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64" r:id="rId4"/>
    <p:sldId id="258" r:id="rId5"/>
    <p:sldId id="259" r:id="rId6"/>
    <p:sldId id="262" r:id="rId7"/>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3FDFF5F-3CA1-481A-82C9-B3CCF6C3CBFA}">
          <p14:sldIdLst>
            <p14:sldId id="256"/>
            <p14:sldId id="257"/>
            <p14:sldId id="264"/>
            <p14:sldId id="258"/>
            <p14:sldId id="259"/>
            <p14:sldId id="26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76" d="100"/>
          <a:sy n="76" d="100"/>
        </p:scale>
        <p:origin x="126" y="666"/>
      </p:cViewPr>
      <p:guideLst/>
    </p:cSldViewPr>
  </p:slideViewPr>
  <p:notesTextViewPr>
    <p:cViewPr>
      <p:scale>
        <a:sx n="1" d="1"/>
        <a:sy n="1" d="1"/>
      </p:scale>
      <p:origin x="0" y="0"/>
    </p:cViewPr>
  </p:notesTextViewPr>
  <p:notesViewPr>
    <p:cSldViewPr snapToGrid="0">
      <p:cViewPr varScale="1">
        <p:scale>
          <a:sx n="75" d="100"/>
          <a:sy n="75" d="100"/>
        </p:scale>
        <p:origin x="217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346C6141-776A-408C-BEC0-8B1DCF6E56B5}" type="datetimeFigureOut">
              <a:rPr lang="en-GB" smtClean="0"/>
              <a:t>07/11/2024</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AD0E923-57CE-4AC4-99E3-259964AF6B3A}" type="slidenum">
              <a:rPr lang="en-GB" smtClean="0"/>
              <a:t>‹#›</a:t>
            </a:fld>
            <a:endParaRPr lang="en-GB"/>
          </a:p>
        </p:txBody>
      </p:sp>
    </p:spTree>
    <p:extLst>
      <p:ext uri="{BB962C8B-B14F-4D97-AF65-F5344CB8AC3E}">
        <p14:creationId xmlns:p14="http://schemas.microsoft.com/office/powerpoint/2010/main" val="94441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D0E923-57CE-4AC4-99E3-259964AF6B3A}" type="slidenum">
              <a:rPr lang="en-GB" smtClean="0"/>
              <a:t>1</a:t>
            </a:fld>
            <a:endParaRPr lang="en-GB"/>
          </a:p>
        </p:txBody>
      </p:sp>
    </p:spTree>
    <p:extLst>
      <p:ext uri="{BB962C8B-B14F-4D97-AF65-F5344CB8AC3E}">
        <p14:creationId xmlns:p14="http://schemas.microsoft.com/office/powerpoint/2010/main" val="2174773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8AD0E923-57CE-4AC4-99E3-259964AF6B3A}" type="slidenum">
              <a:rPr lang="en-GB" smtClean="0"/>
              <a:t>2</a:t>
            </a:fld>
            <a:endParaRPr lang="en-GB"/>
          </a:p>
        </p:txBody>
      </p:sp>
    </p:spTree>
    <p:extLst>
      <p:ext uri="{BB962C8B-B14F-4D97-AF65-F5344CB8AC3E}">
        <p14:creationId xmlns:p14="http://schemas.microsoft.com/office/powerpoint/2010/main" val="1435515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AD0E923-57CE-4AC4-99E3-259964AF6B3A}" type="slidenum">
              <a:rPr lang="en-GB" smtClean="0"/>
              <a:t>4</a:t>
            </a:fld>
            <a:endParaRPr lang="en-GB"/>
          </a:p>
        </p:txBody>
      </p:sp>
    </p:spTree>
    <p:extLst>
      <p:ext uri="{BB962C8B-B14F-4D97-AF65-F5344CB8AC3E}">
        <p14:creationId xmlns:p14="http://schemas.microsoft.com/office/powerpoint/2010/main" val="2280138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AD0E923-57CE-4AC4-99E3-259964AF6B3A}" type="slidenum">
              <a:rPr lang="en-GB" smtClean="0"/>
              <a:t>5</a:t>
            </a:fld>
            <a:endParaRPr lang="en-GB"/>
          </a:p>
        </p:txBody>
      </p:sp>
    </p:spTree>
    <p:extLst>
      <p:ext uri="{BB962C8B-B14F-4D97-AF65-F5344CB8AC3E}">
        <p14:creationId xmlns:p14="http://schemas.microsoft.com/office/powerpoint/2010/main" val="1397503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8AD0E923-57CE-4AC4-99E3-259964AF6B3A}" type="slidenum">
              <a:rPr lang="en-GB" smtClean="0"/>
              <a:t>6</a:t>
            </a:fld>
            <a:endParaRPr lang="en-GB"/>
          </a:p>
        </p:txBody>
      </p:sp>
    </p:spTree>
    <p:extLst>
      <p:ext uri="{BB962C8B-B14F-4D97-AF65-F5344CB8AC3E}">
        <p14:creationId xmlns:p14="http://schemas.microsoft.com/office/powerpoint/2010/main" val="18834015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0F97D23-20FF-4F28-9CA0-356508525F0A}" type="datetimeFigureOut">
              <a:rPr lang="en-GB" smtClean="0"/>
              <a:t>07/11/2024</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30AEBE68-60B0-4841-A389-A4496E00EBE1}"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34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F97D23-20FF-4F28-9CA0-356508525F0A}" type="datetimeFigureOut">
              <a:rPr lang="en-GB" smtClean="0"/>
              <a:t>07/11/2024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387087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5298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5693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455670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6082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8616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F97D23-20FF-4F28-9CA0-356508525F0A}"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8821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F97D23-20FF-4F28-9CA0-356508525F0A}"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2231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F97D23-20FF-4F28-9CA0-356508525F0A}"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4178198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093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0F97D23-20FF-4F28-9CA0-356508525F0A}" type="datetimeFigureOut">
              <a:rPr lang="en-GB" smtClean="0"/>
              <a:t>07/11/2024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3034991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0F97D23-20FF-4F28-9CA0-356508525F0A}" type="datetimeFigureOut">
              <a:rPr lang="en-GB" smtClean="0"/>
              <a:t>07/11/2024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0AEBE68-60B0-4841-A389-A4496E00EBE1}"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7112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0F97D23-20FF-4F28-9CA0-356508525F0A}" type="datetimeFigureOut">
              <a:rPr lang="en-GB" smtClean="0"/>
              <a:t>07/11/2024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0AEBE68-60B0-4841-A389-A4496E00EBE1}"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7418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F97D23-20FF-4F28-9CA0-356508525F0A}" type="datetimeFigureOut">
              <a:rPr lang="en-GB" smtClean="0"/>
              <a:t>07/11/2024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1773441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F97D23-20FF-4F28-9CA0-356508525F0A}" type="datetimeFigureOut">
              <a:rPr lang="en-GB" smtClean="0"/>
              <a:t>07/11/2024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AEBE68-60B0-4841-A389-A4496E00EBE1}"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5619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F97D23-20FF-4F28-9CA0-356508525F0A}" type="datetimeFigureOut">
              <a:rPr lang="en-GB" smtClean="0"/>
              <a:t>07/11/2024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4237048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0F97D23-20FF-4F28-9CA0-356508525F0A}" type="datetimeFigureOut">
              <a:rPr lang="en-GB" smtClean="0"/>
              <a:t>07/11/2024</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0AEBE68-60B0-4841-A389-A4496E00EBE1}" type="slidenum">
              <a:rPr lang="en-GB" smtClean="0"/>
              <a:t>‹#›</a:t>
            </a:fld>
            <a:endParaRPr lang="en-GB"/>
          </a:p>
        </p:txBody>
      </p:sp>
    </p:spTree>
    <p:extLst>
      <p:ext uri="{BB962C8B-B14F-4D97-AF65-F5344CB8AC3E}">
        <p14:creationId xmlns:p14="http://schemas.microsoft.com/office/powerpoint/2010/main" val="13533071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microsoft.com/office/2007/relationships/media" Target="../media/media2.m4a"/><Relationship Id="rId7" Type="http://schemas.openxmlformats.org/officeDocument/2006/relationships/slideLayout" Target="../slideLayouts/slideLayout7.xml"/><Relationship Id="rId12" Type="http://schemas.openxmlformats.org/officeDocument/2006/relationships/image" Target="../media/image10.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audio" Target="../media/media3.m4a"/><Relationship Id="rId11" Type="http://schemas.openxmlformats.org/officeDocument/2006/relationships/image" Target="../media/image9.png"/><Relationship Id="rId5" Type="http://schemas.microsoft.com/office/2007/relationships/media" Target="../media/media3.m4a"/><Relationship Id="rId10" Type="http://schemas.openxmlformats.org/officeDocument/2006/relationships/image" Target="../media/image8.png"/><Relationship Id="rId4" Type="http://schemas.openxmlformats.org/officeDocument/2006/relationships/audio" Target="../media/media2.m4a"/><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5.m4a"/><Relationship Id="rId7" Type="http://schemas.openxmlformats.org/officeDocument/2006/relationships/image" Target="../media/image1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1.png"/><Relationship Id="rId5" Type="http://schemas.openxmlformats.org/officeDocument/2006/relationships/slideLayout" Target="../slideLayouts/slideLayout7.xml"/><Relationship Id="rId4" Type="http://schemas.openxmlformats.org/officeDocument/2006/relationships/audio" Target="../media/media5.m4a"/></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0.png"/><Relationship Id="rId3" Type="http://schemas.microsoft.com/office/2007/relationships/media" Target="../media/media7.m4a"/><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notesSlide" Target="../notesSlides/notesSlide3.xml"/><Relationship Id="rId11" Type="http://schemas.openxmlformats.org/officeDocument/2006/relationships/image" Target="../media/image17.png"/><Relationship Id="rId5" Type="http://schemas.openxmlformats.org/officeDocument/2006/relationships/slideLayout" Target="../slideLayouts/slideLayout7.xml"/><Relationship Id="rId10" Type="http://schemas.openxmlformats.org/officeDocument/2006/relationships/image" Target="../media/image16.png"/><Relationship Id="rId4" Type="http://schemas.openxmlformats.org/officeDocument/2006/relationships/audio" Target="../media/media7.m4a"/><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9.m4a"/><Relationship Id="rId7" Type="http://schemas.openxmlformats.org/officeDocument/2006/relationships/image" Target="../media/image19.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notesSlide" Target="../notesSlides/notesSlide4.xml"/><Relationship Id="rId11" Type="http://schemas.openxmlformats.org/officeDocument/2006/relationships/image" Target="../media/image10.png"/><Relationship Id="rId5" Type="http://schemas.openxmlformats.org/officeDocument/2006/relationships/slideLayout" Target="../slideLayouts/slideLayout7.xml"/><Relationship Id="rId10" Type="http://schemas.openxmlformats.org/officeDocument/2006/relationships/hyperlink" Target="https://www.st-margarets.falkirk.sch.uk/parental_information/additional_support_needs/additional_support_needs_1.html" TargetMode="External"/><Relationship Id="rId4" Type="http://schemas.openxmlformats.org/officeDocument/2006/relationships/audio" Target="../media/media9.m4a"/><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audio" Target="../media/media13.m4a"/><Relationship Id="rId13" Type="http://schemas.openxmlformats.org/officeDocument/2006/relationships/image" Target="../media/image23.png"/><Relationship Id="rId3" Type="http://schemas.microsoft.com/office/2007/relationships/media" Target="../media/media11.m4a"/><Relationship Id="rId7" Type="http://schemas.microsoft.com/office/2007/relationships/media" Target="../media/media13.m4a"/><Relationship Id="rId12" Type="http://schemas.openxmlformats.org/officeDocument/2006/relationships/image" Target="../media/image22.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audio" Target="../media/media12.m4a"/><Relationship Id="rId11" Type="http://schemas.openxmlformats.org/officeDocument/2006/relationships/image" Target="../media/image19.png"/><Relationship Id="rId5" Type="http://schemas.microsoft.com/office/2007/relationships/media" Target="../media/media12.m4a"/><Relationship Id="rId15" Type="http://schemas.openxmlformats.org/officeDocument/2006/relationships/image" Target="../media/image10.png"/><Relationship Id="rId10" Type="http://schemas.openxmlformats.org/officeDocument/2006/relationships/notesSlide" Target="../notesSlides/notesSlide5.xml"/><Relationship Id="rId4" Type="http://schemas.openxmlformats.org/officeDocument/2006/relationships/audio" Target="../media/media11.m4a"/><Relationship Id="rId9" Type="http://schemas.openxmlformats.org/officeDocument/2006/relationships/slideLayout" Target="../slideLayouts/slideLayout7.xml"/><Relationship Id="rId1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Our Pupil Standards and Quality Report</a:t>
            </a:r>
            <a:endParaRPr lang="en-GB" dirty="0"/>
          </a:p>
        </p:txBody>
      </p:sp>
      <p:sp>
        <p:nvSpPr>
          <p:cNvPr id="3" name="Subtitle 2"/>
          <p:cNvSpPr>
            <a:spLocks noGrp="1"/>
          </p:cNvSpPr>
          <p:nvPr>
            <p:ph type="subTitle" idx="1"/>
          </p:nvPr>
        </p:nvSpPr>
        <p:spPr/>
        <p:txBody>
          <a:bodyPr/>
          <a:lstStyle/>
          <a:p>
            <a:r>
              <a:rPr lang="en-GB" dirty="0" smtClean="0"/>
              <a:t>St Margaret’s Primary School</a:t>
            </a:r>
          </a:p>
          <a:p>
            <a:r>
              <a:rPr lang="en-GB" dirty="0" smtClean="0"/>
              <a:t>Session 2023-2024</a:t>
            </a:r>
            <a:endParaRPr lang="en-GB" dirty="0"/>
          </a:p>
        </p:txBody>
      </p:sp>
    </p:spTree>
    <p:extLst>
      <p:ext uri="{BB962C8B-B14F-4D97-AF65-F5344CB8AC3E}">
        <p14:creationId xmlns:p14="http://schemas.microsoft.com/office/powerpoint/2010/main" val="122011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695961" y="696734"/>
            <a:ext cx="2646623" cy="7747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Talk for Writing</a:t>
            </a:r>
            <a:endParaRPr lang="en-GB" dirty="0">
              <a:solidFill>
                <a:schemeClr val="tx1"/>
              </a:solidFill>
              <a:latin typeface="Comic Sans MS" panose="030F0702030302020204" pitchFamily="66" charset="0"/>
            </a:endParaRPr>
          </a:p>
        </p:txBody>
      </p:sp>
      <p:pic>
        <p:nvPicPr>
          <p:cNvPr id="19" name="Picture 18"/>
          <p:cNvPicPr>
            <a:picLocks noChangeAspect="1"/>
          </p:cNvPicPr>
          <p:nvPr/>
        </p:nvPicPr>
        <p:blipFill>
          <a:blip r:embed="rId9"/>
          <a:stretch>
            <a:fillRect/>
          </a:stretch>
        </p:blipFill>
        <p:spPr>
          <a:xfrm>
            <a:off x="914399" y="3385903"/>
            <a:ext cx="3642361" cy="2731771"/>
          </a:xfrm>
          <a:prstGeom prst="rect">
            <a:avLst/>
          </a:prstGeom>
        </p:spPr>
      </p:pic>
      <p:sp>
        <p:nvSpPr>
          <p:cNvPr id="20" name="Rounded Rectangular Callout 19"/>
          <p:cNvSpPr/>
          <p:nvPr/>
        </p:nvSpPr>
        <p:spPr>
          <a:xfrm>
            <a:off x="772161" y="1727199"/>
            <a:ext cx="3644900" cy="1510459"/>
          </a:xfrm>
          <a:prstGeom prst="wedgeRoundRectCallout">
            <a:avLst>
              <a:gd name="adj1" fmla="val -20833"/>
              <a:gd name="adj2" fmla="val 77717"/>
              <a:gd name="adj3" fmla="val 16667"/>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SassoonPrimaryInfant" pitchFamily="2" charset="0"/>
              </a:rPr>
              <a:t>Our writing is celebrated each term, with writing being displayed on our Talk for Writing board. This made me very proud to have something I had written displayed. P6   </a:t>
            </a:r>
            <a:endParaRPr lang="en-GB" dirty="0">
              <a:solidFill>
                <a:schemeClr val="tx1"/>
              </a:solidFill>
              <a:latin typeface="SassoonPrimaryInfant" pitchFamily="2" charset="0"/>
            </a:endParaRPr>
          </a:p>
        </p:txBody>
      </p:sp>
      <p:pic>
        <p:nvPicPr>
          <p:cNvPr id="22" name="Picture 21"/>
          <p:cNvPicPr>
            <a:picLocks noChangeAspect="1"/>
          </p:cNvPicPr>
          <p:nvPr/>
        </p:nvPicPr>
        <p:blipFill>
          <a:blip r:embed="rId10"/>
          <a:stretch>
            <a:fillRect/>
          </a:stretch>
        </p:blipFill>
        <p:spPr>
          <a:xfrm>
            <a:off x="4646564" y="1011585"/>
            <a:ext cx="3123862" cy="2479167"/>
          </a:xfrm>
          <a:prstGeom prst="rect">
            <a:avLst/>
          </a:prstGeom>
        </p:spPr>
      </p:pic>
      <p:sp>
        <p:nvSpPr>
          <p:cNvPr id="21" name="Rounded Rectangular Callout 20"/>
          <p:cNvSpPr/>
          <p:nvPr/>
        </p:nvSpPr>
        <p:spPr>
          <a:xfrm>
            <a:off x="7848806" y="2482428"/>
            <a:ext cx="3327194" cy="1137072"/>
          </a:xfrm>
          <a:prstGeom prst="wedgeRoundRectCallout">
            <a:avLst>
              <a:gd name="adj1" fmla="val -64979"/>
              <a:gd name="adj2" fmla="val 1264"/>
              <a:gd name="adj3" fmla="val 16667"/>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SassoonPrimaryInfant" pitchFamily="2" charset="0"/>
              </a:rPr>
              <a:t>We</a:t>
            </a:r>
            <a:r>
              <a:rPr lang="en-GB" dirty="0" smtClean="0"/>
              <a:t> </a:t>
            </a:r>
            <a:r>
              <a:rPr lang="en-GB" dirty="0" smtClean="0">
                <a:solidFill>
                  <a:schemeClr val="tx1"/>
                </a:solidFill>
                <a:latin typeface="SassoonPrimaryInfant" pitchFamily="2" charset="0"/>
              </a:rPr>
              <a:t>were asked to share our views on our writing lessons through a </a:t>
            </a:r>
            <a:r>
              <a:rPr lang="en-GB" dirty="0" err="1" smtClean="0">
                <a:solidFill>
                  <a:schemeClr val="tx1"/>
                </a:solidFill>
                <a:latin typeface="SassoonPrimaryInfant" pitchFamily="2" charset="0"/>
              </a:rPr>
              <a:t>Padlet</a:t>
            </a:r>
            <a:r>
              <a:rPr lang="en-GB" dirty="0" smtClean="0">
                <a:solidFill>
                  <a:schemeClr val="tx1"/>
                </a:solidFill>
                <a:latin typeface="SassoonPrimaryInfant" pitchFamily="2" charset="0"/>
              </a:rPr>
              <a:t>. P4 </a:t>
            </a:r>
            <a:endParaRPr lang="en-GB" dirty="0">
              <a:solidFill>
                <a:schemeClr val="tx1"/>
              </a:solidFill>
              <a:latin typeface="SassoonPrimaryInfant" pitchFamily="2" charset="0"/>
            </a:endParaRPr>
          </a:p>
        </p:txBody>
      </p:sp>
      <p:pic>
        <p:nvPicPr>
          <p:cNvPr id="2" name="Picture 1"/>
          <p:cNvPicPr>
            <a:picLocks noChangeAspect="1"/>
          </p:cNvPicPr>
          <p:nvPr/>
        </p:nvPicPr>
        <p:blipFill>
          <a:blip r:embed="rId11"/>
          <a:stretch>
            <a:fillRect/>
          </a:stretch>
        </p:blipFill>
        <p:spPr>
          <a:xfrm>
            <a:off x="8088585" y="3848099"/>
            <a:ext cx="3180183" cy="2385137"/>
          </a:xfrm>
          <a:prstGeom prst="rect">
            <a:avLst/>
          </a:prstGeom>
        </p:spPr>
      </p:pic>
      <p:sp>
        <p:nvSpPr>
          <p:cNvPr id="9" name="Rounded Rectangular Callout 8"/>
          <p:cNvSpPr/>
          <p:nvPr/>
        </p:nvSpPr>
        <p:spPr>
          <a:xfrm>
            <a:off x="5854700" y="3848099"/>
            <a:ext cx="1903931" cy="2095501"/>
          </a:xfrm>
          <a:prstGeom prst="wedgeRoundRectCallout">
            <a:avLst>
              <a:gd name="adj1" fmla="val 68388"/>
              <a:gd name="adj2" fmla="val -35128"/>
              <a:gd name="adj3" fmla="val 16667"/>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SassoonPrimaryInfant" pitchFamily="2" charset="0"/>
              </a:rPr>
              <a:t>We</a:t>
            </a:r>
            <a:r>
              <a:rPr lang="en-GB" dirty="0" smtClean="0"/>
              <a:t> </a:t>
            </a:r>
            <a:r>
              <a:rPr lang="en-GB" dirty="0" smtClean="0">
                <a:solidFill>
                  <a:schemeClr val="tx1"/>
                </a:solidFill>
                <a:latin typeface="SassoonPrimaryInfant" pitchFamily="2" charset="0"/>
              </a:rPr>
              <a:t>invited parents in to learn about how we are learning writing…P3</a:t>
            </a:r>
            <a:endParaRPr lang="en-GB" dirty="0">
              <a:solidFill>
                <a:schemeClr val="tx1"/>
              </a:solidFill>
              <a:latin typeface="SassoonPrimaryInfant" pitchFamily="2" charset="0"/>
            </a:endParaRPr>
          </a:p>
        </p:txBody>
      </p:sp>
      <p:sp>
        <p:nvSpPr>
          <p:cNvPr id="3" name="Rounded Rectangle 2"/>
          <p:cNvSpPr/>
          <p:nvPr/>
        </p:nvSpPr>
        <p:spPr>
          <a:xfrm>
            <a:off x="7999929" y="696734"/>
            <a:ext cx="3480871" cy="1554434"/>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latin typeface="SassoonPrimaryInfant" pitchFamily="2" charset="0"/>
              </a:rPr>
              <a:t>All classes have shared their work and feedback with peers, staff and carers this year.  So, everyone has a shared understanding of our learning and how to make it better. </a:t>
            </a:r>
            <a:endParaRPr lang="en-GB" sz="1600" dirty="0">
              <a:solidFill>
                <a:schemeClr val="tx1"/>
              </a:solidFill>
              <a:latin typeface="SassoonPrimaryInfant" pitchFamily="2" charset="0"/>
            </a:endParaRP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3572087" y="1099902"/>
            <a:ext cx="609600" cy="609600"/>
          </a:xfrm>
          <a:prstGeom prst="rect">
            <a:avLst/>
          </a:prstGeom>
        </p:spPr>
      </p:pic>
      <p:pic>
        <p:nvPicPr>
          <p:cNvPr id="6"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5245100" y="3987800"/>
            <a:ext cx="609600" cy="609600"/>
          </a:xfrm>
          <a:prstGeom prst="rect">
            <a:avLst/>
          </a:prstGeom>
        </p:spPr>
      </p:pic>
      <p:pic>
        <p:nvPicPr>
          <p:cNvPr id="7"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11254380" y="2440033"/>
            <a:ext cx="609600" cy="609600"/>
          </a:xfrm>
          <a:prstGeom prst="rect">
            <a:avLst/>
          </a:prstGeom>
        </p:spPr>
      </p:pic>
    </p:spTree>
    <p:extLst>
      <p:ext uri="{BB962C8B-B14F-4D97-AF65-F5344CB8AC3E}">
        <p14:creationId xmlns:p14="http://schemas.microsoft.com/office/powerpoint/2010/main" val="4437612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7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921"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282" fill="hold"/>
                                        <p:tgtEl>
                                          <p:spTgt spid="7"/>
                                        </p:tgtEl>
                                      </p:cBhvr>
                                    </p:cmd>
                                  </p:childTnLst>
                                </p:cTn>
                              </p:par>
                            </p:childTnLst>
                          </p:cTn>
                        </p:par>
                      </p:childTnLst>
                    </p:cTn>
                  </p:par>
                </p:childTnLst>
              </p:cTn>
              <p:nextCondLst>
                <p:cond evt="onClick" delay="0">
                  <p:tgtEl>
                    <p:spTgt spid="7"/>
                  </p:tgtEl>
                </p:cond>
              </p:nextCondLst>
            </p:seq>
            <p:audio>
              <p:cMediaNode vol="80000">
                <p:cTn id="19"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6"/>
          <a:srcRect l="5357" t="6682" r="2123" b="6741"/>
          <a:stretch/>
        </p:blipFill>
        <p:spPr>
          <a:xfrm>
            <a:off x="4932245" y="746908"/>
            <a:ext cx="3212697" cy="3006304"/>
          </a:xfrm>
          <a:prstGeom prst="rect">
            <a:avLst/>
          </a:prstGeom>
        </p:spPr>
      </p:pic>
      <p:pic>
        <p:nvPicPr>
          <p:cNvPr id="3" name="Picture 2"/>
          <p:cNvPicPr>
            <a:picLocks noChangeAspect="1"/>
          </p:cNvPicPr>
          <p:nvPr/>
        </p:nvPicPr>
        <p:blipFill rotWithShape="1">
          <a:blip r:embed="rId7"/>
          <a:srcRect l="4369" t="4091" r="11001" b="18823"/>
          <a:stretch/>
        </p:blipFill>
        <p:spPr>
          <a:xfrm>
            <a:off x="1201384" y="746908"/>
            <a:ext cx="3192816" cy="3977933"/>
          </a:xfrm>
          <a:prstGeom prst="rect">
            <a:avLst/>
          </a:prstGeom>
        </p:spPr>
      </p:pic>
      <p:sp>
        <p:nvSpPr>
          <p:cNvPr id="4" name="Rounded Rectangular Callout 3"/>
          <p:cNvSpPr/>
          <p:nvPr/>
        </p:nvSpPr>
        <p:spPr>
          <a:xfrm>
            <a:off x="774700" y="4878458"/>
            <a:ext cx="3147089" cy="1215427"/>
          </a:xfrm>
          <a:prstGeom prst="wedgeRoundRectCallout">
            <a:avLst>
              <a:gd name="adj1" fmla="val 48821"/>
              <a:gd name="adj2" fmla="val -86508"/>
              <a:gd name="adj3" fmla="val 16667"/>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SassoonPrimaryInfant" pitchFamily="2" charset="0"/>
              </a:rPr>
              <a:t>We had chickens visit our class as we were reading and writing about the Little Red Hen, it was very exciting. P1 </a:t>
            </a:r>
            <a:endParaRPr lang="en-GB" dirty="0">
              <a:solidFill>
                <a:schemeClr val="tx1"/>
              </a:solidFill>
              <a:latin typeface="SassoonPrimaryInfant" pitchFamily="2" charset="0"/>
            </a:endParaRPr>
          </a:p>
        </p:txBody>
      </p:sp>
      <p:sp>
        <p:nvSpPr>
          <p:cNvPr id="5" name="Rounded Rectangle 4"/>
          <p:cNvSpPr/>
          <p:nvPr/>
        </p:nvSpPr>
        <p:spPr>
          <a:xfrm>
            <a:off x="8557692" y="2494574"/>
            <a:ext cx="2646623" cy="7747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Talk for Writing</a:t>
            </a:r>
            <a:endParaRPr lang="en-GB" dirty="0">
              <a:solidFill>
                <a:schemeClr val="tx1"/>
              </a:solidFill>
              <a:latin typeface="Comic Sans MS" panose="030F0702030302020204" pitchFamily="66" charset="0"/>
            </a:endParaRPr>
          </a:p>
        </p:txBody>
      </p:sp>
      <p:sp>
        <p:nvSpPr>
          <p:cNvPr id="6" name="Rounded Rectangular Callout 5"/>
          <p:cNvSpPr/>
          <p:nvPr/>
        </p:nvSpPr>
        <p:spPr>
          <a:xfrm>
            <a:off x="8318500" y="746908"/>
            <a:ext cx="3125009" cy="1183492"/>
          </a:xfrm>
          <a:prstGeom prst="wedgeRoundRectCallout">
            <a:avLst>
              <a:gd name="adj1" fmla="val -81645"/>
              <a:gd name="adj2" fmla="val 19652"/>
              <a:gd name="adj3" fmla="val 16667"/>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SassoonPrimaryInfant" pitchFamily="2" charset="0"/>
              </a:rPr>
              <a:t>For World Book Day we all dressed up as a word, this helped us with our vocabulary. </a:t>
            </a:r>
            <a:endParaRPr lang="en-GB" dirty="0">
              <a:solidFill>
                <a:schemeClr val="tx1"/>
              </a:solidFill>
              <a:latin typeface="SassoonPrimaryInfant" pitchFamily="2" charset="0"/>
            </a:endParaRPr>
          </a:p>
        </p:txBody>
      </p:sp>
      <p:sp>
        <p:nvSpPr>
          <p:cNvPr id="7" name="Rounded Rectangle 6"/>
          <p:cNvSpPr/>
          <p:nvPr/>
        </p:nvSpPr>
        <p:spPr>
          <a:xfrm>
            <a:off x="5702300" y="4317386"/>
            <a:ext cx="5645035" cy="1776499"/>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latin typeface="SassoonPrimaryInfant" pitchFamily="2" charset="0"/>
              </a:rPr>
              <a:t>Most classes have had an exciting, engaging and active writing hook to inspire their writing focus. This meant that classes were more motivated in their writing lessons and feedback shows they found the lesson FUN!</a:t>
            </a:r>
            <a:endParaRPr lang="en-GB" sz="1600" dirty="0">
              <a:solidFill>
                <a:schemeClr val="tx1"/>
              </a:solidFill>
              <a:latin typeface="SassoonPrimaryInfant" pitchFamily="2" charset="0"/>
            </a:endParaRPr>
          </a:p>
        </p:txBody>
      </p:sp>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99515" y="1540056"/>
            <a:ext cx="609600" cy="609600"/>
          </a:xfrm>
          <a:prstGeom prst="rect">
            <a:avLst/>
          </a:prstGeom>
        </p:spPr>
      </p:pic>
      <p:pic>
        <p:nvPicPr>
          <p:cNvPr id="9"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4089400" y="5205635"/>
            <a:ext cx="609600" cy="609600"/>
          </a:xfrm>
          <a:prstGeom prst="rect">
            <a:avLst/>
          </a:prstGeom>
        </p:spPr>
      </p:pic>
    </p:spTree>
    <p:extLst>
      <p:ext uri="{BB962C8B-B14F-4D97-AF65-F5344CB8AC3E}">
        <p14:creationId xmlns:p14="http://schemas.microsoft.com/office/powerpoint/2010/main" val="403207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7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9046" fill="hold"/>
                                        <p:tgtEl>
                                          <p:spTgt spid="9"/>
                                        </p:tgtEl>
                                      </p:cBhvr>
                                    </p:cmd>
                                  </p:childTnLst>
                                </p:cTn>
                              </p:par>
                            </p:childTnLst>
                          </p:cTn>
                        </p:par>
                      </p:childTnLst>
                    </p:cTn>
                  </p:par>
                </p:childTnLst>
              </p:cTn>
              <p:nextCondLst>
                <p:cond evt="onClick" delay="0">
                  <p:tgtEl>
                    <p:spTgt spid="9"/>
                  </p:tgtEl>
                </p:cond>
              </p:nextCondLst>
            </p:seq>
            <p:audio>
              <p:cMediaNode vol="80000">
                <p:cTn id="13"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7"/>
          <a:stretch>
            <a:fillRect/>
          </a:stretch>
        </p:blipFill>
        <p:spPr>
          <a:xfrm>
            <a:off x="782246" y="1586825"/>
            <a:ext cx="5215937" cy="3507592"/>
          </a:xfrm>
          <a:prstGeom prst="rect">
            <a:avLst/>
          </a:prstGeom>
        </p:spPr>
      </p:pic>
      <p:sp>
        <p:nvSpPr>
          <p:cNvPr id="17" name="Rounded Rectangular Callout 16"/>
          <p:cNvSpPr/>
          <p:nvPr/>
        </p:nvSpPr>
        <p:spPr>
          <a:xfrm>
            <a:off x="765887" y="5183928"/>
            <a:ext cx="4559300" cy="1016648"/>
          </a:xfrm>
          <a:prstGeom prst="wedgeRoundRectCallout">
            <a:avLst>
              <a:gd name="adj1" fmla="val -45345"/>
              <a:gd name="adj2" fmla="val -76535"/>
              <a:gd name="adj3" fmla="val 16667"/>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SassoonPrimaryInfant" pitchFamily="2" charset="0"/>
              </a:rPr>
              <a:t>We use the learning pit to help us understand our learning journey. We have to go into the pit and come out the other side to learn. P7</a:t>
            </a:r>
            <a:endParaRPr lang="en-GB" dirty="0">
              <a:solidFill>
                <a:schemeClr val="tx1"/>
              </a:solidFill>
              <a:latin typeface="SassoonPrimaryInfant" pitchFamily="2" charset="0"/>
            </a:endParaRPr>
          </a:p>
        </p:txBody>
      </p:sp>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51208" y="4188455"/>
            <a:ext cx="1668791" cy="2108087"/>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46096" y="4160307"/>
            <a:ext cx="1995186" cy="2178418"/>
          </a:xfrm>
          <a:prstGeom prst="rect">
            <a:avLst/>
          </a:prstGeom>
        </p:spPr>
      </p:pic>
      <p:pic>
        <p:nvPicPr>
          <p:cNvPr id="21" name="Pictur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193929">
            <a:off x="7287033" y="5510014"/>
            <a:ext cx="805336" cy="805336"/>
          </a:xfrm>
          <a:prstGeom prst="rect">
            <a:avLst/>
          </a:prstGeom>
        </p:spPr>
      </p:pic>
      <p:pic>
        <p:nvPicPr>
          <p:cNvPr id="22" name="Picture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618473">
            <a:off x="8727551" y="4243636"/>
            <a:ext cx="786741" cy="786741"/>
          </a:xfrm>
          <a:prstGeom prst="rect">
            <a:avLst/>
          </a:prstGeom>
        </p:spPr>
      </p:pic>
      <p:sp>
        <p:nvSpPr>
          <p:cNvPr id="23" name="Rounded Rectangular Callout 22"/>
          <p:cNvSpPr/>
          <p:nvPr/>
        </p:nvSpPr>
        <p:spPr>
          <a:xfrm>
            <a:off x="9623489" y="3888154"/>
            <a:ext cx="1859746" cy="2301491"/>
          </a:xfrm>
          <a:prstGeom prst="wedgeRoundRectCallout">
            <a:avLst>
              <a:gd name="adj1" fmla="val -76469"/>
              <a:gd name="adj2" fmla="val 6956"/>
              <a:gd name="adj3" fmla="val 16667"/>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latin typeface="SassoonPrimaryInfant" pitchFamily="2" charset="0"/>
              </a:rPr>
              <a:t>Our 8 Learning Powers heroes are: </a:t>
            </a:r>
          </a:p>
          <a:p>
            <a:pPr algn="ctr"/>
            <a:r>
              <a:rPr lang="en-GB" sz="1400" dirty="0" smtClean="0">
                <a:solidFill>
                  <a:schemeClr val="tx1"/>
                </a:solidFill>
                <a:latin typeface="SassoonPrimaryInfant" pitchFamily="2" charset="0"/>
              </a:rPr>
              <a:t>Co-operative Calvin</a:t>
            </a:r>
          </a:p>
          <a:p>
            <a:pPr algn="ctr"/>
            <a:r>
              <a:rPr lang="en-GB" sz="1400" dirty="0" smtClean="0">
                <a:solidFill>
                  <a:schemeClr val="tx1"/>
                </a:solidFill>
                <a:latin typeface="SassoonPrimaryInfant" pitchFamily="2" charset="0"/>
              </a:rPr>
              <a:t>Courageous Claire </a:t>
            </a:r>
          </a:p>
          <a:p>
            <a:pPr algn="ctr"/>
            <a:r>
              <a:rPr lang="en-GB" sz="1400" dirty="0" smtClean="0">
                <a:solidFill>
                  <a:schemeClr val="tx1"/>
                </a:solidFill>
                <a:latin typeface="SassoonPrimaryInfant" pitchFamily="2" charset="0"/>
              </a:rPr>
              <a:t>Creative Carly </a:t>
            </a:r>
          </a:p>
          <a:p>
            <a:pPr algn="ctr"/>
            <a:r>
              <a:rPr lang="en-GB" sz="1400" dirty="0" smtClean="0">
                <a:solidFill>
                  <a:schemeClr val="tx1"/>
                </a:solidFill>
                <a:latin typeface="SassoonPrimaryInfant" pitchFamily="2" charset="0"/>
              </a:rPr>
              <a:t>Curious Cody </a:t>
            </a:r>
          </a:p>
          <a:p>
            <a:pPr algn="ctr"/>
            <a:r>
              <a:rPr lang="en-GB" sz="1400" dirty="0" smtClean="0">
                <a:solidFill>
                  <a:schemeClr val="tx1"/>
                </a:solidFill>
                <a:latin typeface="SassoonPrimaryInfant" pitchFamily="2" charset="0"/>
              </a:rPr>
              <a:t>Determined Douglas </a:t>
            </a:r>
          </a:p>
          <a:p>
            <a:pPr algn="ctr"/>
            <a:r>
              <a:rPr lang="en-GB" sz="1400" dirty="0" smtClean="0">
                <a:solidFill>
                  <a:schemeClr val="tx1"/>
                </a:solidFill>
                <a:latin typeface="SassoonPrimaryInfant" pitchFamily="2" charset="0"/>
              </a:rPr>
              <a:t>Motivated Max </a:t>
            </a:r>
          </a:p>
          <a:p>
            <a:pPr algn="ctr"/>
            <a:r>
              <a:rPr lang="en-GB" sz="1400" dirty="0" smtClean="0">
                <a:solidFill>
                  <a:schemeClr val="tx1"/>
                </a:solidFill>
                <a:latin typeface="SassoonPrimaryInfant" pitchFamily="2" charset="0"/>
              </a:rPr>
              <a:t>Patient Paton </a:t>
            </a:r>
          </a:p>
          <a:p>
            <a:pPr algn="ctr"/>
            <a:r>
              <a:rPr lang="en-GB" sz="1400" dirty="0" smtClean="0">
                <a:solidFill>
                  <a:schemeClr val="tx1"/>
                </a:solidFill>
                <a:latin typeface="SassoonPrimaryInfant" pitchFamily="2" charset="0"/>
              </a:rPr>
              <a:t>Resilient Rose </a:t>
            </a:r>
          </a:p>
        </p:txBody>
      </p:sp>
      <p:sp>
        <p:nvSpPr>
          <p:cNvPr id="8" name="Rounded Rectangle 7"/>
          <p:cNvSpPr/>
          <p:nvPr/>
        </p:nvSpPr>
        <p:spPr>
          <a:xfrm>
            <a:off x="728645" y="724314"/>
            <a:ext cx="3068655" cy="7730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Making Learning Visible</a:t>
            </a:r>
            <a:endParaRPr lang="en-GB" dirty="0">
              <a:solidFill>
                <a:schemeClr val="tx1"/>
              </a:solidFill>
              <a:latin typeface="Comic Sans MS" panose="030F0702030302020204" pitchFamily="66" charset="0"/>
            </a:endParaRPr>
          </a:p>
        </p:txBody>
      </p:sp>
      <p:pic>
        <p:nvPicPr>
          <p:cNvPr id="24" name="Picture 23"/>
          <p:cNvPicPr>
            <a:picLocks noChangeAspect="1"/>
          </p:cNvPicPr>
          <p:nvPr/>
        </p:nvPicPr>
        <p:blipFill>
          <a:blip r:embed="rId12"/>
          <a:stretch>
            <a:fillRect/>
          </a:stretch>
        </p:blipFill>
        <p:spPr>
          <a:xfrm>
            <a:off x="6665063" y="1586825"/>
            <a:ext cx="4760538" cy="2236487"/>
          </a:xfrm>
          <a:prstGeom prst="rect">
            <a:avLst/>
          </a:prstGeom>
        </p:spPr>
      </p:pic>
      <p:sp>
        <p:nvSpPr>
          <p:cNvPr id="25" name="Rounded Rectangular Callout 24"/>
          <p:cNvSpPr/>
          <p:nvPr/>
        </p:nvSpPr>
        <p:spPr>
          <a:xfrm>
            <a:off x="6680076" y="660728"/>
            <a:ext cx="4730511" cy="900171"/>
          </a:xfrm>
          <a:prstGeom prst="wedgeRoundRectCallout">
            <a:avLst>
              <a:gd name="adj1" fmla="val 10150"/>
              <a:gd name="adj2" fmla="val 74095"/>
              <a:gd name="adj3" fmla="val 16667"/>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SassoonPrimaryInfant" pitchFamily="2" charset="0"/>
              </a:rPr>
              <a:t>We use the road map to see what our learning journey is. This is how we know what we need to do to be successful. P5</a:t>
            </a:r>
            <a:endParaRPr lang="en-GB" dirty="0">
              <a:solidFill>
                <a:schemeClr val="tx1"/>
              </a:solidFill>
              <a:latin typeface="SassoonPrimaryInfant" pitchFamily="2" charset="0"/>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252226" y="876251"/>
            <a:ext cx="609600" cy="609600"/>
          </a:xfrm>
          <a:prstGeom prst="rect">
            <a:avLst/>
          </a:prstGeom>
        </p:spPr>
      </p:pic>
      <p:pic>
        <p:nvPicPr>
          <p:cNvPr id="5"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5206376" y="5750396"/>
            <a:ext cx="609600" cy="609600"/>
          </a:xfrm>
          <a:prstGeom prst="rect">
            <a:avLst/>
          </a:prstGeom>
        </p:spPr>
      </p:pic>
    </p:spTree>
    <p:extLst>
      <p:ext uri="{BB962C8B-B14F-4D97-AF65-F5344CB8AC3E}">
        <p14:creationId xmlns:p14="http://schemas.microsoft.com/office/powerpoint/2010/main" val="32605462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2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374"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7"/>
          <a:stretch>
            <a:fillRect/>
          </a:stretch>
        </p:blipFill>
        <p:spPr>
          <a:xfrm>
            <a:off x="7718559" y="868126"/>
            <a:ext cx="3673341" cy="1443274"/>
          </a:xfrm>
          <a:prstGeom prst="rect">
            <a:avLst/>
          </a:prstGeom>
        </p:spPr>
      </p:pic>
      <p:pic>
        <p:nvPicPr>
          <p:cNvPr id="4" name="Picture 3"/>
          <p:cNvPicPr>
            <a:picLocks noChangeAspect="1"/>
          </p:cNvPicPr>
          <p:nvPr/>
        </p:nvPicPr>
        <p:blipFill>
          <a:blip r:embed="rId7"/>
          <a:stretch>
            <a:fillRect/>
          </a:stretch>
        </p:blipFill>
        <p:spPr>
          <a:xfrm flipV="1">
            <a:off x="1180142" y="4343398"/>
            <a:ext cx="4199266" cy="1498601"/>
          </a:xfrm>
          <a:prstGeom prst="rect">
            <a:avLst/>
          </a:prstGeom>
        </p:spPr>
      </p:pic>
      <p:sp>
        <p:nvSpPr>
          <p:cNvPr id="8" name="Rounded Rectangle 7"/>
          <p:cNvSpPr/>
          <p:nvPr/>
        </p:nvSpPr>
        <p:spPr>
          <a:xfrm>
            <a:off x="4762500" y="1130300"/>
            <a:ext cx="2646623" cy="7747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Improving our Mental Health and Wellbeing</a:t>
            </a:r>
            <a:endParaRPr lang="en-GB" dirty="0">
              <a:solidFill>
                <a:schemeClr val="tx1"/>
              </a:solidFill>
              <a:latin typeface="Comic Sans MS" panose="030F0702030302020204" pitchFamily="66" charset="0"/>
            </a:endParaRPr>
          </a:p>
        </p:txBody>
      </p:sp>
      <p:sp>
        <p:nvSpPr>
          <p:cNvPr id="14" name="TextBox 13"/>
          <p:cNvSpPr txBox="1"/>
          <p:nvPr/>
        </p:nvSpPr>
        <p:spPr>
          <a:xfrm>
            <a:off x="1180142" y="4769532"/>
            <a:ext cx="3797300" cy="954107"/>
          </a:xfrm>
          <a:prstGeom prst="rect">
            <a:avLst/>
          </a:prstGeom>
          <a:noFill/>
        </p:spPr>
        <p:txBody>
          <a:bodyPr wrap="square" rtlCol="0">
            <a:spAutoFit/>
          </a:bodyPr>
          <a:lstStyle/>
          <a:p>
            <a:pPr algn="ctr"/>
            <a:r>
              <a:rPr lang="en-GB" sz="1400" dirty="0" smtClean="0">
                <a:latin typeface="Comic Sans MS" panose="030F0702030302020204" pitchFamily="66" charset="0"/>
              </a:rPr>
              <a:t>All pupils have learned about Neurodiversity and this means we now have a better understanding of how we can help people in our class</a:t>
            </a:r>
            <a:r>
              <a:rPr lang="en-GB" sz="1200" dirty="0" smtClean="0">
                <a:latin typeface="Comic Sans MS" panose="030F0702030302020204" pitchFamily="66" charset="0"/>
              </a:rPr>
              <a:t>.</a:t>
            </a:r>
            <a:endParaRPr lang="en-GB" sz="1200" dirty="0">
              <a:latin typeface="Comic Sans MS" panose="030F0702030302020204" pitchFamily="66" charset="0"/>
            </a:endParaRPr>
          </a:p>
        </p:txBody>
      </p:sp>
      <p:sp>
        <p:nvSpPr>
          <p:cNvPr id="11" name="TextBox 10"/>
          <p:cNvSpPr txBox="1"/>
          <p:nvPr/>
        </p:nvSpPr>
        <p:spPr>
          <a:xfrm>
            <a:off x="7942134" y="868126"/>
            <a:ext cx="3449766" cy="1169551"/>
          </a:xfrm>
          <a:prstGeom prst="rect">
            <a:avLst/>
          </a:prstGeom>
          <a:noFill/>
        </p:spPr>
        <p:txBody>
          <a:bodyPr wrap="square" rtlCol="0">
            <a:spAutoFit/>
          </a:bodyPr>
          <a:lstStyle/>
          <a:p>
            <a:r>
              <a:rPr lang="en-GB" sz="1400" dirty="0" smtClean="0">
                <a:latin typeface="Comic Sans MS" panose="030F0702030302020204" pitchFamily="66" charset="0"/>
              </a:rPr>
              <a:t>All pupils in P5-7 have tracked their sleep patterns and learned about the importance of healthy sleep habits. This has had a positive impact on the amount of sleep our pupils have.</a:t>
            </a:r>
            <a:endParaRPr lang="en-GB" sz="1400" dirty="0">
              <a:latin typeface="Comic Sans MS" panose="030F0702030302020204" pitchFamily="66" charset="0"/>
            </a:endParaRPr>
          </a:p>
        </p:txBody>
      </p:sp>
      <p:pic>
        <p:nvPicPr>
          <p:cNvPr id="13" name="Picture 12"/>
          <p:cNvPicPr>
            <a:picLocks noChangeAspect="1"/>
          </p:cNvPicPr>
          <p:nvPr/>
        </p:nvPicPr>
        <p:blipFill rotWithShape="1">
          <a:blip r:embed="rId8"/>
          <a:srcRect r="18802"/>
          <a:stretch/>
        </p:blipFill>
        <p:spPr>
          <a:xfrm>
            <a:off x="6692143" y="2595250"/>
            <a:ext cx="4587810" cy="3128389"/>
          </a:xfrm>
          <a:prstGeom prst="rect">
            <a:avLst/>
          </a:prstGeom>
        </p:spPr>
      </p:pic>
      <p:pic>
        <p:nvPicPr>
          <p:cNvPr id="7" name="Picture 6"/>
          <p:cNvPicPr>
            <a:picLocks noChangeAspect="1"/>
          </p:cNvPicPr>
          <p:nvPr/>
        </p:nvPicPr>
        <p:blipFill>
          <a:blip r:embed="rId9"/>
          <a:stretch>
            <a:fillRect/>
          </a:stretch>
        </p:blipFill>
        <p:spPr>
          <a:xfrm>
            <a:off x="1218242" y="1940169"/>
            <a:ext cx="4704065" cy="1809256"/>
          </a:xfrm>
          <a:prstGeom prst="rect">
            <a:avLst/>
          </a:prstGeom>
        </p:spPr>
      </p:pic>
      <p:sp>
        <p:nvSpPr>
          <p:cNvPr id="9" name="Rectangle 8"/>
          <p:cNvSpPr/>
          <p:nvPr/>
        </p:nvSpPr>
        <p:spPr>
          <a:xfrm>
            <a:off x="898985" y="3697067"/>
            <a:ext cx="6096000" cy="646331"/>
          </a:xfrm>
          <a:prstGeom prst="rect">
            <a:avLst/>
          </a:prstGeom>
        </p:spPr>
        <p:txBody>
          <a:bodyPr>
            <a:spAutoFit/>
          </a:bodyPr>
          <a:lstStyle/>
          <a:p>
            <a:r>
              <a:rPr lang="en-GB" dirty="0">
                <a:hlinkClick r:id="rId10"/>
              </a:rPr>
              <a:t>St Margaret's Primary School - Additional Support Needs_1 (st-margarets.falkirk.sch.uk)</a:t>
            </a:r>
            <a:endParaRPr lang="en-GB" dirty="0"/>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762500" y="4346372"/>
            <a:ext cx="609600" cy="609600"/>
          </a:xfrm>
          <a:prstGeom prst="rect">
            <a:avLst/>
          </a:prstGeom>
        </p:spPr>
      </p:pic>
      <p:pic>
        <p:nvPicPr>
          <p:cNvPr id="5"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0312400" y="1905000"/>
            <a:ext cx="609600" cy="609600"/>
          </a:xfrm>
          <a:prstGeom prst="rect">
            <a:avLst/>
          </a:prstGeom>
        </p:spPr>
      </p:pic>
    </p:spTree>
    <p:extLst>
      <p:ext uri="{BB962C8B-B14F-4D97-AF65-F5344CB8AC3E}">
        <p14:creationId xmlns:p14="http://schemas.microsoft.com/office/powerpoint/2010/main" val="26861590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4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4028"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1005223" y="1843133"/>
            <a:ext cx="2742242" cy="977900"/>
          </a:xfrm>
          <a:prstGeom prst="wedgeRoundRectCallout">
            <a:avLst>
              <a:gd name="adj1" fmla="val -3460"/>
              <a:gd name="adj2" fmla="val 74621"/>
              <a:gd name="adj3" fmla="val 16667"/>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200" dirty="0">
              <a:solidFill>
                <a:schemeClr val="tx1"/>
              </a:solidFill>
              <a:latin typeface="Comic Sans MS" panose="030F0702030302020204" pitchFamily="66" charset="0"/>
            </a:endParaRPr>
          </a:p>
        </p:txBody>
      </p:sp>
      <p:pic>
        <p:nvPicPr>
          <p:cNvPr id="3" name="Picture 2"/>
          <p:cNvPicPr>
            <a:picLocks noChangeAspect="1"/>
          </p:cNvPicPr>
          <p:nvPr/>
        </p:nvPicPr>
        <p:blipFill>
          <a:blip r:embed="rId11"/>
          <a:stretch>
            <a:fillRect/>
          </a:stretch>
        </p:blipFill>
        <p:spPr>
          <a:xfrm>
            <a:off x="7837187" y="2337010"/>
            <a:ext cx="3673341" cy="1443274"/>
          </a:xfrm>
          <a:prstGeom prst="rect">
            <a:avLst/>
          </a:prstGeom>
        </p:spPr>
      </p:pic>
      <p:pic>
        <p:nvPicPr>
          <p:cNvPr id="4" name="Picture 3"/>
          <p:cNvPicPr>
            <a:picLocks noChangeAspect="1"/>
          </p:cNvPicPr>
          <p:nvPr/>
        </p:nvPicPr>
        <p:blipFill>
          <a:blip r:embed="rId11"/>
          <a:stretch>
            <a:fillRect/>
          </a:stretch>
        </p:blipFill>
        <p:spPr>
          <a:xfrm flipV="1">
            <a:off x="4385816" y="4926508"/>
            <a:ext cx="3295281" cy="1175994"/>
          </a:xfrm>
          <a:prstGeom prst="rect">
            <a:avLst/>
          </a:prstGeom>
        </p:spPr>
      </p:pic>
      <p:sp>
        <p:nvSpPr>
          <p:cNvPr id="8" name="Rounded Rectangle 7"/>
          <p:cNvSpPr/>
          <p:nvPr/>
        </p:nvSpPr>
        <p:spPr>
          <a:xfrm>
            <a:off x="4710144" y="1861737"/>
            <a:ext cx="2646623" cy="7747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Digital Learning</a:t>
            </a:r>
            <a:endParaRPr lang="en-GB" dirty="0">
              <a:solidFill>
                <a:schemeClr val="tx1"/>
              </a:solidFill>
              <a:latin typeface="Comic Sans MS" panose="030F0702030302020204" pitchFamily="66" charset="0"/>
            </a:endParaRPr>
          </a:p>
        </p:txBody>
      </p:sp>
      <p:sp>
        <p:nvSpPr>
          <p:cNvPr id="13" name="TextBox 12"/>
          <p:cNvSpPr txBox="1"/>
          <p:nvPr/>
        </p:nvSpPr>
        <p:spPr>
          <a:xfrm>
            <a:off x="8298209" y="2636437"/>
            <a:ext cx="2955657" cy="461665"/>
          </a:xfrm>
          <a:prstGeom prst="rect">
            <a:avLst/>
          </a:prstGeom>
          <a:noFill/>
        </p:spPr>
        <p:txBody>
          <a:bodyPr wrap="square" rtlCol="0">
            <a:spAutoFit/>
          </a:bodyPr>
          <a:lstStyle/>
          <a:p>
            <a:pPr algn="ctr"/>
            <a:r>
              <a:rPr lang="en-GB" sz="1200" dirty="0">
                <a:latin typeface="Comic Sans MS" panose="030F0702030302020204" pitchFamily="66" charset="0"/>
              </a:rPr>
              <a:t>We </a:t>
            </a:r>
            <a:r>
              <a:rPr lang="en-GB" sz="1200" dirty="0" smtClean="0">
                <a:latin typeface="Comic Sans MS" panose="030F0702030302020204" pitchFamily="66" charset="0"/>
              </a:rPr>
              <a:t>created stop motion animations linked to our Titanic topic. P6</a:t>
            </a:r>
            <a:endParaRPr lang="en-GB" sz="1200" dirty="0">
              <a:latin typeface="Comic Sans MS" panose="030F0702030302020204" pitchFamily="66" charset="0"/>
            </a:endParaRPr>
          </a:p>
        </p:txBody>
      </p:sp>
      <p:sp>
        <p:nvSpPr>
          <p:cNvPr id="14" name="TextBox 13"/>
          <p:cNvSpPr txBox="1"/>
          <p:nvPr/>
        </p:nvSpPr>
        <p:spPr>
          <a:xfrm>
            <a:off x="4510902" y="5345813"/>
            <a:ext cx="2921000" cy="646331"/>
          </a:xfrm>
          <a:prstGeom prst="rect">
            <a:avLst/>
          </a:prstGeom>
          <a:noFill/>
        </p:spPr>
        <p:txBody>
          <a:bodyPr wrap="square" rtlCol="0">
            <a:spAutoFit/>
          </a:bodyPr>
          <a:lstStyle/>
          <a:p>
            <a:pPr algn="ctr"/>
            <a:r>
              <a:rPr lang="en-GB" sz="1200" dirty="0">
                <a:latin typeface="Comic Sans MS" panose="030F0702030302020204" pitchFamily="66" charset="0"/>
              </a:rPr>
              <a:t>We </a:t>
            </a:r>
            <a:r>
              <a:rPr lang="en-GB" sz="1200" dirty="0" smtClean="0">
                <a:latin typeface="Comic Sans MS" panose="030F0702030302020204" pitchFamily="66" charset="0"/>
              </a:rPr>
              <a:t>used the Green Screen to present our weather forecasts for our topic. P4</a:t>
            </a:r>
            <a:endParaRPr lang="en-GB" sz="1200" dirty="0">
              <a:latin typeface="Comic Sans MS" panose="030F0702030302020204" pitchFamily="66" charset="0"/>
            </a:endParaRPr>
          </a:p>
        </p:txBody>
      </p:sp>
      <p:sp>
        <p:nvSpPr>
          <p:cNvPr id="15" name="Rectangle 14"/>
          <p:cNvSpPr/>
          <p:nvPr/>
        </p:nvSpPr>
        <p:spPr>
          <a:xfrm>
            <a:off x="1005223" y="1977336"/>
            <a:ext cx="2677777" cy="830997"/>
          </a:xfrm>
          <a:prstGeom prst="rect">
            <a:avLst/>
          </a:prstGeom>
        </p:spPr>
        <p:txBody>
          <a:bodyPr wrap="square">
            <a:spAutoFit/>
          </a:bodyPr>
          <a:lstStyle/>
          <a:p>
            <a:pPr algn="ctr"/>
            <a:r>
              <a:rPr lang="en-GB" sz="1200" dirty="0">
                <a:latin typeface="Comic Sans MS" panose="030F0702030302020204" pitchFamily="66" charset="0"/>
              </a:rPr>
              <a:t>We </a:t>
            </a:r>
            <a:r>
              <a:rPr lang="en-GB" sz="1200" dirty="0" smtClean="0">
                <a:latin typeface="Comic Sans MS" panose="030F0702030302020204" pitchFamily="66" charset="0"/>
              </a:rPr>
              <a:t>made animations </a:t>
            </a:r>
            <a:r>
              <a:rPr lang="en-GB" sz="1200" dirty="0">
                <a:latin typeface="Comic Sans MS" panose="030F0702030302020204" pitchFamily="66" charset="0"/>
              </a:rPr>
              <a:t>using </a:t>
            </a:r>
            <a:r>
              <a:rPr lang="en-GB" sz="1200" dirty="0" smtClean="0">
                <a:latin typeface="Comic Sans MS" panose="030F0702030302020204" pitchFamily="66" charset="0"/>
              </a:rPr>
              <a:t>Scratch </a:t>
            </a:r>
            <a:r>
              <a:rPr lang="en-GB" sz="1200" dirty="0">
                <a:latin typeface="Comic Sans MS" panose="030F0702030302020204" pitchFamily="66" charset="0"/>
              </a:rPr>
              <a:t>Jnr. </a:t>
            </a:r>
            <a:r>
              <a:rPr lang="en-GB" sz="1200" dirty="0" smtClean="0">
                <a:latin typeface="Comic Sans MS" panose="030F0702030302020204" pitchFamily="66" charset="0"/>
              </a:rPr>
              <a:t>We learned </a:t>
            </a:r>
            <a:r>
              <a:rPr lang="en-GB" sz="1200" dirty="0">
                <a:latin typeface="Comic Sans MS" panose="030F0702030302020204" pitchFamily="66" charset="0"/>
              </a:rPr>
              <a:t>to control dot and dash by choosing the right blocks</a:t>
            </a:r>
            <a:r>
              <a:rPr lang="en-GB" sz="1200" dirty="0" smtClean="0">
                <a:latin typeface="Comic Sans MS" panose="030F0702030302020204" pitchFamily="66" charset="0"/>
              </a:rPr>
              <a:t>.  P3</a:t>
            </a:r>
            <a:endParaRPr lang="en-GB" sz="1200" dirty="0">
              <a:latin typeface="Comic Sans MS" panose="030F0702030302020204" pitchFamily="66" charset="0"/>
            </a:endParaRPr>
          </a:p>
        </p:txBody>
      </p:sp>
      <p:pic>
        <p:nvPicPr>
          <p:cNvPr id="5" name="Picture 4"/>
          <p:cNvPicPr>
            <a:picLocks noChangeAspect="1"/>
          </p:cNvPicPr>
          <p:nvPr/>
        </p:nvPicPr>
        <p:blipFill rotWithShape="1">
          <a:blip r:embed="rId12"/>
          <a:srcRect l="4183" t="37577" r="46653" b="7529"/>
          <a:stretch/>
        </p:blipFill>
        <p:spPr>
          <a:xfrm>
            <a:off x="773726" y="3098102"/>
            <a:ext cx="2909274" cy="2894042"/>
          </a:xfrm>
          <a:prstGeom prst="rect">
            <a:avLst/>
          </a:prstGeom>
        </p:spPr>
      </p:pic>
      <p:pic>
        <p:nvPicPr>
          <p:cNvPr id="17" name="Picture 16"/>
          <p:cNvPicPr>
            <a:picLocks noChangeAspect="1"/>
          </p:cNvPicPr>
          <p:nvPr/>
        </p:nvPicPr>
        <p:blipFill>
          <a:blip r:embed="rId13"/>
          <a:stretch>
            <a:fillRect/>
          </a:stretch>
        </p:blipFill>
        <p:spPr>
          <a:xfrm>
            <a:off x="4368246" y="2828163"/>
            <a:ext cx="3244717" cy="2067610"/>
          </a:xfrm>
          <a:prstGeom prst="rect">
            <a:avLst/>
          </a:prstGeom>
        </p:spPr>
      </p:pic>
      <p:pic>
        <p:nvPicPr>
          <p:cNvPr id="19" name="stop motion titani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8049052" y="3981462"/>
            <a:ext cx="3249612" cy="1828621"/>
          </a:xfrm>
          <a:prstGeom prst="rect">
            <a:avLst/>
          </a:prstGeom>
        </p:spPr>
      </p:pic>
      <p:pic>
        <p:nvPicPr>
          <p:cNvPr id="20"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0689064" y="3676662"/>
            <a:ext cx="609600" cy="609600"/>
          </a:xfrm>
          <a:prstGeom prst="rect">
            <a:avLst/>
          </a:prstGeom>
        </p:spPr>
      </p:pic>
      <p:pic>
        <p:nvPicPr>
          <p:cNvPr id="21"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6934415" y="4831361"/>
            <a:ext cx="609600" cy="609600"/>
          </a:xfrm>
          <a:prstGeom prst="rect">
            <a:avLst/>
          </a:prstGeom>
        </p:spPr>
      </p:pic>
      <p:pic>
        <p:nvPicPr>
          <p:cNvPr id="22" name="Recorded Sound">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3120008" y="2777363"/>
            <a:ext cx="609600" cy="609600"/>
          </a:xfrm>
          <a:prstGeom prst="rect">
            <a:avLst/>
          </a:prstGeom>
        </p:spPr>
      </p:pic>
      <p:sp>
        <p:nvSpPr>
          <p:cNvPr id="18" name="Rounded Rectangle 17"/>
          <p:cNvSpPr/>
          <p:nvPr/>
        </p:nvSpPr>
        <p:spPr>
          <a:xfrm>
            <a:off x="1282701" y="696734"/>
            <a:ext cx="10198100" cy="877547"/>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latin typeface="SassoonPrimaryInfant" pitchFamily="2" charset="0"/>
              </a:rPr>
              <a:t>All classes have used digital technology in their learning across the curriculum. Almost all pupils are able to present their learning using digital technology in a way that is meaningful </a:t>
            </a:r>
            <a:r>
              <a:rPr lang="en-GB" sz="1600" smtClean="0">
                <a:solidFill>
                  <a:schemeClr val="tx1"/>
                </a:solidFill>
                <a:latin typeface="SassoonPrimaryInfant" pitchFamily="2" charset="0"/>
              </a:rPr>
              <a:t>to them.</a:t>
            </a:r>
            <a:endParaRPr lang="en-GB" sz="1600" dirty="0">
              <a:solidFill>
                <a:schemeClr val="tx1"/>
              </a:solidFill>
              <a:latin typeface="SassoonPrimaryInfant" pitchFamily="2" charset="0"/>
            </a:endParaRPr>
          </a:p>
        </p:txBody>
      </p:sp>
    </p:spTree>
    <p:extLst>
      <p:ext uri="{BB962C8B-B14F-4D97-AF65-F5344CB8AC3E}">
        <p14:creationId xmlns:p14="http://schemas.microsoft.com/office/powerpoint/2010/main" val="25854978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9"/>
                                        </p:tgtEl>
                                      </p:cBhvr>
                                    </p:cmd>
                                  </p:childTnLst>
                                </p:cTn>
                              </p:par>
                            </p:childTnLst>
                          </p:cTn>
                        </p:par>
                      </p:childTnLst>
                    </p:cTn>
                  </p:par>
                </p:childTnLst>
              </p:cTn>
              <p:nextCondLst>
                <p:cond evt="onClick" delay="0">
                  <p:tgtEl>
                    <p:spTgt spid="19"/>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234" fill="hold"/>
                                        <p:tgtEl>
                                          <p:spTgt spid="20"/>
                                        </p:tgtEl>
                                      </p:cBhvr>
                                    </p:cmd>
                                  </p:childTnLst>
                                </p:cTn>
                              </p:par>
                            </p:childTnLst>
                          </p:cTn>
                        </p:par>
                      </p:childTnLst>
                    </p:cTn>
                  </p:par>
                </p:childTnLst>
              </p:cTn>
              <p:nextCondLst>
                <p:cond evt="onClick" delay="0">
                  <p:tgtEl>
                    <p:spTgt spid="20"/>
                  </p:tgtEl>
                </p:cond>
              </p:nextCondLst>
            </p:seq>
            <p:audio>
              <p:cMediaNode vol="80000">
                <p:cTn id="13" fill="hold" display="0">
                  <p:stCondLst>
                    <p:cond delay="indefinite"/>
                  </p:stCondLst>
                  <p:endCondLst>
                    <p:cond evt="onStopAudio" delay="0">
                      <p:tgtEl>
                        <p:sldTgt/>
                      </p:tgtEl>
                    </p:cond>
                  </p:endCondLst>
                </p:cTn>
                <p:tgtEl>
                  <p:spTgt spid="20"/>
                </p:tgtEl>
              </p:cMediaNode>
            </p:audio>
            <p:seq concurrent="1" nextAc="seek">
              <p:cTn id="14" restart="whenNotActive" fill="hold" evtFilter="cancelBubble" nodeType="interactiveSeq">
                <p:stCondLst>
                  <p:cond evt="onClick" delay="0">
                    <p:tgtEl>
                      <p:spTgt spid="21"/>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4554" fill="hold"/>
                                        <p:tgtEl>
                                          <p:spTgt spid="21"/>
                                        </p:tgtEl>
                                      </p:cBhvr>
                                    </p:cmd>
                                  </p:childTnLst>
                                </p:cTn>
                              </p:par>
                            </p:childTnLst>
                          </p:cTn>
                        </p:par>
                      </p:childTnLst>
                    </p:cTn>
                  </p:par>
                </p:childTnLst>
              </p:cTn>
              <p:nextCondLst>
                <p:cond evt="onClick" delay="0">
                  <p:tgtEl>
                    <p:spTgt spid="21"/>
                  </p:tgtEl>
                </p:cond>
              </p:nextCondLst>
            </p:seq>
            <p:audio>
              <p:cMediaNode vol="80000">
                <p:cTn id="19" fill="hold" display="0">
                  <p:stCondLst>
                    <p:cond delay="indefinite"/>
                  </p:stCondLst>
                  <p:endCondLst>
                    <p:cond evt="onStopAudio" delay="0">
                      <p:tgtEl>
                        <p:sldTgt/>
                      </p:tgtEl>
                    </p:cond>
                  </p:endCondLst>
                </p:cTn>
                <p:tgtEl>
                  <p:spTgt spid="21"/>
                </p:tgtEl>
              </p:cMediaNode>
            </p:audio>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1961" fill="hold"/>
                                        <p:tgtEl>
                                          <p:spTgt spid="22"/>
                                        </p:tgtEl>
                                      </p:cBhvr>
                                    </p:cmd>
                                  </p:childTnLst>
                                </p:cTn>
                              </p:par>
                            </p:childTnLst>
                          </p:cTn>
                        </p:par>
                      </p:childTnLst>
                    </p:cTn>
                  </p:par>
                </p:childTnLst>
              </p:cTn>
              <p:nextCondLst>
                <p:cond evt="onClick" delay="0">
                  <p:tgtEl>
                    <p:spTgt spid="22"/>
                  </p:tgtEl>
                </p:cond>
              </p:nextCondLst>
            </p:seq>
            <p:audio>
              <p:cMediaNode vol="80000">
                <p:cTn id="25" fill="hold" display="0">
                  <p:stCondLst>
                    <p:cond delay="indefinite"/>
                  </p:stCondLst>
                  <p:endCondLst>
                    <p:cond evt="onStopAudio" delay="0">
                      <p:tgtEl>
                        <p:sldTgt/>
                      </p:tgtEl>
                    </p:cond>
                  </p:endCondLst>
                </p:cTn>
                <p:tgtEl>
                  <p:spTgt spid="22"/>
                </p:tgtEl>
              </p:cMediaNode>
            </p:audio>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763</TotalTime>
  <Words>442</Words>
  <Application>Microsoft Office PowerPoint</Application>
  <PresentationFormat>Widescreen</PresentationFormat>
  <Paragraphs>38</Paragraphs>
  <Slides>6</Slides>
  <Notes>5</Notes>
  <HiddenSlides>0</HiddenSlides>
  <MMClips>13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Comic Sans MS</vt:lpstr>
      <vt:lpstr>Garamond</vt:lpstr>
      <vt:lpstr>SassoonPrimaryInfant</vt:lpstr>
      <vt:lpstr>Organic</vt:lpstr>
      <vt:lpstr>Our Pupil Standards and Quality Report</vt:lpstr>
      <vt:lpstr>PowerPoint Presentation</vt:lpstr>
      <vt:lpstr>PowerPoint Presentation</vt:lpstr>
      <vt:lpstr>PowerPoint Presentation</vt:lpstr>
      <vt:lpstr>PowerPoint Presentation</vt:lpstr>
      <vt:lpstr>PowerPoint Presentation</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Pupil Standards and Quality Report</dc:title>
  <dc:creator>Ashley Johnston</dc:creator>
  <cp:lastModifiedBy>Ashley Johnston</cp:lastModifiedBy>
  <cp:revision>74</cp:revision>
  <cp:lastPrinted>2023-06-26T16:03:09Z</cp:lastPrinted>
  <dcterms:created xsi:type="dcterms:W3CDTF">2023-04-26T11:22:48Z</dcterms:created>
  <dcterms:modified xsi:type="dcterms:W3CDTF">2024-11-07T13:39:56Z</dcterms:modified>
</cp:coreProperties>
</file>