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73" d="100"/>
          <a:sy n="73" d="100"/>
        </p:scale>
        <p:origin x="4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16/06/2025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26607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16/06/2025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264658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16/06/2025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190642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16/06/2025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34616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72B69F8-8ABA-4F0F-B98D-F3F44530F642}" type="datetimeFigureOut">
              <a:rPr lang="en-GB" smtClean="0"/>
              <a:t>16/06/2025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651317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72B69F8-8ABA-4F0F-B98D-F3F44530F642}" type="datetimeFigureOut">
              <a:rPr lang="en-GB" smtClean="0"/>
              <a:t>16/06/2025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914393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72B69F8-8ABA-4F0F-B98D-F3F44530F642}" type="datetimeFigureOut">
              <a:rPr lang="en-GB" smtClean="0"/>
              <a:t>16/06/2025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76327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72B69F8-8ABA-4F0F-B98D-F3F44530F642}" type="datetimeFigureOut">
              <a:rPr lang="en-GB" smtClean="0"/>
              <a:t>16/06/2025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488271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B69F8-8ABA-4F0F-B98D-F3F44530F642}" type="datetimeFigureOut">
              <a:rPr lang="en-GB" smtClean="0"/>
              <a:t>16/06/2025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717818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2B69F8-8ABA-4F0F-B98D-F3F44530F642}" type="datetimeFigureOut">
              <a:rPr lang="en-GB" smtClean="0"/>
              <a:t>16/06/2025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350356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2B69F8-8ABA-4F0F-B98D-F3F44530F642}" type="datetimeFigureOut">
              <a:rPr lang="en-GB" smtClean="0"/>
              <a:t>16/06/2025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2469520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2B69F8-8ABA-4F0F-B98D-F3F44530F642}" type="datetimeFigureOut">
              <a:rPr lang="en-GB" smtClean="0"/>
              <a:t>16/06/2025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79A4F9-004A-4D0C-B6CF-11B7061CEBE9}" type="slidenum">
              <a:rPr lang="en-GB" smtClean="0"/>
              <a:t>‹#›</a:t>
            </a:fld>
            <a:endParaRPr lang="en-GB"/>
          </a:p>
        </p:txBody>
      </p:sp>
    </p:spTree>
    <p:extLst>
      <p:ext uri="{BB962C8B-B14F-4D97-AF65-F5344CB8AC3E}">
        <p14:creationId xmlns:p14="http://schemas.microsoft.com/office/powerpoint/2010/main" val="3360587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rath.ac.uk/whystrathclyde/news/2021/newresearchshowscompositeclassescanboostpupilattainmen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SassoonPrimaryInfant" pitchFamily="2" charset="0"/>
              </a:rPr>
              <a:t>Creating a composite class</a:t>
            </a:r>
            <a:endParaRPr lang="en-GB" dirty="0">
              <a:latin typeface="SassoonPrimaryInfant" pitchFamily="2" charset="0"/>
            </a:endParaRPr>
          </a:p>
        </p:txBody>
      </p:sp>
      <p:sp>
        <p:nvSpPr>
          <p:cNvPr id="3" name="Subtitle 2"/>
          <p:cNvSpPr>
            <a:spLocks noGrp="1"/>
          </p:cNvSpPr>
          <p:nvPr>
            <p:ph type="subTitle" idx="1"/>
          </p:nvPr>
        </p:nvSpPr>
        <p:spPr/>
        <p:txBody>
          <a:bodyPr/>
          <a:lstStyle/>
          <a:p>
            <a:r>
              <a:rPr lang="en-GB" dirty="0" smtClean="0">
                <a:latin typeface="SassoonPrimaryInfant" pitchFamily="2" charset="0"/>
              </a:rPr>
              <a:t>June </a:t>
            </a:r>
            <a:r>
              <a:rPr lang="en-GB" dirty="0" smtClean="0">
                <a:latin typeface="SassoonPrimaryInfant" pitchFamily="2" charset="0"/>
              </a:rPr>
              <a:t>2025</a:t>
            </a:r>
            <a:endParaRPr lang="en-GB" dirty="0">
              <a:latin typeface="SassoonPrimaryInfant" pitchFamily="2" charset="0"/>
            </a:endParaRPr>
          </a:p>
        </p:txBody>
      </p:sp>
    </p:spTree>
    <p:extLst>
      <p:ext uri="{BB962C8B-B14F-4D97-AF65-F5344CB8AC3E}">
        <p14:creationId xmlns:p14="http://schemas.microsoft.com/office/powerpoint/2010/main" val="9846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SassoonPrimaryInfant" pitchFamily="2" charset="0"/>
              </a:rPr>
              <a:t>Falkirk Council Guidance </a:t>
            </a:r>
            <a:endParaRPr lang="en-GB" dirty="0">
              <a:latin typeface="SassoonPrimaryInfant" pitchFamily="2" charset="0"/>
            </a:endParaRPr>
          </a:p>
        </p:txBody>
      </p:sp>
      <p:sp>
        <p:nvSpPr>
          <p:cNvPr id="3" name="Content Placeholder 2"/>
          <p:cNvSpPr>
            <a:spLocks noGrp="1"/>
          </p:cNvSpPr>
          <p:nvPr>
            <p:ph idx="1"/>
          </p:nvPr>
        </p:nvSpPr>
        <p:spPr>
          <a:xfrm>
            <a:off x="497305" y="1825625"/>
            <a:ext cx="11221453" cy="4351338"/>
          </a:xfrm>
        </p:spPr>
        <p:txBody>
          <a:bodyPr>
            <a:normAutofit fontScale="62500" lnSpcReduction="20000"/>
          </a:bodyPr>
          <a:lstStyle/>
          <a:p>
            <a:pPr marL="0" indent="0">
              <a:buNone/>
            </a:pPr>
            <a:r>
              <a:rPr lang="en-GB" b="1" dirty="0" smtClean="0">
                <a:latin typeface="SassoonPrimaryInfant" pitchFamily="2" charset="0"/>
              </a:rPr>
              <a:t>The </a:t>
            </a:r>
            <a:r>
              <a:rPr lang="en-GB" b="1" dirty="0">
                <a:latin typeface="SassoonPrimaryInfant" pitchFamily="2" charset="0"/>
              </a:rPr>
              <a:t>Scottish Government acknowledges composite classes as a method of class organisation available to Head Teachers</a:t>
            </a:r>
            <a:r>
              <a:rPr lang="en-GB" dirty="0">
                <a:latin typeface="SassoonPrimaryInfant" pitchFamily="2" charset="0"/>
              </a:rPr>
              <a:t>. Nationally, there is an agreement that composite class size should not exceed 25 pupils.</a:t>
            </a:r>
            <a:endParaRPr lang="en-GB" dirty="0" smtClean="0">
              <a:latin typeface="SassoonPrimaryInfant" pitchFamily="2" charset="0"/>
            </a:endParaRPr>
          </a:p>
          <a:p>
            <a:pPr marL="0" indent="0">
              <a:buNone/>
            </a:pPr>
            <a:endParaRPr lang="en-GB" dirty="0" smtClean="0">
              <a:latin typeface="SassoonPrimaryInfant" pitchFamily="2" charset="0"/>
            </a:endParaRPr>
          </a:p>
          <a:p>
            <a:pPr marL="0" indent="0">
              <a:buNone/>
            </a:pPr>
            <a:r>
              <a:rPr lang="en-GB" dirty="0" smtClean="0">
                <a:latin typeface="SassoonPrimaryInfant" pitchFamily="2" charset="0"/>
              </a:rPr>
              <a:t>To create a composite class we follow FC guidance (Service Circular 08)</a:t>
            </a:r>
          </a:p>
          <a:p>
            <a:endParaRPr lang="en-GB" dirty="0">
              <a:latin typeface="SassoonPrimaryInfant" pitchFamily="2" charset="0"/>
            </a:endParaRPr>
          </a:p>
          <a:p>
            <a:endParaRPr lang="en-GB" dirty="0" smtClean="0">
              <a:latin typeface="SassoonPrimaryInfant" pitchFamily="2" charset="0"/>
            </a:endParaRPr>
          </a:p>
          <a:p>
            <a:pPr marL="0" indent="0">
              <a:buNone/>
            </a:pPr>
            <a:endParaRPr lang="en-GB" dirty="0">
              <a:latin typeface="SassoonPrimaryInfant" pitchFamily="2" charset="0"/>
            </a:endParaRPr>
          </a:p>
          <a:p>
            <a:pPr marL="0" indent="0">
              <a:buNone/>
            </a:pPr>
            <a:r>
              <a:rPr lang="en-GB" dirty="0" smtClean="0">
                <a:latin typeface="SassoonPrimaryInfant" pitchFamily="2" charset="0"/>
              </a:rPr>
              <a:t>3. </a:t>
            </a:r>
            <a:r>
              <a:rPr lang="en-GB" b="1" dirty="0" smtClean="0">
                <a:latin typeface="SassoonPrimaryInfant" pitchFamily="2" charset="0"/>
              </a:rPr>
              <a:t>Forming a Composite Class</a:t>
            </a:r>
          </a:p>
          <a:p>
            <a:pPr marL="0" indent="0">
              <a:buNone/>
            </a:pPr>
            <a:r>
              <a:rPr lang="en-GB" dirty="0" smtClean="0">
                <a:latin typeface="SassoonPrimaryInfant" pitchFamily="2" charset="0"/>
              </a:rPr>
              <a:t>3.1 The formation of a composite class is at the discretion of the head teacher in consultation with the class teacher. The allocation of pupils to a composite class should be for sound educational reasons based on the head teachers professional knowledge of the school and individual pupils. </a:t>
            </a:r>
            <a:r>
              <a:rPr lang="en-GB" b="1" dirty="0" smtClean="0">
                <a:solidFill>
                  <a:srgbClr val="00B050"/>
                </a:solidFill>
                <a:latin typeface="SassoonPrimaryInfant" pitchFamily="2" charset="0"/>
              </a:rPr>
              <a:t>Criteria which should be considered are: </a:t>
            </a:r>
            <a:r>
              <a:rPr lang="en-GB" b="1" dirty="0" smtClean="0">
                <a:solidFill>
                  <a:srgbClr val="0070C0"/>
                </a:solidFill>
                <a:latin typeface="SassoonPrimaryInfant" pitchFamily="2" charset="0"/>
              </a:rPr>
              <a:t>age;</a:t>
            </a:r>
            <a:r>
              <a:rPr lang="en-GB" b="1" dirty="0" smtClean="0">
                <a:solidFill>
                  <a:srgbClr val="00B050"/>
                </a:solidFill>
                <a:latin typeface="SassoonPrimaryInfant" pitchFamily="2" charset="0"/>
              </a:rPr>
              <a:t> ability; </a:t>
            </a:r>
            <a:r>
              <a:rPr lang="en-GB" b="1" dirty="0" smtClean="0">
                <a:solidFill>
                  <a:srgbClr val="0070C0"/>
                </a:solidFill>
                <a:latin typeface="SassoonPrimaryInfant" pitchFamily="2" charset="0"/>
              </a:rPr>
              <a:t>physical, emotional and psychological development</a:t>
            </a:r>
            <a:r>
              <a:rPr lang="en-GB" b="1" dirty="0" smtClean="0">
                <a:solidFill>
                  <a:srgbClr val="00B050"/>
                </a:solidFill>
                <a:latin typeface="SassoonPrimaryInfant" pitchFamily="2" charset="0"/>
              </a:rPr>
              <a:t>; previous learning record; </a:t>
            </a:r>
            <a:r>
              <a:rPr lang="en-GB" b="1" dirty="0" smtClean="0">
                <a:solidFill>
                  <a:srgbClr val="0070C0"/>
                </a:solidFill>
                <a:latin typeface="SassoonPrimaryInfant" pitchFamily="2" charset="0"/>
              </a:rPr>
              <a:t>sibling rivalry</a:t>
            </a:r>
            <a:r>
              <a:rPr lang="en-GB" b="1" dirty="0" smtClean="0">
                <a:solidFill>
                  <a:srgbClr val="00B050"/>
                </a:solidFill>
                <a:latin typeface="SassoonPrimaryInfant" pitchFamily="2" charset="0"/>
              </a:rPr>
              <a:t>; peer group relationships; maintenance of a reasonable balance between </a:t>
            </a:r>
            <a:r>
              <a:rPr lang="en-GB" b="1" dirty="0" smtClean="0">
                <a:solidFill>
                  <a:srgbClr val="0070C0"/>
                </a:solidFill>
                <a:latin typeface="SassoonPrimaryInfant" pitchFamily="2" charset="0"/>
              </a:rPr>
              <a:t>genders;</a:t>
            </a:r>
            <a:r>
              <a:rPr lang="en-GB" b="1" dirty="0" smtClean="0">
                <a:solidFill>
                  <a:srgbClr val="00B050"/>
                </a:solidFill>
                <a:latin typeface="SassoonPrimaryInfant" pitchFamily="2" charset="0"/>
              </a:rPr>
              <a:t> and educational history of the class. </a:t>
            </a:r>
          </a:p>
          <a:p>
            <a:pPr marL="0" indent="0">
              <a:buNone/>
            </a:pPr>
            <a:r>
              <a:rPr lang="en-GB" dirty="0" smtClean="0">
                <a:latin typeface="SassoonPrimaryInfant" pitchFamily="2" charset="0"/>
              </a:rPr>
              <a:t>A composite class cannot be over 25 pupils.</a:t>
            </a:r>
          </a:p>
          <a:p>
            <a:endParaRPr lang="en-GB" dirty="0" smtClean="0">
              <a:latin typeface="SassoonPrimaryInfant" pitchFamily="2" charset="0"/>
            </a:endParaRPr>
          </a:p>
          <a:p>
            <a:endParaRPr lang="en-GB" dirty="0" smtClean="0">
              <a:latin typeface="SassoonPrimaryInfant" pitchFamily="2" charset="0"/>
            </a:endParaRPr>
          </a:p>
          <a:p>
            <a:endParaRPr lang="en-GB" dirty="0">
              <a:latin typeface="SassoonPrimaryInfant" pitchFamily="2"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47897455"/>
              </p:ext>
            </p:extLst>
          </p:nvPr>
        </p:nvGraphicFramePr>
        <p:xfrm>
          <a:off x="1179094" y="3152273"/>
          <a:ext cx="8114631" cy="742392"/>
        </p:xfrm>
        <a:graphic>
          <a:graphicData uri="http://schemas.openxmlformats.org/drawingml/2006/table">
            <a:tbl>
              <a:tblPr firstRow="1" bandRow="1">
                <a:tableStyleId>{5C22544A-7EE6-4342-B048-85BDC9FD1C3A}</a:tableStyleId>
              </a:tblPr>
              <a:tblGrid>
                <a:gridCol w="2704877">
                  <a:extLst>
                    <a:ext uri="{9D8B030D-6E8A-4147-A177-3AD203B41FA5}">
                      <a16:colId xmlns:a16="http://schemas.microsoft.com/office/drawing/2014/main" val="934296257"/>
                    </a:ext>
                  </a:extLst>
                </a:gridCol>
                <a:gridCol w="2704877">
                  <a:extLst>
                    <a:ext uri="{9D8B030D-6E8A-4147-A177-3AD203B41FA5}">
                      <a16:colId xmlns:a16="http://schemas.microsoft.com/office/drawing/2014/main" val="87335246"/>
                    </a:ext>
                  </a:extLst>
                </a:gridCol>
                <a:gridCol w="2704877">
                  <a:extLst>
                    <a:ext uri="{9D8B030D-6E8A-4147-A177-3AD203B41FA5}">
                      <a16:colId xmlns:a16="http://schemas.microsoft.com/office/drawing/2014/main" val="2598341789"/>
                    </a:ext>
                  </a:extLst>
                </a:gridCol>
              </a:tblGrid>
              <a:tr h="368636">
                <a:tc>
                  <a:txBody>
                    <a:bodyPr/>
                    <a:lstStyle/>
                    <a:p>
                      <a:pPr algn="ctr"/>
                      <a:r>
                        <a:rPr lang="en-GB" dirty="0" smtClean="0"/>
                        <a:t>P1</a:t>
                      </a:r>
                      <a:endParaRPr lang="en-GB" dirty="0"/>
                    </a:p>
                  </a:txBody>
                  <a:tcPr/>
                </a:tc>
                <a:tc>
                  <a:txBody>
                    <a:bodyPr/>
                    <a:lstStyle/>
                    <a:p>
                      <a:pPr algn="ctr"/>
                      <a:r>
                        <a:rPr lang="en-GB" dirty="0" smtClean="0"/>
                        <a:t>P2 and P3</a:t>
                      </a:r>
                      <a:endParaRPr lang="en-GB" dirty="0"/>
                    </a:p>
                  </a:txBody>
                  <a:tcPr/>
                </a:tc>
                <a:tc>
                  <a:txBody>
                    <a:bodyPr/>
                    <a:lstStyle/>
                    <a:p>
                      <a:pPr algn="ctr"/>
                      <a:r>
                        <a:rPr lang="en-GB" dirty="0" smtClean="0"/>
                        <a:t>P4 –</a:t>
                      </a:r>
                      <a:r>
                        <a:rPr lang="en-GB" baseline="0" dirty="0" smtClean="0"/>
                        <a:t> P7</a:t>
                      </a:r>
                      <a:endParaRPr lang="en-GB" dirty="0"/>
                    </a:p>
                  </a:txBody>
                  <a:tcPr/>
                </a:tc>
                <a:extLst>
                  <a:ext uri="{0D108BD9-81ED-4DB2-BD59-A6C34878D82A}">
                    <a16:rowId xmlns:a16="http://schemas.microsoft.com/office/drawing/2014/main" val="1813595584"/>
                  </a:ext>
                </a:extLst>
              </a:tr>
              <a:tr h="373756">
                <a:tc>
                  <a:txBody>
                    <a:bodyPr/>
                    <a:lstStyle/>
                    <a:p>
                      <a:pPr algn="ctr"/>
                      <a:r>
                        <a:rPr lang="en-GB" dirty="0" smtClean="0"/>
                        <a:t>25</a:t>
                      </a:r>
                      <a:endParaRPr lang="en-GB" dirty="0"/>
                    </a:p>
                  </a:txBody>
                  <a:tcPr/>
                </a:tc>
                <a:tc>
                  <a:txBody>
                    <a:bodyPr/>
                    <a:lstStyle/>
                    <a:p>
                      <a:pPr algn="ctr"/>
                      <a:r>
                        <a:rPr lang="en-GB" dirty="0" smtClean="0"/>
                        <a:t>30</a:t>
                      </a:r>
                      <a:endParaRPr lang="en-GB" dirty="0"/>
                    </a:p>
                  </a:txBody>
                  <a:tcPr/>
                </a:tc>
                <a:tc>
                  <a:txBody>
                    <a:bodyPr/>
                    <a:lstStyle/>
                    <a:p>
                      <a:pPr algn="ctr"/>
                      <a:r>
                        <a:rPr lang="en-GB" dirty="0" smtClean="0"/>
                        <a:t>33</a:t>
                      </a:r>
                      <a:endParaRPr lang="en-GB" dirty="0"/>
                    </a:p>
                  </a:txBody>
                  <a:tcPr/>
                </a:tc>
                <a:extLst>
                  <a:ext uri="{0D108BD9-81ED-4DB2-BD59-A6C34878D82A}">
                    <a16:rowId xmlns:a16="http://schemas.microsoft.com/office/drawing/2014/main" val="4229101582"/>
                  </a:ext>
                </a:extLst>
              </a:tr>
            </a:tbl>
          </a:graphicData>
        </a:graphic>
      </p:graphicFrame>
    </p:spTree>
    <p:extLst>
      <p:ext uri="{BB962C8B-B14F-4D97-AF65-F5344CB8AC3E}">
        <p14:creationId xmlns:p14="http://schemas.microsoft.com/office/powerpoint/2010/main" val="4239281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SassoonPrimaryInfant" pitchFamily="2" charset="0"/>
              </a:rPr>
              <a:t>Falkirk Statistics</a:t>
            </a:r>
            <a:endParaRPr lang="en-GB" dirty="0">
              <a:latin typeface="SassoonPrimaryInfant" pitchFamily="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88240036"/>
              </p:ext>
            </p:extLst>
          </p:nvPr>
        </p:nvGraphicFramePr>
        <p:xfrm>
          <a:off x="1130967" y="2205785"/>
          <a:ext cx="8526380" cy="2520806"/>
        </p:xfrm>
        <a:graphic>
          <a:graphicData uri="http://schemas.openxmlformats.org/drawingml/2006/table">
            <a:tbl>
              <a:tblPr firstRow="1" firstCol="1" bandRow="1"/>
              <a:tblGrid>
                <a:gridCol w="2130796">
                  <a:extLst>
                    <a:ext uri="{9D8B030D-6E8A-4147-A177-3AD203B41FA5}">
                      <a16:colId xmlns:a16="http://schemas.microsoft.com/office/drawing/2014/main" val="1607953188"/>
                    </a:ext>
                  </a:extLst>
                </a:gridCol>
                <a:gridCol w="2130796">
                  <a:extLst>
                    <a:ext uri="{9D8B030D-6E8A-4147-A177-3AD203B41FA5}">
                      <a16:colId xmlns:a16="http://schemas.microsoft.com/office/drawing/2014/main" val="1870872010"/>
                    </a:ext>
                  </a:extLst>
                </a:gridCol>
                <a:gridCol w="2132394">
                  <a:extLst>
                    <a:ext uri="{9D8B030D-6E8A-4147-A177-3AD203B41FA5}">
                      <a16:colId xmlns:a16="http://schemas.microsoft.com/office/drawing/2014/main" val="2481615936"/>
                    </a:ext>
                  </a:extLst>
                </a:gridCol>
                <a:gridCol w="2132394">
                  <a:extLst>
                    <a:ext uri="{9D8B030D-6E8A-4147-A177-3AD203B41FA5}">
                      <a16:colId xmlns:a16="http://schemas.microsoft.com/office/drawing/2014/main" val="1643405047"/>
                    </a:ext>
                  </a:extLst>
                </a:gridCol>
              </a:tblGrid>
              <a:tr h="617626">
                <a:tc>
                  <a:txBody>
                    <a:bodyPr/>
                    <a:lstStyle/>
                    <a:p>
                      <a:pPr>
                        <a:spcAft>
                          <a:spcPts val="0"/>
                        </a:spcAft>
                      </a:pPr>
                      <a:r>
                        <a:rPr lang="en-GB" sz="1400" dirty="0">
                          <a:effectLst/>
                          <a:latin typeface="SassoonPrimaryInfant" pitchFamily="2" charset="0"/>
                          <a:ea typeface="Calibri" panose="020F0502020204030204" pitchFamily="34" charset="0"/>
                        </a:rPr>
                        <a:t>Academic Year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No of P1/2 composite classes – all schools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Total no of composite classes – all schools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No of Schools </a:t>
                      </a:r>
                      <a:r>
                        <a:rPr lang="en-GB" sz="1400" b="1" u="sng" dirty="0">
                          <a:effectLst/>
                          <a:latin typeface="SassoonPrimaryInfant" pitchFamily="2" charset="0"/>
                          <a:ea typeface="Calibri" panose="020F0502020204030204" pitchFamily="34" charset="0"/>
                        </a:rPr>
                        <a:t>with no</a:t>
                      </a:r>
                      <a:r>
                        <a:rPr lang="en-GB" sz="1400" dirty="0">
                          <a:effectLst/>
                          <a:latin typeface="SassoonPrimaryInfant" pitchFamily="2" charset="0"/>
                          <a:ea typeface="Calibri" panose="020F0502020204030204" pitchFamily="34" charset="0"/>
                        </a:rPr>
                        <a:t> composite classes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158866"/>
                  </a:ext>
                </a:extLst>
              </a:tr>
              <a:tr h="317197">
                <a:tc>
                  <a:txBody>
                    <a:bodyPr/>
                    <a:lstStyle/>
                    <a:p>
                      <a:pPr>
                        <a:spcAft>
                          <a:spcPts val="0"/>
                        </a:spcAft>
                      </a:pPr>
                      <a:r>
                        <a:rPr lang="en-GB" sz="1400">
                          <a:effectLst/>
                          <a:latin typeface="SassoonPrimaryInfant" pitchFamily="2" charset="0"/>
                          <a:ea typeface="Calibri" panose="020F0502020204030204" pitchFamily="34" charset="0"/>
                        </a:rPr>
                        <a:t>22-23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0575443"/>
                  </a:ext>
                </a:extLst>
              </a:tr>
              <a:tr h="634392">
                <a:tc>
                  <a:txBody>
                    <a:bodyPr/>
                    <a:lstStyle/>
                    <a:p>
                      <a:pPr>
                        <a:spcAft>
                          <a:spcPts val="0"/>
                        </a:spcAft>
                      </a:pPr>
                      <a:r>
                        <a:rPr lang="en-GB" sz="1400">
                          <a:effectLst/>
                          <a:latin typeface="SassoonPrimaryInfant" pitchFamily="2" charset="0"/>
                          <a:ea typeface="Calibri" panose="020F0502020204030204" pitchFamily="34" charset="0"/>
                        </a:rPr>
                        <a:t>21-22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18</a:t>
                      </a:r>
                    </a:p>
                    <a:p>
                      <a:pPr>
                        <a:spcAft>
                          <a:spcPts val="0"/>
                        </a:spcAft>
                      </a:pPr>
                      <a:r>
                        <a:rPr lang="en-GB" sz="1400" dirty="0">
                          <a:effectLst/>
                          <a:latin typeface="SassoonPrimaryInfant" pitchFamily="2" charset="0"/>
                          <a:ea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353525"/>
                  </a:ext>
                </a:extLst>
              </a:tr>
              <a:tr h="317197">
                <a:tc>
                  <a:txBody>
                    <a:bodyPr/>
                    <a:lstStyle/>
                    <a:p>
                      <a:pPr>
                        <a:spcAft>
                          <a:spcPts val="0"/>
                        </a:spcAft>
                      </a:pPr>
                      <a:r>
                        <a:rPr lang="en-GB" sz="1400">
                          <a:effectLst/>
                          <a:latin typeface="SassoonPrimaryInfant" pitchFamily="2" charset="0"/>
                          <a:ea typeface="Calibri" panose="020F0502020204030204" pitchFamily="34" charset="0"/>
                        </a:rPr>
                        <a:t>20-21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68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2087881"/>
                  </a:ext>
                </a:extLst>
              </a:tr>
              <a:tr h="317197">
                <a:tc>
                  <a:txBody>
                    <a:bodyPr/>
                    <a:lstStyle/>
                    <a:p>
                      <a:pPr>
                        <a:spcAft>
                          <a:spcPts val="0"/>
                        </a:spcAft>
                      </a:pPr>
                      <a:r>
                        <a:rPr lang="en-GB" sz="1400">
                          <a:effectLst/>
                          <a:latin typeface="SassoonPrimaryInfant" pitchFamily="2" charset="0"/>
                          <a:ea typeface="Calibri" panose="020F0502020204030204" pitchFamily="34" charset="0"/>
                        </a:rPr>
                        <a:t>19-20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455857"/>
                  </a:ext>
                </a:extLst>
              </a:tr>
              <a:tr h="317197">
                <a:tc>
                  <a:txBody>
                    <a:bodyPr/>
                    <a:lstStyle/>
                    <a:p>
                      <a:pPr>
                        <a:spcAft>
                          <a:spcPts val="0"/>
                        </a:spcAft>
                      </a:pPr>
                      <a:r>
                        <a:rPr lang="en-GB" sz="1400">
                          <a:effectLst/>
                          <a:latin typeface="SassoonPrimaryInfant" pitchFamily="2" charset="0"/>
                          <a:ea typeface="Calibri" panose="020F0502020204030204" pitchFamily="34" charset="0"/>
                        </a:rPr>
                        <a:t>18-19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SassoonPrimaryInfant" pitchFamily="2" charset="0"/>
                          <a:ea typeface="Calibri" panose="020F0502020204030204" pitchFamily="34" charset="0"/>
                        </a:rPr>
                        <a:t>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SassoonPrimaryInfant" pitchFamily="2" charset="0"/>
                          <a:ea typeface="Calibri" panose="020F0502020204030204" pitchFamily="34" charset="0"/>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796774"/>
                  </a:ext>
                </a:extLst>
              </a:tr>
            </a:tbl>
          </a:graphicData>
        </a:graphic>
      </p:graphicFrame>
      <p:pic>
        <p:nvPicPr>
          <p:cNvPr id="3" name="Picture 2"/>
          <p:cNvPicPr>
            <a:picLocks noChangeAspect="1"/>
          </p:cNvPicPr>
          <p:nvPr/>
        </p:nvPicPr>
        <p:blipFill>
          <a:blip r:embed="rId2"/>
          <a:stretch>
            <a:fillRect/>
          </a:stretch>
        </p:blipFill>
        <p:spPr>
          <a:xfrm>
            <a:off x="9748253" y="77955"/>
            <a:ext cx="2986838" cy="2240129"/>
          </a:xfrm>
          <a:prstGeom prst="rect">
            <a:avLst/>
          </a:prstGeom>
        </p:spPr>
      </p:pic>
    </p:spTree>
    <p:extLst>
      <p:ext uri="{BB962C8B-B14F-4D97-AF65-F5344CB8AC3E}">
        <p14:creationId xmlns:p14="http://schemas.microsoft.com/office/powerpoint/2010/main" val="2011011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SassoonPrimaryInfant" pitchFamily="2" charset="0"/>
              </a:rPr>
              <a:t>Questions </a:t>
            </a:r>
            <a:endParaRPr lang="en-GB" b="1" dirty="0">
              <a:latin typeface="SassoonPrimaryInfant" pitchFamily="2" charset="0"/>
            </a:endParaRPr>
          </a:p>
        </p:txBody>
      </p:sp>
      <p:sp>
        <p:nvSpPr>
          <p:cNvPr id="3" name="Content Placeholder 2"/>
          <p:cNvSpPr>
            <a:spLocks noGrp="1"/>
          </p:cNvSpPr>
          <p:nvPr>
            <p:ph idx="1"/>
          </p:nvPr>
        </p:nvSpPr>
        <p:spPr/>
        <p:txBody>
          <a:bodyPr>
            <a:normAutofit fontScale="70000" lnSpcReduction="20000"/>
          </a:bodyPr>
          <a:lstStyle/>
          <a:p>
            <a:pPr marL="0" indent="0">
              <a:spcAft>
                <a:spcPts val="0"/>
              </a:spcAft>
              <a:buNone/>
            </a:pPr>
            <a:r>
              <a:rPr lang="en-GB" sz="3100" b="1" dirty="0" smtClean="0">
                <a:effectLst/>
                <a:latin typeface="SassoonPrimaryInfant" pitchFamily="2" charset="0"/>
                <a:ea typeface="Calibri" panose="020F0502020204030204" pitchFamily="34" charset="0"/>
              </a:rPr>
              <a:t>Why is there a need for the composite class?</a:t>
            </a:r>
          </a:p>
          <a:p>
            <a:pPr>
              <a:spcAft>
                <a:spcPts val="0"/>
              </a:spcAft>
            </a:pPr>
            <a:r>
              <a:rPr lang="en-GB" dirty="0">
                <a:latin typeface="SassoonPrimaryInfant" pitchFamily="2" charset="0"/>
                <a:ea typeface="Calibri" panose="020F0502020204030204" pitchFamily="34" charset="0"/>
              </a:rPr>
              <a:t>Schools are resourced annually on the total number of P1-P7 students, not on the number of pupils in each individual stage.</a:t>
            </a:r>
            <a:endParaRPr lang="en-GB" sz="3200" dirty="0" smtClean="0">
              <a:effectLst/>
              <a:latin typeface="SassoonPrimaryInfant" pitchFamily="2" charset="0"/>
              <a:ea typeface="Calibri" panose="020F0502020204030204" pitchFamily="34" charset="0"/>
            </a:endParaRPr>
          </a:p>
          <a:p>
            <a:pPr>
              <a:spcAft>
                <a:spcPts val="0"/>
              </a:spcAft>
            </a:pPr>
            <a:r>
              <a:rPr lang="en-GB" dirty="0">
                <a:latin typeface="SassoonPrimaryInfant" pitchFamily="2" charset="0"/>
                <a:ea typeface="Calibri" panose="020F0502020204030204" pitchFamily="34" charset="0"/>
              </a:rPr>
              <a:t>The school was allocated </a:t>
            </a:r>
            <a:r>
              <a:rPr lang="en-GB" dirty="0" smtClean="0">
                <a:latin typeface="SassoonPrimaryInfant" pitchFamily="2" charset="0"/>
                <a:ea typeface="Calibri" panose="020F0502020204030204" pitchFamily="34" charset="0"/>
              </a:rPr>
              <a:t>13 </a:t>
            </a:r>
            <a:r>
              <a:rPr lang="en-GB" dirty="0">
                <a:latin typeface="SassoonPrimaryInfant" pitchFamily="2" charset="0"/>
                <a:ea typeface="Calibri" panose="020F0502020204030204" pitchFamily="34" charset="0"/>
              </a:rPr>
              <a:t>classes for next session by the Forward Planning </a:t>
            </a:r>
            <a:r>
              <a:rPr lang="en-GB" dirty="0" smtClean="0">
                <a:latin typeface="SassoonPrimaryInfant" pitchFamily="2" charset="0"/>
                <a:ea typeface="Calibri" panose="020F0502020204030204" pitchFamily="34" charset="0"/>
              </a:rPr>
              <a:t>Team </a:t>
            </a:r>
            <a:r>
              <a:rPr lang="en-GB" dirty="0">
                <a:latin typeface="SassoonPrimaryInfant" pitchFamily="2" charset="0"/>
                <a:ea typeface="Calibri" panose="020F0502020204030204" pitchFamily="34" charset="0"/>
              </a:rPr>
              <a:t>based on current confirmed pupil numbers. There will be </a:t>
            </a:r>
            <a:r>
              <a:rPr lang="en-GB" dirty="0" smtClean="0">
                <a:latin typeface="SassoonPrimaryInfant" pitchFamily="2" charset="0"/>
                <a:ea typeface="Calibri" panose="020F0502020204030204" pitchFamily="34" charset="0"/>
              </a:rPr>
              <a:t>32 P2 </a:t>
            </a:r>
            <a:r>
              <a:rPr lang="en-GB" dirty="0">
                <a:latin typeface="SassoonPrimaryInfant" pitchFamily="2" charset="0"/>
                <a:ea typeface="Calibri" panose="020F0502020204030204" pitchFamily="34" charset="0"/>
              </a:rPr>
              <a:t>pupils and </a:t>
            </a:r>
            <a:r>
              <a:rPr lang="en-GB" dirty="0" smtClean="0">
                <a:latin typeface="SassoonPrimaryInfant" pitchFamily="2" charset="0"/>
                <a:ea typeface="Calibri" panose="020F0502020204030204" pitchFamily="34" charset="0"/>
              </a:rPr>
              <a:t>43 P3 pupils. In session 24-25 we had 14 classe</a:t>
            </a:r>
            <a:r>
              <a:rPr lang="en-GB" dirty="0" smtClean="0">
                <a:latin typeface="SassoonPrimaryInfant" pitchFamily="2" charset="0"/>
                <a:ea typeface="Calibri" panose="020F0502020204030204" pitchFamily="34" charset="0"/>
              </a:rPr>
              <a:t>s and the planning team have reduced this to 13 for 25-26</a:t>
            </a:r>
            <a:r>
              <a:rPr lang="en-GB" dirty="0" smtClean="0">
                <a:latin typeface="SassoonPrimaryInfant" pitchFamily="2" charset="0"/>
                <a:ea typeface="Calibri" panose="020F0502020204030204" pitchFamily="34" charset="0"/>
              </a:rPr>
              <a:t>. </a:t>
            </a:r>
            <a:r>
              <a:rPr lang="en-GB" dirty="0">
                <a:latin typeface="SassoonPrimaryInfant" pitchFamily="2" charset="0"/>
                <a:ea typeface="Calibri" panose="020F0502020204030204" pitchFamily="34" charset="0"/>
              </a:rPr>
              <a:t>Therefore there was a need to create a composite </a:t>
            </a:r>
            <a:r>
              <a:rPr lang="en-GB" dirty="0" smtClean="0">
                <a:latin typeface="SassoonPrimaryInfant" pitchFamily="2" charset="0"/>
                <a:ea typeface="Calibri" panose="020F0502020204030204" pitchFamily="34" charset="0"/>
              </a:rPr>
              <a:t>P3/2 </a:t>
            </a:r>
            <a:r>
              <a:rPr lang="en-GB" dirty="0">
                <a:latin typeface="SassoonPrimaryInfant" pitchFamily="2" charset="0"/>
                <a:ea typeface="Calibri" panose="020F0502020204030204" pitchFamily="34" charset="0"/>
              </a:rPr>
              <a:t>in addition to one straight </a:t>
            </a:r>
            <a:r>
              <a:rPr lang="en-GB" dirty="0" smtClean="0">
                <a:latin typeface="SassoonPrimaryInfant" pitchFamily="2" charset="0"/>
                <a:ea typeface="Calibri" panose="020F0502020204030204" pitchFamily="34" charset="0"/>
              </a:rPr>
              <a:t>P2 and P3 </a:t>
            </a:r>
            <a:r>
              <a:rPr lang="en-GB" dirty="0">
                <a:latin typeface="SassoonPrimaryInfant" pitchFamily="2" charset="0"/>
                <a:ea typeface="Calibri" panose="020F0502020204030204" pitchFamily="34" charset="0"/>
              </a:rPr>
              <a:t>class to accommodate all </a:t>
            </a:r>
            <a:r>
              <a:rPr lang="en-GB" dirty="0" smtClean="0">
                <a:latin typeface="SassoonPrimaryInfant" pitchFamily="2" charset="0"/>
                <a:ea typeface="Calibri" panose="020F0502020204030204" pitchFamily="34" charset="0"/>
              </a:rPr>
              <a:t>P3 </a:t>
            </a:r>
            <a:r>
              <a:rPr lang="en-GB" dirty="0">
                <a:latin typeface="SassoonPrimaryInfant" pitchFamily="2" charset="0"/>
                <a:ea typeface="Calibri" panose="020F0502020204030204" pitchFamily="34" charset="0"/>
              </a:rPr>
              <a:t>pupils</a:t>
            </a:r>
            <a:r>
              <a:rPr lang="en-GB" dirty="0" smtClean="0">
                <a:latin typeface="SassoonPrimaryInfant" pitchFamily="2" charset="0"/>
                <a:ea typeface="Calibri" panose="020F0502020204030204" pitchFamily="34" charset="0"/>
              </a:rPr>
              <a:t>.</a:t>
            </a:r>
            <a:endParaRPr lang="en-GB" sz="3200" dirty="0" smtClean="0">
              <a:effectLst/>
              <a:latin typeface="SassoonPrimaryInfant" pitchFamily="2" charset="0"/>
              <a:ea typeface="Calibri" panose="020F0502020204030204" pitchFamily="34" charset="0"/>
            </a:endParaRPr>
          </a:p>
          <a:p>
            <a:pPr marL="0" indent="0">
              <a:buNone/>
            </a:pPr>
            <a:r>
              <a:rPr lang="en-GB" sz="3100" b="1" dirty="0" smtClean="0">
                <a:latin typeface="SassoonPrimaryInfant" pitchFamily="2" charset="0"/>
              </a:rPr>
              <a:t>Will </a:t>
            </a:r>
            <a:r>
              <a:rPr lang="en-GB" sz="3100" b="1" dirty="0">
                <a:latin typeface="SassoonPrimaryInfant" pitchFamily="2" charset="0"/>
              </a:rPr>
              <a:t>they be in a composite class through their school time until they go to high school now?</a:t>
            </a:r>
          </a:p>
          <a:p>
            <a:r>
              <a:rPr lang="en-GB" dirty="0">
                <a:latin typeface="SassoonPrimaryInfant" pitchFamily="2" charset="0"/>
              </a:rPr>
              <a:t>Pupil numbers vary year to year due to various factors including migration in and out of the catchment area, placing request applications from non catchment pupils, the new P1 pupil intake and P7 pupils who leave to transition to Secondary </a:t>
            </a:r>
            <a:r>
              <a:rPr lang="en-GB" dirty="0" smtClean="0">
                <a:latin typeface="SassoonPrimaryInfant" pitchFamily="2" charset="0"/>
              </a:rPr>
              <a:t>school.</a:t>
            </a:r>
          </a:p>
          <a:p>
            <a:r>
              <a:rPr lang="en-GB" dirty="0" smtClean="0">
                <a:latin typeface="SassoonPrimaryInfant" pitchFamily="2" charset="0"/>
              </a:rPr>
              <a:t>A </a:t>
            </a:r>
            <a:r>
              <a:rPr lang="en-GB" dirty="0">
                <a:latin typeface="SassoonPrimaryInfant" pitchFamily="2" charset="0"/>
              </a:rPr>
              <a:t>decision on the number of classes required by any school, and therefore the class structure, will be made during the annual class configuration exercise which is undertaken by </a:t>
            </a:r>
            <a:r>
              <a:rPr lang="en-GB" b="1" dirty="0">
                <a:latin typeface="SassoonPrimaryInfant" pitchFamily="2" charset="0"/>
              </a:rPr>
              <a:t>Children Services Forward Planning </a:t>
            </a:r>
            <a:r>
              <a:rPr lang="en-GB" dirty="0" smtClean="0">
                <a:latin typeface="SassoonPrimaryInfant" pitchFamily="2" charset="0"/>
              </a:rPr>
              <a:t>team in May/June.</a:t>
            </a:r>
            <a:endParaRPr lang="en-GB" dirty="0">
              <a:latin typeface="SassoonPrimaryInfant" pitchFamily="2" charset="0"/>
            </a:endParaRPr>
          </a:p>
          <a:p>
            <a:pPr>
              <a:spcAft>
                <a:spcPts val="0"/>
              </a:spcAft>
            </a:pPr>
            <a:endParaRPr lang="en-GB" sz="3200" dirty="0" smtClean="0">
              <a:effectLst/>
              <a:latin typeface="SassoonPrimaryInfant" pitchFamily="2" charset="0"/>
              <a:ea typeface="Calibri" panose="020F0502020204030204" pitchFamily="34" charset="0"/>
            </a:endParaRPr>
          </a:p>
          <a:p>
            <a:endParaRPr lang="en-GB" dirty="0"/>
          </a:p>
        </p:txBody>
      </p:sp>
      <p:pic>
        <p:nvPicPr>
          <p:cNvPr id="4" name="Picture 3"/>
          <p:cNvPicPr>
            <a:picLocks noChangeAspect="1"/>
          </p:cNvPicPr>
          <p:nvPr/>
        </p:nvPicPr>
        <p:blipFill>
          <a:blip r:embed="rId2"/>
          <a:stretch>
            <a:fillRect/>
          </a:stretch>
        </p:blipFill>
        <p:spPr>
          <a:xfrm>
            <a:off x="9716752" y="0"/>
            <a:ext cx="2143125" cy="2143125"/>
          </a:xfrm>
          <a:prstGeom prst="rect">
            <a:avLst/>
          </a:prstGeom>
        </p:spPr>
      </p:pic>
    </p:spTree>
    <p:extLst>
      <p:ext uri="{BB962C8B-B14F-4D97-AF65-F5344CB8AC3E}">
        <p14:creationId xmlns:p14="http://schemas.microsoft.com/office/powerpoint/2010/main" val="1655853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SassoonPrimaryInfant" pitchFamily="2" charset="0"/>
              </a:rPr>
              <a:t>Research </a:t>
            </a:r>
            <a:endParaRPr lang="en-GB" dirty="0">
              <a:latin typeface="SassoonPrimaryInfant" pitchFamily="2" charset="0"/>
            </a:endParaRPr>
          </a:p>
        </p:txBody>
      </p:sp>
      <p:sp>
        <p:nvSpPr>
          <p:cNvPr id="3" name="Content Placeholder 2"/>
          <p:cNvSpPr>
            <a:spLocks noGrp="1"/>
          </p:cNvSpPr>
          <p:nvPr>
            <p:ph idx="1"/>
          </p:nvPr>
        </p:nvSpPr>
        <p:spPr>
          <a:xfrm>
            <a:off x="360947" y="1825625"/>
            <a:ext cx="11494169" cy="4351338"/>
          </a:xfrm>
        </p:spPr>
        <p:txBody>
          <a:bodyPr>
            <a:normAutofit fontScale="92500" lnSpcReduction="20000"/>
          </a:bodyPr>
          <a:lstStyle/>
          <a:p>
            <a:r>
              <a:rPr lang="en-GB" dirty="0" smtClean="0">
                <a:latin typeface="SassoonPrimaryInfant" pitchFamily="2" charset="0"/>
                <a:hlinkClick r:id="rId2"/>
              </a:rPr>
              <a:t>https://www.strath.ac.uk/whystrathclyde/news/2021/newresearchshowscompositeclassescanboostpupilattainment/</a:t>
            </a:r>
            <a:r>
              <a:rPr lang="en-GB" dirty="0" smtClean="0">
                <a:latin typeface="SassoonPrimaryInfant" pitchFamily="2" charset="0"/>
              </a:rPr>
              <a:t> </a:t>
            </a:r>
          </a:p>
          <a:p>
            <a:pPr marL="0" indent="0">
              <a:buNone/>
            </a:pPr>
            <a:r>
              <a:rPr lang="en-GB" dirty="0" smtClean="0">
                <a:latin typeface="SassoonPrimaryInfant" pitchFamily="2" charset="0"/>
              </a:rPr>
              <a:t>New research shows that composite classes can boost pupil attainment:</a:t>
            </a:r>
          </a:p>
          <a:p>
            <a:pPr marL="0" indent="0">
              <a:buNone/>
            </a:pPr>
            <a:r>
              <a:rPr lang="en-GB" dirty="0" smtClean="0">
                <a:latin typeface="SassoonPrimaryInfant" pitchFamily="2" charset="0"/>
              </a:rPr>
              <a:t>‘Their </a:t>
            </a:r>
            <a:r>
              <a:rPr lang="en-GB" dirty="0">
                <a:latin typeface="SassoonPrimaryInfant" pitchFamily="2" charset="0"/>
              </a:rPr>
              <a:t>results suggest that Primary </a:t>
            </a:r>
            <a:r>
              <a:rPr lang="en-GB" dirty="0" smtClean="0">
                <a:latin typeface="SassoonPrimaryInfant" pitchFamily="2" charset="0"/>
              </a:rPr>
              <a:t>2 </a:t>
            </a:r>
            <a:r>
              <a:rPr lang="en-GB" dirty="0">
                <a:latin typeface="SassoonPrimaryInfant" pitchFamily="2" charset="0"/>
              </a:rPr>
              <a:t>(</a:t>
            </a:r>
            <a:r>
              <a:rPr lang="en-GB" dirty="0" smtClean="0">
                <a:latin typeface="SassoonPrimaryInfant" pitchFamily="2" charset="0"/>
              </a:rPr>
              <a:t>P2) </a:t>
            </a:r>
            <a:r>
              <a:rPr lang="en-GB" dirty="0">
                <a:latin typeface="SassoonPrimaryInfant" pitchFamily="2" charset="0"/>
              </a:rPr>
              <a:t>pupils benefit from sharing composite classrooms with </a:t>
            </a:r>
            <a:r>
              <a:rPr lang="en-GB" dirty="0" smtClean="0">
                <a:latin typeface="SassoonPrimaryInfant" pitchFamily="2" charset="0"/>
              </a:rPr>
              <a:t>P3 </a:t>
            </a:r>
            <a:r>
              <a:rPr lang="en-GB" dirty="0">
                <a:latin typeface="SassoonPrimaryInfant" pitchFamily="2" charset="0"/>
              </a:rPr>
              <a:t>pupils, with every additional older pupil raising the </a:t>
            </a:r>
            <a:r>
              <a:rPr lang="en-GB" dirty="0" smtClean="0">
                <a:latin typeface="SassoonPrimaryInfant" pitchFamily="2" charset="0"/>
              </a:rPr>
              <a:t>P2 </a:t>
            </a:r>
            <a:r>
              <a:rPr lang="en-GB" dirty="0">
                <a:latin typeface="SassoonPrimaryInfant" pitchFamily="2" charset="0"/>
              </a:rPr>
              <a:t>students’ numeracy performance by around one percentage point. The effects on literacy were slightly larger at 1.3 to 1.5 percentage points</a:t>
            </a:r>
            <a:r>
              <a:rPr lang="en-GB" dirty="0" smtClean="0">
                <a:latin typeface="SassoonPrimaryInfant" pitchFamily="2" charset="0"/>
              </a:rPr>
              <a:t>.’</a:t>
            </a:r>
          </a:p>
          <a:p>
            <a:pPr marL="0" indent="0">
              <a:buNone/>
            </a:pPr>
            <a:r>
              <a:rPr lang="en-GB" dirty="0" smtClean="0">
                <a:latin typeface="SassoonPrimaryInfant" pitchFamily="2" charset="0"/>
              </a:rPr>
              <a:t>‘The </a:t>
            </a:r>
            <a:r>
              <a:rPr lang="en-GB" dirty="0">
                <a:latin typeface="SassoonPrimaryInfant" pitchFamily="2" charset="0"/>
              </a:rPr>
              <a:t>researchers also found no compelling evidence for adverse attainment effects on second-graders who share a composite classroom with first-graders</a:t>
            </a:r>
            <a:r>
              <a:rPr lang="en-GB" dirty="0" smtClean="0">
                <a:latin typeface="SassoonPrimaryInfant" pitchFamily="2" charset="0"/>
              </a:rPr>
              <a:t>.’</a:t>
            </a:r>
          </a:p>
          <a:p>
            <a:pPr marL="0" indent="0">
              <a:buNone/>
            </a:pPr>
            <a:endParaRPr lang="en-GB" dirty="0" smtClean="0">
              <a:latin typeface="SassoonPrimaryInfant" pitchFamily="2" charset="0"/>
            </a:endParaRPr>
          </a:p>
          <a:p>
            <a:pPr marL="0" indent="0">
              <a:buNone/>
            </a:pPr>
            <a:r>
              <a:rPr lang="en-GB" dirty="0" smtClean="0">
                <a:latin typeface="SassoonPrimaryInfant" pitchFamily="2" charset="0"/>
              </a:rPr>
              <a:t>Composite classes, which are widespread internationally and very common in Scotland.</a:t>
            </a:r>
          </a:p>
          <a:p>
            <a:pPr marL="0" indent="0">
              <a:buNone/>
            </a:pPr>
            <a:endParaRPr lang="en-GB" dirty="0" smtClean="0">
              <a:latin typeface="SassoonPrimaryInfant" pitchFamily="2" charset="0"/>
            </a:endParaRPr>
          </a:p>
          <a:p>
            <a:endParaRPr lang="en-GB" dirty="0"/>
          </a:p>
          <a:p>
            <a:endParaRPr lang="en-GB" dirty="0"/>
          </a:p>
        </p:txBody>
      </p:sp>
      <p:pic>
        <p:nvPicPr>
          <p:cNvPr id="4" name="Picture 3"/>
          <p:cNvPicPr>
            <a:picLocks noChangeAspect="1"/>
          </p:cNvPicPr>
          <p:nvPr/>
        </p:nvPicPr>
        <p:blipFill>
          <a:blip r:embed="rId3"/>
          <a:stretch>
            <a:fillRect/>
          </a:stretch>
        </p:blipFill>
        <p:spPr>
          <a:xfrm>
            <a:off x="7908758" y="126654"/>
            <a:ext cx="3445042" cy="1698971"/>
          </a:xfrm>
          <a:prstGeom prst="rect">
            <a:avLst/>
          </a:prstGeom>
        </p:spPr>
      </p:pic>
    </p:spTree>
    <p:extLst>
      <p:ext uri="{BB962C8B-B14F-4D97-AF65-F5344CB8AC3E}">
        <p14:creationId xmlns:p14="http://schemas.microsoft.com/office/powerpoint/2010/main" val="206132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SassoonPrimaryInfant" pitchFamily="2" charset="0"/>
              </a:rPr>
              <a:t>This session</a:t>
            </a:r>
            <a:endParaRPr lang="en-GB" dirty="0">
              <a:latin typeface="SassoonPrimaryInfant" pitchFamily="2" charset="0"/>
            </a:endParaRPr>
          </a:p>
        </p:txBody>
      </p:sp>
      <p:sp>
        <p:nvSpPr>
          <p:cNvPr id="3" name="Content Placeholder 2"/>
          <p:cNvSpPr>
            <a:spLocks noGrp="1"/>
          </p:cNvSpPr>
          <p:nvPr>
            <p:ph idx="1"/>
          </p:nvPr>
        </p:nvSpPr>
        <p:spPr>
          <a:xfrm>
            <a:off x="838200" y="1924444"/>
            <a:ext cx="10515600" cy="4351338"/>
          </a:xfrm>
        </p:spPr>
        <p:txBody>
          <a:bodyPr/>
          <a:lstStyle/>
          <a:p>
            <a:r>
              <a:rPr lang="en-GB" dirty="0" smtClean="0">
                <a:latin typeface="SassoonPrimaryInfant" pitchFamily="2" charset="0"/>
              </a:rPr>
              <a:t>Our composite is </a:t>
            </a:r>
            <a:r>
              <a:rPr lang="en-GB" dirty="0" smtClean="0">
                <a:latin typeface="SassoonPrimaryInfant" pitchFamily="2" charset="0"/>
              </a:rPr>
              <a:t>P3/2 </a:t>
            </a:r>
            <a:r>
              <a:rPr lang="en-GB" dirty="0" smtClean="0">
                <a:latin typeface="SassoonPrimaryInfant" pitchFamily="2" charset="0"/>
              </a:rPr>
              <a:t>split with </a:t>
            </a:r>
            <a:r>
              <a:rPr lang="en-GB" dirty="0" smtClean="0">
                <a:latin typeface="SassoonPrimaryInfant" pitchFamily="2" charset="0"/>
              </a:rPr>
              <a:t>15 P3 pupils and 8 P2 pupils. </a:t>
            </a:r>
            <a:endParaRPr lang="en-GB" dirty="0" smtClean="0">
              <a:latin typeface="SassoonPrimaryInfant" pitchFamily="2" charset="0"/>
            </a:endParaRPr>
          </a:p>
          <a:p>
            <a:r>
              <a:rPr lang="en-GB" dirty="0" smtClean="0">
                <a:latin typeface="SassoonPrimaryInfant" pitchFamily="2" charset="0"/>
              </a:rPr>
              <a:t>In St Margaret’s </a:t>
            </a:r>
            <a:r>
              <a:rPr lang="en-GB" dirty="0">
                <a:latin typeface="SassoonPrimaryInfant" pitchFamily="2" charset="0"/>
              </a:rPr>
              <a:t>w</a:t>
            </a:r>
            <a:r>
              <a:rPr lang="en-GB" dirty="0" smtClean="0">
                <a:latin typeface="SassoonPrimaryInfant" pitchFamily="2" charset="0"/>
              </a:rPr>
              <a:t>e do not work as classes – we work within </a:t>
            </a:r>
            <a:r>
              <a:rPr lang="en-GB" dirty="0" smtClean="0">
                <a:latin typeface="SassoonPrimaryInfant" pitchFamily="2" charset="0"/>
              </a:rPr>
              <a:t>stage, level and department.</a:t>
            </a:r>
            <a:endParaRPr lang="en-GB" dirty="0" smtClean="0">
              <a:latin typeface="SassoonPrimaryInfant" pitchFamily="2" charset="0"/>
            </a:endParaRPr>
          </a:p>
          <a:p>
            <a:r>
              <a:rPr lang="en-GB" dirty="0" smtClean="0">
                <a:latin typeface="SassoonPrimaryInfant" pitchFamily="2" charset="0"/>
              </a:rPr>
              <a:t>Throughout the school year the children mix with a broad range of children in their year group and level, to meet learners needs.</a:t>
            </a:r>
          </a:p>
          <a:p>
            <a:r>
              <a:rPr lang="en-GB" dirty="0" smtClean="0">
                <a:latin typeface="SassoonPrimaryInfant" pitchFamily="2" charset="0"/>
              </a:rPr>
              <a:t>Friendships are always fluid in a school, </a:t>
            </a:r>
            <a:r>
              <a:rPr lang="en-GB" b="1" dirty="0" smtClean="0">
                <a:latin typeface="SassoonPrimaryInfant" pitchFamily="2" charset="0"/>
              </a:rPr>
              <a:t>our role, as a school, is to develop social skills. </a:t>
            </a:r>
          </a:p>
          <a:p>
            <a:r>
              <a:rPr lang="en-GB" dirty="0" smtClean="0">
                <a:latin typeface="SassoonPrimaryInfant" pitchFamily="2" charset="0"/>
              </a:rPr>
              <a:t>Friendships can be developed and sustained out with school also.</a:t>
            </a:r>
            <a:endParaRPr lang="en-GB" dirty="0">
              <a:latin typeface="SassoonPrimaryInfant" pitchFamily="2" charset="0"/>
            </a:endParaRPr>
          </a:p>
        </p:txBody>
      </p:sp>
      <p:pic>
        <p:nvPicPr>
          <p:cNvPr id="4" name="Picture 3"/>
          <p:cNvPicPr>
            <a:picLocks noChangeAspect="1"/>
          </p:cNvPicPr>
          <p:nvPr/>
        </p:nvPicPr>
        <p:blipFill>
          <a:blip r:embed="rId2"/>
          <a:stretch>
            <a:fillRect/>
          </a:stretch>
        </p:blipFill>
        <p:spPr>
          <a:xfrm>
            <a:off x="8624413" y="243138"/>
            <a:ext cx="3118407" cy="1754104"/>
          </a:xfrm>
          <a:prstGeom prst="rect">
            <a:avLst/>
          </a:prstGeom>
        </p:spPr>
      </p:pic>
    </p:spTree>
    <p:extLst>
      <p:ext uri="{BB962C8B-B14F-4D97-AF65-F5344CB8AC3E}">
        <p14:creationId xmlns:p14="http://schemas.microsoft.com/office/powerpoint/2010/main" val="531849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SassoonPrimaryInfant" pitchFamily="2" charset="0"/>
              </a:rPr>
              <a:t>Differentiation</a:t>
            </a:r>
            <a:endParaRPr lang="en-GB" dirty="0">
              <a:latin typeface="SassoonPrimaryInfant" pitchFamily="2" charset="0"/>
            </a:endParaRPr>
          </a:p>
        </p:txBody>
      </p:sp>
      <p:sp>
        <p:nvSpPr>
          <p:cNvPr id="3" name="Content Placeholder 2"/>
          <p:cNvSpPr>
            <a:spLocks noGrp="1"/>
          </p:cNvSpPr>
          <p:nvPr>
            <p:ph idx="1"/>
          </p:nvPr>
        </p:nvSpPr>
        <p:spPr>
          <a:xfrm>
            <a:off x="838200" y="1443789"/>
            <a:ext cx="10515600" cy="4733174"/>
          </a:xfrm>
        </p:spPr>
        <p:txBody>
          <a:bodyPr>
            <a:normAutofit fontScale="70000" lnSpcReduction="20000"/>
          </a:bodyPr>
          <a:lstStyle/>
          <a:p>
            <a:pPr marL="0" indent="0">
              <a:buNone/>
            </a:pPr>
            <a:r>
              <a:rPr lang="en-GB" dirty="0" smtClean="0">
                <a:solidFill>
                  <a:srgbClr val="0070C0"/>
                </a:solidFill>
                <a:latin typeface="SassoonPrimaryInfant" pitchFamily="2" charset="0"/>
              </a:rPr>
              <a:t>All classes are composites </a:t>
            </a:r>
            <a:r>
              <a:rPr lang="en-GB" dirty="0" smtClean="0">
                <a:latin typeface="SassoonPrimaryInfant" pitchFamily="2" charset="0"/>
              </a:rPr>
              <a:t>as children learn as individuals. A P7 class can have early to third ability levels.</a:t>
            </a:r>
          </a:p>
          <a:p>
            <a:pPr marL="0" indent="0">
              <a:buNone/>
            </a:pPr>
            <a:r>
              <a:rPr lang="en-GB" b="1" dirty="0" smtClean="0">
                <a:latin typeface="SassoonPrimaryInfant" pitchFamily="2" charset="0"/>
              </a:rPr>
              <a:t>What is differentiation?</a:t>
            </a:r>
          </a:p>
          <a:p>
            <a:pPr marL="0" indent="0">
              <a:buNone/>
            </a:pPr>
            <a:r>
              <a:rPr lang="en-GB" dirty="0" smtClean="0">
                <a:latin typeface="SassoonPrimaryInfant" pitchFamily="2" charset="0"/>
              </a:rPr>
              <a:t>Is a </a:t>
            </a:r>
            <a:r>
              <a:rPr lang="en-GB" b="1" dirty="0" smtClean="0">
                <a:latin typeface="SassoonPrimaryInfant" pitchFamily="2" charset="0"/>
              </a:rPr>
              <a:t>skill</a:t>
            </a:r>
            <a:r>
              <a:rPr lang="en-GB" dirty="0" smtClean="0">
                <a:latin typeface="SassoonPrimaryInfant" pitchFamily="2" charset="0"/>
              </a:rPr>
              <a:t> unique to teaching. It is planned by the class teacher to meet all learners needs depending on where there are in an area of learning, based on judgements, knowledge of the curriculum, how children learn and assessment of progress.</a:t>
            </a:r>
          </a:p>
          <a:p>
            <a:pPr marL="0" indent="0">
              <a:buNone/>
            </a:pPr>
            <a:r>
              <a:rPr lang="en-GB" b="1" dirty="0" smtClean="0">
                <a:latin typeface="SassoonPrimaryInfant" pitchFamily="2" charset="0"/>
              </a:rPr>
              <a:t>How?</a:t>
            </a:r>
          </a:p>
          <a:p>
            <a:r>
              <a:rPr lang="en-GB" dirty="0" smtClean="0">
                <a:latin typeface="SassoonPrimaryInfant" pitchFamily="2" charset="0"/>
              </a:rPr>
              <a:t>By task – level of challenge and expectations</a:t>
            </a:r>
          </a:p>
          <a:p>
            <a:r>
              <a:rPr lang="en-GB" dirty="0" smtClean="0">
                <a:latin typeface="SassoonPrimaryInfant" pitchFamily="2" charset="0"/>
              </a:rPr>
              <a:t>Questioning techniques</a:t>
            </a:r>
          </a:p>
          <a:p>
            <a:r>
              <a:rPr lang="en-GB" dirty="0" smtClean="0">
                <a:latin typeface="SassoonPrimaryInfant" pitchFamily="2" charset="0"/>
              </a:rPr>
              <a:t>Feedback – teacher, self, and peer assessment</a:t>
            </a:r>
          </a:p>
          <a:p>
            <a:r>
              <a:rPr lang="en-GB" dirty="0" smtClean="0">
                <a:latin typeface="SassoonPrimaryInfant" pitchFamily="2" charset="0"/>
              </a:rPr>
              <a:t>Peer support</a:t>
            </a:r>
          </a:p>
          <a:p>
            <a:r>
              <a:rPr lang="en-GB" dirty="0" smtClean="0">
                <a:latin typeface="SassoonPrimaryInfant" pitchFamily="2" charset="0"/>
              </a:rPr>
              <a:t>Cross stage or level working</a:t>
            </a:r>
          </a:p>
          <a:p>
            <a:r>
              <a:rPr lang="en-GB" dirty="0" smtClean="0">
                <a:latin typeface="SassoonPrimaryInfant" pitchFamily="2" charset="0"/>
              </a:rPr>
              <a:t>Targeted support</a:t>
            </a:r>
          </a:p>
          <a:p>
            <a:r>
              <a:rPr lang="en-GB" dirty="0" smtClean="0">
                <a:latin typeface="SassoonPrimaryInfant" pitchFamily="2" charset="0"/>
              </a:rPr>
              <a:t>Universal support</a:t>
            </a:r>
          </a:p>
          <a:p>
            <a:r>
              <a:rPr lang="en-GB" dirty="0" smtClean="0">
                <a:latin typeface="SassoonPrimaryInfant" pitchFamily="2" charset="0"/>
              </a:rPr>
              <a:t>Prompts and visual aids</a:t>
            </a:r>
          </a:p>
          <a:p>
            <a:pPr marL="0" indent="0">
              <a:buNone/>
            </a:pPr>
            <a:endParaRPr lang="en-GB" dirty="0" smtClean="0"/>
          </a:p>
        </p:txBody>
      </p:sp>
      <p:pic>
        <p:nvPicPr>
          <p:cNvPr id="4" name="Picture 3"/>
          <p:cNvPicPr>
            <a:picLocks noChangeAspect="1"/>
          </p:cNvPicPr>
          <p:nvPr/>
        </p:nvPicPr>
        <p:blipFill>
          <a:blip r:embed="rId2"/>
          <a:stretch>
            <a:fillRect/>
          </a:stretch>
        </p:blipFill>
        <p:spPr>
          <a:xfrm>
            <a:off x="8173452" y="3298350"/>
            <a:ext cx="3722770" cy="3199455"/>
          </a:xfrm>
          <a:prstGeom prst="rect">
            <a:avLst/>
          </a:prstGeom>
        </p:spPr>
      </p:pic>
    </p:spTree>
    <p:extLst>
      <p:ext uri="{BB962C8B-B14F-4D97-AF65-F5344CB8AC3E}">
        <p14:creationId xmlns:p14="http://schemas.microsoft.com/office/powerpoint/2010/main" val="1848253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SassoonPrimaryInfant" pitchFamily="2" charset="0"/>
              </a:rPr>
              <a:t>Unique events</a:t>
            </a:r>
            <a:endParaRPr lang="en-GB" dirty="0">
              <a:latin typeface="SassoonPrimaryInfant" pitchFamily="2" charset="0"/>
            </a:endParaRPr>
          </a:p>
        </p:txBody>
      </p:sp>
      <p:sp>
        <p:nvSpPr>
          <p:cNvPr id="3" name="Content Placeholder 2"/>
          <p:cNvSpPr>
            <a:spLocks noGrp="1"/>
          </p:cNvSpPr>
          <p:nvPr>
            <p:ph idx="1"/>
          </p:nvPr>
        </p:nvSpPr>
        <p:spPr>
          <a:xfrm>
            <a:off x="838200" y="1825624"/>
            <a:ext cx="10515600" cy="4727575"/>
          </a:xfrm>
        </p:spPr>
        <p:txBody>
          <a:bodyPr/>
          <a:lstStyle/>
          <a:p>
            <a:pPr marL="0" indent="0">
              <a:buNone/>
            </a:pPr>
            <a:r>
              <a:rPr lang="en-GB" dirty="0" smtClean="0">
                <a:latin typeface="SassoonPrimaryInfant" pitchFamily="2" charset="0"/>
              </a:rPr>
              <a:t>Throughout the school year there will be events unique to the stage, this will be managed depending on the event e.g. Nativity, sports </a:t>
            </a:r>
            <a:r>
              <a:rPr lang="en-GB" dirty="0">
                <a:latin typeface="SassoonPrimaryInfant" pitchFamily="2" charset="0"/>
              </a:rPr>
              <a:t>d</a:t>
            </a:r>
            <a:r>
              <a:rPr lang="en-GB" dirty="0" smtClean="0">
                <a:latin typeface="SassoonPrimaryInfant" pitchFamily="2" charset="0"/>
              </a:rPr>
              <a:t>ay, school trips, parties and discos etc. </a:t>
            </a:r>
            <a:endParaRPr lang="en-GB" dirty="0">
              <a:latin typeface="SassoonPrimaryInfant" pitchFamily="2" charset="0"/>
            </a:endParaRPr>
          </a:p>
          <a:p>
            <a:pPr marL="0" indent="0">
              <a:buNone/>
            </a:pPr>
            <a:endParaRPr lang="en-GB" dirty="0"/>
          </a:p>
        </p:txBody>
      </p:sp>
      <p:pic>
        <p:nvPicPr>
          <p:cNvPr id="4" name="Picture 3"/>
          <p:cNvPicPr>
            <a:picLocks noChangeAspect="1"/>
          </p:cNvPicPr>
          <p:nvPr/>
        </p:nvPicPr>
        <p:blipFill>
          <a:blip r:embed="rId2"/>
          <a:stretch>
            <a:fillRect/>
          </a:stretch>
        </p:blipFill>
        <p:spPr>
          <a:xfrm>
            <a:off x="1018675" y="3618832"/>
            <a:ext cx="2897604" cy="1931736"/>
          </a:xfrm>
          <a:prstGeom prst="rect">
            <a:avLst/>
          </a:prstGeom>
        </p:spPr>
      </p:pic>
      <p:pic>
        <p:nvPicPr>
          <p:cNvPr id="5" name="Picture 4"/>
          <p:cNvPicPr>
            <a:picLocks noChangeAspect="1"/>
          </p:cNvPicPr>
          <p:nvPr/>
        </p:nvPicPr>
        <p:blipFill>
          <a:blip r:embed="rId3"/>
          <a:stretch>
            <a:fillRect/>
          </a:stretch>
        </p:blipFill>
        <p:spPr>
          <a:xfrm>
            <a:off x="4957112" y="3618832"/>
            <a:ext cx="2728960" cy="1931736"/>
          </a:xfrm>
          <a:prstGeom prst="rect">
            <a:avLst/>
          </a:prstGeom>
        </p:spPr>
      </p:pic>
      <p:pic>
        <p:nvPicPr>
          <p:cNvPr id="6" name="Picture 5"/>
          <p:cNvPicPr>
            <a:picLocks noChangeAspect="1"/>
          </p:cNvPicPr>
          <p:nvPr/>
        </p:nvPicPr>
        <p:blipFill>
          <a:blip r:embed="rId4"/>
          <a:stretch>
            <a:fillRect/>
          </a:stretch>
        </p:blipFill>
        <p:spPr>
          <a:xfrm>
            <a:off x="8726905" y="3369079"/>
            <a:ext cx="2468980" cy="2207974"/>
          </a:xfrm>
          <a:prstGeom prst="rect">
            <a:avLst/>
          </a:prstGeom>
        </p:spPr>
      </p:pic>
    </p:spTree>
    <p:extLst>
      <p:ext uri="{BB962C8B-B14F-4D97-AF65-F5344CB8AC3E}">
        <p14:creationId xmlns:p14="http://schemas.microsoft.com/office/powerpoint/2010/main" val="1538225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TotalTime>
  <Words>777</Words>
  <Application>Microsoft Office PowerPoint</Application>
  <PresentationFormat>Widescreen</PresentationFormat>
  <Paragraphs>81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SassoonPrimaryInfant</vt:lpstr>
      <vt:lpstr>Office Theme</vt:lpstr>
      <vt:lpstr>Creating a composite class</vt:lpstr>
      <vt:lpstr>Falkirk Council Guidance </vt:lpstr>
      <vt:lpstr>Falkirk Statistics</vt:lpstr>
      <vt:lpstr>Questions </vt:lpstr>
      <vt:lpstr>Research </vt:lpstr>
      <vt:lpstr>This session</vt:lpstr>
      <vt:lpstr>Differentiation</vt:lpstr>
      <vt:lpstr>Unique events</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 composite class</dc:title>
  <dc:creator>Mrs Snedden</dc:creator>
  <cp:lastModifiedBy>Jennifer Main</cp:lastModifiedBy>
  <cp:revision>16</cp:revision>
  <dcterms:created xsi:type="dcterms:W3CDTF">2022-06-17T07:59:07Z</dcterms:created>
  <dcterms:modified xsi:type="dcterms:W3CDTF">2025-06-16T08:54:42Z</dcterms:modified>
</cp:coreProperties>
</file>