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4a" ContentType="audi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9" r:id="rId3"/>
    <p:sldId id="258" r:id="rId4"/>
    <p:sldId id="259" r:id="rId5"/>
    <p:sldId id="260" r:id="rId6"/>
    <p:sldId id="262" r:id="rId7"/>
    <p:sldId id="263" r:id="rId8"/>
    <p:sldId id="266" r:id="rId9"/>
    <p:sldId id="270" r:id="rId10"/>
    <p:sldId id="271" r:id="rId11"/>
    <p:sldId id="272" r:id="rId12"/>
    <p:sldId id="267" r:id="rId13"/>
    <p:sldId id="264" r:id="rId14"/>
    <p:sldId id="268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CCFF"/>
    <a:srgbClr val="FF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7" d="100"/>
          <a:sy n="67" d="100"/>
        </p:scale>
        <p:origin x="64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B0B4F8-0BF7-4212-BDA5-26CF871A60D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404642C-448B-48C7-B56F-36FD5BDF227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2C2F3DE-D1B0-45CF-806B-DDF7BE6780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248AA1-1184-4B9F-B614-EF9438780426}" type="datetimeFigureOut">
              <a:rPr lang="en-GB" smtClean="0"/>
              <a:t>27/08/2021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3230380-1C1A-4C01-BD3D-C620597B85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88920DF-3C59-4908-9233-457780AB0A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78C947-6531-40F1-B58D-77CB04C7CA8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684747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2791FA-0A2B-43C2-9D48-2B7D1C11AC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BCF362F-0DD6-4A8F-8EAB-10EA574687F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65A64E4-4186-413F-AA0C-9690A9236E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248AA1-1184-4B9F-B614-EF9438780426}" type="datetimeFigureOut">
              <a:rPr lang="en-GB" smtClean="0"/>
              <a:t>27/08/2021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B9030A0-B1BA-4426-A566-E9BEAFDBFC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F5BA905-B843-49BB-9775-3A3C75B8E4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78C947-6531-40F1-B58D-77CB04C7CA8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089258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7F009AB-956F-4442-B468-E5A74514591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CFEFF0C-59B9-4E54-905C-7082BDB8F67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48B77BA-9AD1-461A-847E-F320ED7697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248AA1-1184-4B9F-B614-EF9438780426}" type="datetimeFigureOut">
              <a:rPr lang="en-GB" smtClean="0"/>
              <a:t>27/08/2021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057581F-F494-4BF2-B8FE-A6DF1C06B1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CEC1FD4-6F2A-4807-9F19-5B61055A2D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78C947-6531-40F1-B58D-77CB04C7CA8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58701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B4CEFD-CDD2-4061-9C65-08C66FEA49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B5C1C1B-3D23-4032-B799-730AEB4A85B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8533605-B403-456E-A1CA-E2B9FBDC35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248AA1-1184-4B9F-B614-EF9438780426}" type="datetimeFigureOut">
              <a:rPr lang="en-GB" smtClean="0"/>
              <a:t>27/08/2021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BDBD21F-CC3C-4FB4-8B85-CAB1B266A7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D548F14-7357-40C1-A92A-0B45E007D9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78C947-6531-40F1-B58D-77CB04C7CA8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398104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12AFB0-F136-4762-A396-8ABF04BBCE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DCF1AA9-1D56-4432-8595-D73C354335E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53CEDFF-0960-4014-B14F-E6E5081FCF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248AA1-1184-4B9F-B614-EF9438780426}" type="datetimeFigureOut">
              <a:rPr lang="en-GB" smtClean="0"/>
              <a:t>27/08/2021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2B5901E-3130-4E40-9421-726E494405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0C1577D-7752-45D8-B90E-B6C9439490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78C947-6531-40F1-B58D-77CB04C7CA8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709526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A988DC-AD67-4699-A0FB-BE9D26ADF4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D2FBEB-9D84-4EB2-BA56-08F7913E119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D2F5A47-DD32-45E1-816E-164CFF533F4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582847C-BB2B-4AD0-AA00-5F45854702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248AA1-1184-4B9F-B614-EF9438780426}" type="datetimeFigureOut">
              <a:rPr lang="en-GB" smtClean="0"/>
              <a:t>27/08/2021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EC91D0B-9D13-4FE9-9086-2F19395ACB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38B902A-6548-4232-B925-08DB39DC09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78C947-6531-40F1-B58D-77CB04C7CA8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948860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C848DF-8BEC-4DF8-B8D7-921EB6FB19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ECC4259-4D97-458F-9F97-3BAA4CE4ECA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F84B1E6-453D-4835-873D-87E5BAB75E7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838750F-3648-4119-BE47-F234CEB549D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99EF73A-1AB7-4889-844E-D52BDA5D76D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002D893-0220-4BCD-9109-88B193820D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248AA1-1184-4B9F-B614-EF9438780426}" type="datetimeFigureOut">
              <a:rPr lang="en-GB" smtClean="0"/>
              <a:t>27/08/2021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6BDEC36-B38F-4CA4-8FC0-32A551570C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3C8756F-7B96-4AA6-824B-59BA5E4A41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78C947-6531-40F1-B58D-77CB04C7CA8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622887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23D9AA-F92B-47AC-A4BB-766B9F25ED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368505A-3074-42AE-811F-25E7A76EB0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248AA1-1184-4B9F-B614-EF9438780426}" type="datetimeFigureOut">
              <a:rPr lang="en-GB" smtClean="0"/>
              <a:t>27/08/2021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9CFF2CE-AE2A-4987-A36C-22ECBED068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80891F8-7291-4C9D-8834-793149D09C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78C947-6531-40F1-B58D-77CB04C7CA8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020331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C29F77F-F694-4644-A018-BF2AA03E02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248AA1-1184-4B9F-B614-EF9438780426}" type="datetimeFigureOut">
              <a:rPr lang="en-GB" smtClean="0"/>
              <a:t>27/08/2021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2FE3689-936D-4B1B-8E4B-B959B4D827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43B4C47-AD96-4B4D-AC86-26EF947E87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78C947-6531-40F1-B58D-77CB04C7CA8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503767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F1E9C1-ABEF-4E35-BF04-D37335CC40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B7572D-66A5-4A65-A65C-7E8D1ADB26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38C712B-966D-4271-B5C9-A22A968BD95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4EA99BF-5570-4B66-9783-353F334F50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248AA1-1184-4B9F-B614-EF9438780426}" type="datetimeFigureOut">
              <a:rPr lang="en-GB" smtClean="0"/>
              <a:t>27/08/2021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23173A3-D6F2-4E88-85B2-827C3DAAAD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D903FA2-DE2D-4978-826A-21D482C95E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78C947-6531-40F1-B58D-77CB04C7CA8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817435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D2E18B-27C2-4D5B-9ADE-B97920763A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E3DE173-5B7A-442F-80E4-6990D14D106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B17E2B4-1F4B-4E44-A2DC-4D34EA7D7FB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984D670-12FA-4F08-86E6-A3D3B6FF10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248AA1-1184-4B9F-B614-EF9438780426}" type="datetimeFigureOut">
              <a:rPr lang="en-GB" smtClean="0"/>
              <a:t>27/08/2021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5C18B81-79F7-409B-A479-0F7A315B40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E90CD4D-D283-4B2F-A02E-71A8F5CEC6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78C947-6531-40F1-B58D-77CB04C7CA8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974791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6193996-C195-4A13-A0D6-78FE79BE25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722C2B0-444D-446A-BFCA-A18E653FA4F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489E172-D5DD-4653-8F97-9439C37CD13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248AA1-1184-4B9F-B614-EF9438780426}" type="datetimeFigureOut">
              <a:rPr lang="en-GB" smtClean="0"/>
              <a:t>27/08/2021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5214DBD-8620-48A6-BDC2-FE73BBC2946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45EF86-0184-4087-8589-DED96EFA57B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78C947-6531-40F1-B58D-77CB04C7CA8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999325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3.png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6" Type="http://schemas.openxmlformats.org/officeDocument/2006/relationships/image" Target="../media/image2.jpeg"/><Relationship Id="rId5" Type="http://schemas.openxmlformats.org/officeDocument/2006/relationships/hyperlink" Target="http://www.techzim.co.zw/2016/01/stem-students-public-schools-zimbabwe-offered-free-education/" TargetMode="External"/><Relationship Id="rId4" Type="http://schemas.openxmlformats.org/officeDocument/2006/relationships/image" Target="../media/image1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5lRv7m_YW9g?feature=oembed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A2JGfvFng3Q?feature=oembed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m4a"/><Relationship Id="rId1" Type="http://schemas.microsoft.com/office/2007/relationships/media" Target="../media/media9.m4a"/><Relationship Id="rId5" Type="http://schemas.openxmlformats.org/officeDocument/2006/relationships/image" Target="../media/image2.jpeg"/><Relationship Id="rId4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2.jpeg"/><Relationship Id="rId2" Type="http://schemas.openxmlformats.org/officeDocument/2006/relationships/audio" Target="../media/media10.m4a"/><Relationship Id="rId1" Type="http://schemas.microsoft.com/office/2007/relationships/media" Target="../media/media10.m4a"/><Relationship Id="rId6" Type="http://schemas.openxmlformats.org/officeDocument/2006/relationships/hyperlink" Target="https://education.gov.scot/media/nc1h2pqi/iamamathematician120517.pdf" TargetMode="External"/><Relationship Id="rId5" Type="http://schemas.openxmlformats.org/officeDocument/2006/relationships/hyperlink" Target="https://education.gov.scot/media/oxlfzkma/iamanengineer.pdf" TargetMode="External"/><Relationship Id="rId4" Type="http://schemas.openxmlformats.org/officeDocument/2006/relationships/hyperlink" Target="https://education.gov.scot/media/uaujdnh5/iamascientistmar16.pdf" TargetMode="Externa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video" Target="https://www.youtube.com/embed/DjfM9LKBBhE?feature=oembed" TargetMode="External"/><Relationship Id="rId7" Type="http://schemas.openxmlformats.org/officeDocument/2006/relationships/image" Target="../media/image27.jpeg"/><Relationship Id="rId2" Type="http://schemas.openxmlformats.org/officeDocument/2006/relationships/audio" Target="../media/media11.m4a"/><Relationship Id="rId1" Type="http://schemas.microsoft.com/office/2007/relationships/media" Target="../media/media11.m4a"/><Relationship Id="rId6" Type="http://schemas.openxmlformats.org/officeDocument/2006/relationships/image" Target="../media/image3.png"/><Relationship Id="rId5" Type="http://schemas.openxmlformats.org/officeDocument/2006/relationships/image" Target="../media/image2.jpeg"/><Relationship Id="rId4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0" Type="http://schemas.openxmlformats.org/officeDocument/2006/relationships/image" Target="../media/image8.png"/><Relationship Id="rId4" Type="http://schemas.openxmlformats.org/officeDocument/2006/relationships/image" Target="../media/image2.jpeg"/><Relationship Id="rId9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2.png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6" Type="http://schemas.openxmlformats.org/officeDocument/2006/relationships/image" Target="../media/image3.png"/><Relationship Id="rId5" Type="http://schemas.openxmlformats.org/officeDocument/2006/relationships/image" Target="../media/image2.jpeg"/><Relationship Id="rId4" Type="http://schemas.openxmlformats.org/officeDocument/2006/relationships/image" Target="../media/image11.png"/><Relationship Id="rId9" Type="http://schemas.openxmlformats.org/officeDocument/2006/relationships/image" Target="../media/image14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g"/><Relationship Id="rId3" Type="http://schemas.openxmlformats.org/officeDocument/2006/relationships/slideLayout" Target="../slideLayouts/slideLayout2.xml"/><Relationship Id="rId7" Type="http://schemas.openxmlformats.org/officeDocument/2006/relationships/hyperlink" Target="https://pixabay.com/en/creativity-human-silhouette-clock-70192/" TargetMode="Externa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6" Type="http://schemas.openxmlformats.org/officeDocument/2006/relationships/image" Target="../media/image16.jpg"/><Relationship Id="rId11" Type="http://schemas.openxmlformats.org/officeDocument/2006/relationships/image" Target="../media/image3.png"/><Relationship Id="rId5" Type="http://schemas.openxmlformats.org/officeDocument/2006/relationships/hyperlink" Target="http://www.mathisintheair.org/wp/2018/09/il-pensiero-computazionale-dagli-algoritmi-al-coding-intervista-agli-autori-ferragina-e-luccio-parte-2/" TargetMode="External"/><Relationship Id="rId10" Type="http://schemas.openxmlformats.org/officeDocument/2006/relationships/image" Target="../media/image2.jpeg"/><Relationship Id="rId4" Type="http://schemas.openxmlformats.org/officeDocument/2006/relationships/image" Target="../media/image15.jpg"/><Relationship Id="rId9" Type="http://schemas.openxmlformats.org/officeDocument/2006/relationships/hyperlink" Target="https://www.enliveningedge.org/action-research/collaborative-action-research-unknown-practice-building-teal-organisations-iec-2016-preview/" TargetMode="Externa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g"/><Relationship Id="rId3" Type="http://schemas.openxmlformats.org/officeDocument/2006/relationships/slideLayout" Target="../slideLayouts/slideLayout2.xml"/><Relationship Id="rId7" Type="http://schemas.openxmlformats.org/officeDocument/2006/relationships/hyperlink" Target="https://www.flickr.com/photos/sheishine/30078761971" TargetMode="Externa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6" Type="http://schemas.openxmlformats.org/officeDocument/2006/relationships/image" Target="../media/image19.jpg"/><Relationship Id="rId11" Type="http://schemas.openxmlformats.org/officeDocument/2006/relationships/image" Target="../media/image3.png"/><Relationship Id="rId5" Type="http://schemas.openxmlformats.org/officeDocument/2006/relationships/hyperlink" Target="https://commons.wikimedia.org/wiki/File:Critical_Thinking_Skills_Diagram.svg" TargetMode="External"/><Relationship Id="rId10" Type="http://schemas.openxmlformats.org/officeDocument/2006/relationships/image" Target="../media/image2.jpeg"/><Relationship Id="rId4" Type="http://schemas.openxmlformats.org/officeDocument/2006/relationships/image" Target="../media/image18.png"/><Relationship Id="rId9" Type="http://schemas.openxmlformats.org/officeDocument/2006/relationships/hyperlink" Target="https://blog-youth-development-insight.extension.umn.edu/2017/04/try-engineering-design-approach-to.html" TargetMode="Externa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jpg"/><Relationship Id="rId3" Type="http://schemas.openxmlformats.org/officeDocument/2006/relationships/slideLayout" Target="../slideLayouts/slideLayout2.xml"/><Relationship Id="rId7" Type="http://schemas.openxmlformats.org/officeDocument/2006/relationships/hyperlink" Target="http://www.mediafactory.org.au/liwan-li/2016/05/31/lecture-of-collaboration/" TargetMode="External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6" Type="http://schemas.openxmlformats.org/officeDocument/2006/relationships/image" Target="../media/image22.jpg"/><Relationship Id="rId11" Type="http://schemas.openxmlformats.org/officeDocument/2006/relationships/image" Target="../media/image3.png"/><Relationship Id="rId5" Type="http://schemas.openxmlformats.org/officeDocument/2006/relationships/image" Target="../media/image21.png"/><Relationship Id="rId10" Type="http://schemas.openxmlformats.org/officeDocument/2006/relationships/image" Target="../media/image2.jpeg"/><Relationship Id="rId4" Type="http://schemas.openxmlformats.org/officeDocument/2006/relationships/hyperlink" Target="https://stem.getintoenergy.com/stem-skills-list/" TargetMode="External"/><Relationship Id="rId9" Type="http://schemas.openxmlformats.org/officeDocument/2006/relationships/hyperlink" Target="http://williamsgarcia.org/our-services/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cnNS4OxzZxU?feature=oembed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icture containing text&#10;&#10;Description automatically generated">
            <a:extLst>
              <a:ext uri="{FF2B5EF4-FFF2-40B4-BE49-F238E27FC236}">
                <a16:creationId xmlns:a16="http://schemas.microsoft.com/office/drawing/2014/main" id="{774C6CDE-653D-41CC-B33D-6F0D03F82A5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5"/>
              </a:ext>
            </a:extLst>
          </a:blip>
          <a:stretch>
            <a:fillRect/>
          </a:stretch>
        </p:blipFill>
        <p:spPr>
          <a:xfrm>
            <a:off x="1637004" y="2214880"/>
            <a:ext cx="8917991" cy="3641513"/>
          </a:xfrm>
          <a:prstGeom prst="rect">
            <a:avLst/>
          </a:prstGeom>
        </p:spPr>
      </p:pic>
      <p:pic>
        <p:nvPicPr>
          <p:cNvPr id="1026" name="Picture 2" descr="St Margaret&amp;#39;s PS (@stmargaretsps) | Twitter">
            <a:extLst>
              <a:ext uri="{FF2B5EF4-FFF2-40B4-BE49-F238E27FC236}">
                <a16:creationId xmlns:a16="http://schemas.microsoft.com/office/drawing/2014/main" id="{4DBBFB45-DDCC-428B-A713-C695DF1B95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24720" y="223520"/>
            <a:ext cx="1991360" cy="1991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219514AF-6B71-40E2-A419-65E97873B3E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160125" y="59594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59129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83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5D9715-6809-4F0E-933B-A91BAA0DE4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8599" y="365125"/>
            <a:ext cx="11649075" cy="1325563"/>
          </a:xfrm>
        </p:spPr>
        <p:txBody>
          <a:bodyPr>
            <a:normAutofit fontScale="90000"/>
          </a:bodyPr>
          <a:lstStyle/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See our very own pupils developing skills through STEM learning experiences – First Level </a:t>
            </a:r>
          </a:p>
        </p:txBody>
      </p:sp>
      <p:pic>
        <p:nvPicPr>
          <p:cNvPr id="4" name="Online Media 3" title="First Level Developing Skills through STEM">
            <a:hlinkClick r:id="" action="ppaction://media"/>
            <a:extLst>
              <a:ext uri="{FF2B5EF4-FFF2-40B4-BE49-F238E27FC236}">
                <a16:creationId xmlns:a16="http://schemas.microsoft.com/office/drawing/2014/main" id="{7D0E6650-775C-4A98-925F-6B83D49F7489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2318593" y="2152650"/>
            <a:ext cx="7554813" cy="42684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62320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049CB9-ED33-4477-92F8-486E6DD7D9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1449" y="365125"/>
            <a:ext cx="11649075" cy="1325563"/>
          </a:xfrm>
        </p:spPr>
        <p:txBody>
          <a:bodyPr>
            <a:normAutofit fontScale="90000"/>
          </a:bodyPr>
          <a:lstStyle/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See our very own pupils developing skills through STEM learning experiences – Second Level</a:t>
            </a:r>
          </a:p>
        </p:txBody>
      </p:sp>
      <p:pic>
        <p:nvPicPr>
          <p:cNvPr id="5" name="Online Media 4" title="Second Level Developing Skills through STEM">
            <a:hlinkClick r:id="" action="ppaction://media"/>
            <a:extLst>
              <a:ext uri="{FF2B5EF4-FFF2-40B4-BE49-F238E27FC236}">
                <a16:creationId xmlns:a16="http://schemas.microsoft.com/office/drawing/2014/main" id="{54192DB1-7C53-495E-ADEC-B285756E7CF6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2407920" y="1929130"/>
            <a:ext cx="7159203" cy="4044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89448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976FED-B576-46A1-971B-EE24E28391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u="sng" dirty="0">
                <a:latin typeface="Arial" panose="020B0604020202020204" pitchFamily="34" charset="0"/>
                <a:cs typeface="Arial" panose="020B0604020202020204" pitchFamily="34" charset="0"/>
              </a:rPr>
              <a:t>Triangulation</a:t>
            </a:r>
          </a:p>
        </p:txBody>
      </p:sp>
      <p:sp>
        <p:nvSpPr>
          <p:cNvPr id="4" name="Isosceles Triangle 3">
            <a:extLst>
              <a:ext uri="{FF2B5EF4-FFF2-40B4-BE49-F238E27FC236}">
                <a16:creationId xmlns:a16="http://schemas.microsoft.com/office/drawing/2014/main" id="{759F0442-3B41-4F03-ACBE-6B01C39F9ED7}"/>
              </a:ext>
            </a:extLst>
          </p:cNvPr>
          <p:cNvSpPr/>
          <p:nvPr/>
        </p:nvSpPr>
        <p:spPr>
          <a:xfrm>
            <a:off x="2981325" y="1900238"/>
            <a:ext cx="4714875" cy="3776662"/>
          </a:xfrm>
          <a:prstGeom prst="triangle">
            <a:avLst/>
          </a:prstGeom>
          <a:ln w="5715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8E6DE74-D813-4567-982F-58EEC3818FEB}"/>
              </a:ext>
            </a:extLst>
          </p:cNvPr>
          <p:cNvSpPr txBox="1"/>
          <p:nvPr/>
        </p:nvSpPr>
        <p:spPr>
          <a:xfrm>
            <a:off x="7800975" y="5676900"/>
            <a:ext cx="1619250" cy="49244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GB" sz="2600" dirty="0"/>
              <a:t>STEM Hub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BF0B620-5242-42E0-854D-F7A07A16CDE5}"/>
              </a:ext>
            </a:extLst>
          </p:cNvPr>
          <p:cNvSpPr txBox="1"/>
          <p:nvPr/>
        </p:nvSpPr>
        <p:spPr>
          <a:xfrm>
            <a:off x="4529137" y="1258732"/>
            <a:ext cx="1619250" cy="49244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GB" sz="2600" dirty="0"/>
              <a:t>Classroom</a:t>
            </a: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0C9EBE24-B539-42CB-A861-0FA01DC8C26A}"/>
              </a:ext>
            </a:extLst>
          </p:cNvPr>
          <p:cNvCxnSpPr/>
          <p:nvPr/>
        </p:nvCxnSpPr>
        <p:spPr>
          <a:xfrm>
            <a:off x="5905500" y="1900238"/>
            <a:ext cx="2438400" cy="367188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9DDC74AE-67B8-4B84-B8B6-EDB074718317}"/>
              </a:ext>
            </a:extLst>
          </p:cNvPr>
          <p:cNvCxnSpPr/>
          <p:nvPr/>
        </p:nvCxnSpPr>
        <p:spPr>
          <a:xfrm flipH="1">
            <a:off x="2981325" y="5975026"/>
            <a:ext cx="459105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6A7004D1-3AF3-4106-917D-9C2BA36C1BF4}"/>
              </a:ext>
            </a:extLst>
          </p:cNvPr>
          <p:cNvCxnSpPr/>
          <p:nvPr/>
        </p:nvCxnSpPr>
        <p:spPr>
          <a:xfrm flipV="1">
            <a:off x="2333625" y="1900238"/>
            <a:ext cx="2486025" cy="367188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B72EA699-0EE5-4F47-B7F8-D8C1ADC60D4E}"/>
              </a:ext>
            </a:extLst>
          </p:cNvPr>
          <p:cNvSpPr txBox="1"/>
          <p:nvPr/>
        </p:nvSpPr>
        <p:spPr>
          <a:xfrm>
            <a:off x="1238250" y="5676900"/>
            <a:ext cx="1619250" cy="49244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GB" sz="2600" dirty="0"/>
              <a:t>Classroom</a:t>
            </a:r>
          </a:p>
        </p:txBody>
      </p:sp>
      <p:pic>
        <p:nvPicPr>
          <p:cNvPr id="15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71199DBF-B43B-4D9C-B360-000DCFF6B9B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353800" y="5923121"/>
            <a:ext cx="406400" cy="406400"/>
          </a:xfrm>
          <a:prstGeom prst="rect">
            <a:avLst/>
          </a:prstGeom>
        </p:spPr>
      </p:pic>
      <p:pic>
        <p:nvPicPr>
          <p:cNvPr id="16" name="Picture 2" descr="St Margaret&amp;#39;s PS (@stmargaretsps) | Twitter">
            <a:extLst>
              <a:ext uri="{FF2B5EF4-FFF2-40B4-BE49-F238E27FC236}">
                <a16:creationId xmlns:a16="http://schemas.microsoft.com/office/drawing/2014/main" id="{9DA46F04-A63B-4253-A7EB-0B32A33641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15562" y="223520"/>
            <a:ext cx="1600517" cy="1600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573619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6271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C32129-D5D0-4AB2-921F-A2C7A0A833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u="sng" dirty="0">
                <a:latin typeface="Arial" panose="020B0604020202020204" pitchFamily="34" charset="0"/>
                <a:cs typeface="Arial" panose="020B0604020202020204" pitchFamily="34" charset="0"/>
              </a:rPr>
              <a:t>STEM at Home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9B1EDF-8941-4015-8C3B-537F0B76C5A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>
                <a:hlinkClick r:id="rId4"/>
              </a:rPr>
              <a:t>https://education.gov.scot/media/uaujdnh5/iamascientistmar16.pdf</a:t>
            </a:r>
            <a:endParaRPr lang="en-GB" dirty="0"/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>
                <a:hlinkClick r:id="rId5"/>
              </a:rPr>
              <a:t>https://education.gov.scot/media/oxlfzkma/iamanengineer.pdf</a:t>
            </a:r>
            <a:endParaRPr lang="en-GB" dirty="0"/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>
                <a:hlinkClick r:id="rId6"/>
              </a:rPr>
              <a:t>https://education.gov.scot/media/nc1h2pqi/iamamathematician120517.pdf</a:t>
            </a:r>
            <a:endParaRPr lang="en-GB" dirty="0"/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en-GB" dirty="0"/>
          </a:p>
        </p:txBody>
      </p:sp>
      <p:pic>
        <p:nvPicPr>
          <p:cNvPr id="4" name="Picture 2" descr="St Margaret&amp;#39;s PS (@stmargaretsps) | Twitter">
            <a:extLst>
              <a:ext uri="{FF2B5EF4-FFF2-40B4-BE49-F238E27FC236}">
                <a16:creationId xmlns:a16="http://schemas.microsoft.com/office/drawing/2014/main" id="{EE3ECB08-EAB2-4C9C-9C96-37F9007471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15562" y="223520"/>
            <a:ext cx="1600517" cy="1600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A4FB8117-6104-49E1-8FE2-C038D7B2779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1353800" y="560705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41850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742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66F7D1-5C62-4F31-A73D-C6B7D67BEE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33700" y="223520"/>
            <a:ext cx="6962775" cy="1325563"/>
          </a:xfrm>
        </p:spPr>
        <p:txBody>
          <a:bodyPr/>
          <a:lstStyle/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STEM prepares us for life!</a:t>
            </a:r>
          </a:p>
        </p:txBody>
      </p:sp>
      <p:pic>
        <p:nvPicPr>
          <p:cNvPr id="4" name="Picture 2" descr="St Margaret&amp;#39;s PS (@stmargaretsps) | Twitter">
            <a:extLst>
              <a:ext uri="{FF2B5EF4-FFF2-40B4-BE49-F238E27FC236}">
                <a16:creationId xmlns:a16="http://schemas.microsoft.com/office/drawing/2014/main" id="{6C333965-B74E-46B7-A66B-D2C4B3520D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15562" y="223520"/>
            <a:ext cx="1600517" cy="1600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0944E094-DDCB-4305-993A-A95F8CC7AEC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531600" y="6045200"/>
            <a:ext cx="406400" cy="406400"/>
          </a:xfrm>
          <a:prstGeom prst="rect">
            <a:avLst/>
          </a:prstGeom>
        </p:spPr>
      </p:pic>
      <p:pic>
        <p:nvPicPr>
          <p:cNvPr id="8" name="Online Media 7" title="Skills 4.0: Thriving in the future">
            <a:hlinkClick r:id="" action="ppaction://media"/>
            <a:extLst>
              <a:ext uri="{FF2B5EF4-FFF2-40B4-BE49-F238E27FC236}">
                <a16:creationId xmlns:a16="http://schemas.microsoft.com/office/drawing/2014/main" id="{927891A1-A8D9-43EE-84DA-7151E60604E7}"/>
              </a:ext>
            </a:extLst>
          </p:cNvPr>
          <p:cNvPicPr>
            <a:picLocks noRot="1" noChangeAspect="1"/>
          </p:cNvPicPr>
          <p:nvPr>
            <a:videoFile r:link="rId3"/>
          </p:nvPr>
        </p:nvPicPr>
        <p:blipFill>
          <a:blip r:embed="rId7"/>
          <a:stretch>
            <a:fillRect/>
          </a:stretch>
        </p:blipFill>
        <p:spPr>
          <a:xfrm>
            <a:off x="2072925" y="1703557"/>
            <a:ext cx="7684324" cy="43416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28762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553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7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FA2463-D2C0-486C-966F-B02DEB91F8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u="sng" dirty="0">
                <a:latin typeface="Arial" panose="020B0604020202020204" pitchFamily="34" charset="0"/>
                <a:cs typeface="Arial" panose="020B0604020202020204" pitchFamily="34" charset="0"/>
              </a:rPr>
              <a:t>What is STEM?</a:t>
            </a:r>
          </a:p>
        </p:txBody>
      </p:sp>
      <p:pic>
        <p:nvPicPr>
          <p:cNvPr id="4" name="Picture 2" descr="St Margaret&amp;#39;s PS (@stmargaretsps) | Twitter">
            <a:extLst>
              <a:ext uri="{FF2B5EF4-FFF2-40B4-BE49-F238E27FC236}">
                <a16:creationId xmlns:a16="http://schemas.microsoft.com/office/drawing/2014/main" id="{BECCB02A-199A-4B4A-AEA0-47227A6653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15562" y="223520"/>
            <a:ext cx="1600517" cy="1600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4CE9B1F8-C54F-4DEE-9AA4-C8401D9EC3F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947400" y="5943600"/>
            <a:ext cx="406400" cy="406400"/>
          </a:xfrm>
          <a:prstGeom prst="rect">
            <a:avLst/>
          </a:prstGeom>
        </p:spPr>
      </p:pic>
      <p:sp>
        <p:nvSpPr>
          <p:cNvPr id="7" name="AutoShape 2" descr="Living world - Home | Facebook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07975" y="2515640"/>
            <a:ext cx="3028950" cy="1514475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2090056" y="1690688"/>
            <a:ext cx="1377538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600" b="1" u="sng" dirty="0">
                <a:solidFill>
                  <a:srgbClr val="00B050"/>
                </a:solidFill>
              </a:rPr>
              <a:t>Science</a:t>
            </a:r>
          </a:p>
        </p:txBody>
      </p:sp>
      <p:pic>
        <p:nvPicPr>
          <p:cNvPr id="1028" name="Picture 4" descr="Material World Word Wall Teaching Resource | Teach Starter"/>
          <p:cNvPicPr>
            <a:picLocks noChangeAspect="1" noChangeArrowheads="1"/>
          </p:cNvPicPr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432" y="4362624"/>
            <a:ext cx="3294162" cy="17239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AutoShape 6" descr="What Is Collaboration and Where Does It Begin? | Jesse Lyn Stoner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527479" y="1352106"/>
            <a:ext cx="2122603" cy="1920771"/>
          </a:xfrm>
          <a:prstGeom prst="rect">
            <a:avLst/>
          </a:prstGeom>
        </p:spPr>
      </p:pic>
      <p:pic>
        <p:nvPicPr>
          <p:cNvPr id="1032" name="Picture 8" descr="What is Research? - Purpose of Research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55135" y="3359373"/>
            <a:ext cx="2991386" cy="14956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extBox 13"/>
          <p:cNvSpPr txBox="1"/>
          <p:nvPr/>
        </p:nvSpPr>
        <p:spPr>
          <a:xfrm>
            <a:off x="7206342" y="1028169"/>
            <a:ext cx="2353295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600" b="1" u="sng" dirty="0">
                <a:solidFill>
                  <a:srgbClr val="00B0F0"/>
                </a:solidFill>
              </a:rPr>
              <a:t>Technologies</a:t>
            </a: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065427" y="1653274"/>
            <a:ext cx="3734790" cy="2100819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976384" y="5060060"/>
            <a:ext cx="5585112" cy="1770438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9193681" y="3058838"/>
            <a:ext cx="2895400" cy="2096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86873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352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939846" y="1254863"/>
            <a:ext cx="1907751" cy="190775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6FA2463-D2C0-486C-966F-B02DEB91F8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u="sng" dirty="0">
                <a:latin typeface="Arial" panose="020B0604020202020204" pitchFamily="34" charset="0"/>
                <a:cs typeface="Arial" panose="020B0604020202020204" pitchFamily="34" charset="0"/>
              </a:rPr>
              <a:t>What is STEM?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9F9A748-D86D-4DB5-9625-8697F14701C1}"/>
              </a:ext>
            </a:extLst>
          </p:cNvPr>
          <p:cNvSpPr txBox="1"/>
          <p:nvPr/>
        </p:nvSpPr>
        <p:spPr>
          <a:xfrm>
            <a:off x="952500" y="6311900"/>
            <a:ext cx="9344025" cy="6572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Education Scotland (2017)  </a:t>
            </a:r>
            <a:r>
              <a:rPr lang="en-GB" i="1" dirty="0"/>
              <a:t>Transforming Lives through Learning</a:t>
            </a:r>
            <a:endParaRPr lang="en-GB" dirty="0"/>
          </a:p>
          <a:p>
            <a:endParaRPr lang="en-GB" dirty="0"/>
          </a:p>
        </p:txBody>
      </p:sp>
      <p:pic>
        <p:nvPicPr>
          <p:cNvPr id="5" name="Picture 2" descr="St Margaret&amp;#39;s PS (@stmargaretsps) | Twitter">
            <a:extLst>
              <a:ext uri="{FF2B5EF4-FFF2-40B4-BE49-F238E27FC236}">
                <a16:creationId xmlns:a16="http://schemas.microsoft.com/office/drawing/2014/main" id="{1755A437-56B6-4CF8-AA5D-00476A3AED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48058" y="197382"/>
            <a:ext cx="1199539" cy="11995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727FF81A-4DCE-4E61-8431-FADC3A70B2D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150600" y="6048375"/>
            <a:ext cx="406400" cy="40640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20633" y="1824037"/>
            <a:ext cx="4119003" cy="2747963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046616" y="133664"/>
            <a:ext cx="4286250" cy="605790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211505" y="3020555"/>
            <a:ext cx="2980495" cy="29804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99050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299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F1E15C-25D8-4AA5-9531-E6A5584DD5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u="sng" dirty="0">
                <a:latin typeface="Arial" panose="020B0604020202020204" pitchFamily="34" charset="0"/>
                <a:cs typeface="Arial" panose="020B0604020202020204" pitchFamily="34" charset="0"/>
              </a:rPr>
              <a:t>Skills Development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9243EA8-D1EE-4B0A-8CCF-B59CBDE7E85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72921" y="1690688"/>
            <a:ext cx="2799080" cy="4689792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GB" u="sng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GB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GB" dirty="0"/>
          </a:p>
        </p:txBody>
      </p:sp>
      <p:pic>
        <p:nvPicPr>
          <p:cNvPr id="7" name="Picture 6" descr="A picture containing logo&#10;&#10;Description automatically generated">
            <a:extLst>
              <a:ext uri="{FF2B5EF4-FFF2-40B4-BE49-F238E27FC236}">
                <a16:creationId xmlns:a16="http://schemas.microsoft.com/office/drawing/2014/main" id="{308BC5BF-0F00-4D6C-B666-463EA192DB61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5"/>
              </a:ext>
            </a:extLst>
          </a:blip>
          <a:stretch>
            <a:fillRect/>
          </a:stretch>
        </p:blipFill>
        <p:spPr>
          <a:xfrm>
            <a:off x="446607" y="2233484"/>
            <a:ext cx="2921180" cy="2921180"/>
          </a:xfrm>
          <a:prstGeom prst="rect">
            <a:avLst/>
          </a:prstGeom>
        </p:spPr>
      </p:pic>
      <p:pic>
        <p:nvPicPr>
          <p:cNvPr id="10" name="Picture 9" descr="A picture containing logo&#10;&#10;Description automatically generated">
            <a:extLst>
              <a:ext uri="{FF2B5EF4-FFF2-40B4-BE49-F238E27FC236}">
                <a16:creationId xmlns:a16="http://schemas.microsoft.com/office/drawing/2014/main" id="{2EEED691-8142-4759-9360-1B2FBD7517F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7"/>
              </a:ext>
            </a:extLst>
          </a:blip>
          <a:stretch>
            <a:fillRect/>
          </a:stretch>
        </p:blipFill>
        <p:spPr>
          <a:xfrm>
            <a:off x="3474751" y="3010533"/>
            <a:ext cx="3514459" cy="2050101"/>
          </a:xfrm>
          <a:prstGeom prst="rect">
            <a:avLst/>
          </a:prstGeom>
        </p:spPr>
      </p:pic>
      <p:pic>
        <p:nvPicPr>
          <p:cNvPr id="12" name="Picture 11" descr="Diagram, logo, company name&#10;&#10;Description automatically generated">
            <a:extLst>
              <a:ext uri="{FF2B5EF4-FFF2-40B4-BE49-F238E27FC236}">
                <a16:creationId xmlns:a16="http://schemas.microsoft.com/office/drawing/2014/main" id="{DF912C76-C4E4-4B6E-A70D-418B9EFBCB6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9"/>
              </a:ext>
            </a:extLst>
          </a:blip>
          <a:stretch>
            <a:fillRect/>
          </a:stretch>
        </p:blipFill>
        <p:spPr>
          <a:xfrm>
            <a:off x="6925472" y="2481273"/>
            <a:ext cx="5425509" cy="4189151"/>
          </a:xfrm>
          <a:prstGeom prst="rect">
            <a:avLst/>
          </a:prstGeom>
        </p:spPr>
      </p:pic>
      <p:pic>
        <p:nvPicPr>
          <p:cNvPr id="15" name="Picture 2" descr="St Margaret&amp;#39;s PS (@stmargaretsps) | Twitter">
            <a:extLst>
              <a:ext uri="{FF2B5EF4-FFF2-40B4-BE49-F238E27FC236}">
                <a16:creationId xmlns:a16="http://schemas.microsoft.com/office/drawing/2014/main" id="{721E5DA4-DF2B-404B-962E-94FF75BECE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15562" y="223520"/>
            <a:ext cx="1600517" cy="1600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B5A3E4C8-422B-4E6D-8ECB-9F168FF1C6D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11334750" y="6177280"/>
            <a:ext cx="406400" cy="4064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75921" y="1557036"/>
            <a:ext cx="3324635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u="sng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Problem Solving</a:t>
            </a:r>
          </a:p>
          <a:p>
            <a:endParaRPr lang="en-GB" dirty="0"/>
          </a:p>
        </p:txBody>
      </p:sp>
      <p:sp>
        <p:nvSpPr>
          <p:cNvPr id="6" name="Rectangle 5"/>
          <p:cNvSpPr/>
          <p:nvPr/>
        </p:nvSpPr>
        <p:spPr>
          <a:xfrm>
            <a:off x="4440954" y="1971874"/>
            <a:ext cx="182453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2800" b="1" u="sng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Creativity</a:t>
            </a:r>
          </a:p>
        </p:txBody>
      </p:sp>
      <p:sp>
        <p:nvSpPr>
          <p:cNvPr id="8" name="Rectangle 7"/>
          <p:cNvSpPr/>
          <p:nvPr/>
        </p:nvSpPr>
        <p:spPr>
          <a:xfrm>
            <a:off x="8245433" y="2062210"/>
            <a:ext cx="241925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2800" b="1" u="sng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Inquiry Skills</a:t>
            </a:r>
          </a:p>
        </p:txBody>
      </p:sp>
    </p:spTree>
    <p:extLst>
      <p:ext uri="{BB962C8B-B14F-4D97-AF65-F5344CB8AC3E}">
        <p14:creationId xmlns:p14="http://schemas.microsoft.com/office/powerpoint/2010/main" val="34485623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111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Diagram&#10;&#10;Description automatically generated">
            <a:extLst>
              <a:ext uri="{FF2B5EF4-FFF2-40B4-BE49-F238E27FC236}">
                <a16:creationId xmlns:a16="http://schemas.microsoft.com/office/drawing/2014/main" id="{8FBCD111-2645-4470-AB35-E4F931948D3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5"/>
              </a:ext>
            </a:extLst>
          </a:blip>
          <a:stretch>
            <a:fillRect/>
          </a:stretch>
        </p:blipFill>
        <p:spPr>
          <a:xfrm>
            <a:off x="8025392" y="2360705"/>
            <a:ext cx="3969830" cy="396983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9F1E15C-25D8-4AA5-9531-E6A5584DD5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1994" y="-9600"/>
            <a:ext cx="5693229" cy="1325563"/>
          </a:xfrm>
        </p:spPr>
        <p:txBody>
          <a:bodyPr/>
          <a:lstStyle/>
          <a:p>
            <a:r>
              <a:rPr lang="en-GB" b="1" u="sng" dirty="0">
                <a:latin typeface="Arial" panose="020B0604020202020204" pitchFamily="34" charset="0"/>
                <a:cs typeface="Arial" panose="020B0604020202020204" pitchFamily="34" charset="0"/>
              </a:rPr>
              <a:t>Skills Development</a:t>
            </a:r>
          </a:p>
        </p:txBody>
      </p:sp>
      <p:pic>
        <p:nvPicPr>
          <p:cNvPr id="5" name="Picture 4" descr="Graphical user interface&#10;&#10;Description automatically generated">
            <a:extLst>
              <a:ext uri="{FF2B5EF4-FFF2-40B4-BE49-F238E27FC236}">
                <a16:creationId xmlns:a16="http://schemas.microsoft.com/office/drawing/2014/main" id="{FD8C3736-893C-4A06-98B5-12130CADBCF5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7"/>
              </a:ext>
            </a:extLst>
          </a:blip>
          <a:stretch>
            <a:fillRect/>
          </a:stretch>
        </p:blipFill>
        <p:spPr>
          <a:xfrm>
            <a:off x="235831" y="2102039"/>
            <a:ext cx="2744875" cy="1543992"/>
          </a:xfrm>
          <a:prstGeom prst="rect">
            <a:avLst/>
          </a:prstGeom>
        </p:spPr>
      </p:pic>
      <p:pic>
        <p:nvPicPr>
          <p:cNvPr id="8" name="Picture 7" descr="Diagram&#10;&#10;Description automatically generated">
            <a:extLst>
              <a:ext uri="{FF2B5EF4-FFF2-40B4-BE49-F238E27FC236}">
                <a16:creationId xmlns:a16="http://schemas.microsoft.com/office/drawing/2014/main" id="{BF674FEF-32FF-4AA0-8F47-A53A243A0EA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9"/>
              </a:ext>
            </a:extLst>
          </a:blip>
          <a:stretch>
            <a:fillRect/>
          </a:stretch>
        </p:blipFill>
        <p:spPr>
          <a:xfrm>
            <a:off x="3103647" y="1992543"/>
            <a:ext cx="5209312" cy="2907523"/>
          </a:xfrm>
          <a:prstGeom prst="rect">
            <a:avLst/>
          </a:prstGeom>
        </p:spPr>
      </p:pic>
      <p:pic>
        <p:nvPicPr>
          <p:cNvPr id="16" name="Picture 2" descr="St Margaret&amp;#39;s PS (@stmargaretsps) | Twitter">
            <a:extLst>
              <a:ext uri="{FF2B5EF4-FFF2-40B4-BE49-F238E27FC236}">
                <a16:creationId xmlns:a16="http://schemas.microsoft.com/office/drawing/2014/main" id="{BD3AC56F-9926-4A65-B62E-619F88C3F8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15562" y="223520"/>
            <a:ext cx="1600517" cy="1600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CBBD6A1E-21E1-437A-B6B4-DCE3017D19A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11353800" y="6138815"/>
            <a:ext cx="406400" cy="40640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-64810" y="1068558"/>
            <a:ext cx="3901425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2800" b="1" u="sng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Maths and Science Skills</a:t>
            </a:r>
          </a:p>
        </p:txBody>
      </p:sp>
      <p:sp>
        <p:nvSpPr>
          <p:cNvPr id="7" name="Rectangle 6"/>
          <p:cNvSpPr/>
          <p:nvPr/>
        </p:nvSpPr>
        <p:spPr>
          <a:xfrm>
            <a:off x="4422028" y="1014866"/>
            <a:ext cx="360336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2800" b="1" u="sng" dirty="0">
                <a:solidFill>
                  <a:srgbClr val="FF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Engineering-Design Thinking</a:t>
            </a:r>
          </a:p>
        </p:txBody>
      </p:sp>
      <p:sp>
        <p:nvSpPr>
          <p:cNvPr id="9" name="Rectangle 8"/>
          <p:cNvSpPr/>
          <p:nvPr/>
        </p:nvSpPr>
        <p:spPr>
          <a:xfrm>
            <a:off x="8435900" y="1884415"/>
            <a:ext cx="299953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2800" b="1" u="sng" dirty="0">
                <a:solidFill>
                  <a:srgbClr val="00CC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Critical Thinking</a:t>
            </a:r>
          </a:p>
        </p:txBody>
      </p:sp>
    </p:spTree>
    <p:extLst>
      <p:ext uri="{BB962C8B-B14F-4D97-AF65-F5344CB8AC3E}">
        <p14:creationId xmlns:p14="http://schemas.microsoft.com/office/powerpoint/2010/main" val="24170564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390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F1E15C-25D8-4AA5-9531-E6A5584DD5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u="sng" dirty="0">
                <a:latin typeface="Arial" panose="020B0604020202020204" pitchFamily="34" charset="0"/>
                <a:cs typeface="Arial" panose="020B0604020202020204" pitchFamily="34" charset="0"/>
              </a:rPr>
              <a:t>Skills Development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9243EA8-D1EE-4B0A-8CCF-B59CBDE7E85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14159" y="1663575"/>
            <a:ext cx="2961904" cy="50725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b="1" u="sng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Collaboration</a:t>
            </a:r>
          </a:p>
          <a:p>
            <a:pPr marL="0" indent="0">
              <a:buNone/>
            </a:pPr>
            <a:endParaRPr lang="en-GB" u="sng" dirty="0">
              <a:solidFill>
                <a:srgbClr val="000000"/>
              </a:solidFill>
              <a:latin typeface="Varela"/>
            </a:endParaRPr>
          </a:p>
          <a:p>
            <a:pPr marL="0" indent="0">
              <a:buNone/>
            </a:pPr>
            <a:endParaRPr lang="en-GB" u="sng" dirty="0">
              <a:solidFill>
                <a:srgbClr val="000000"/>
              </a:solidFill>
              <a:latin typeface="Varela"/>
            </a:endParaRPr>
          </a:p>
          <a:p>
            <a:pPr marL="0" indent="0">
              <a:buNone/>
            </a:pPr>
            <a:endParaRPr lang="en-GB" u="sng" dirty="0">
              <a:solidFill>
                <a:srgbClr val="000000"/>
              </a:solidFill>
              <a:latin typeface="Varela"/>
            </a:endParaRPr>
          </a:p>
          <a:p>
            <a:pPr marL="0" indent="0">
              <a:buNone/>
            </a:pPr>
            <a:endParaRPr lang="en-GB" u="sng" dirty="0">
              <a:solidFill>
                <a:srgbClr val="000000"/>
              </a:solidFill>
              <a:latin typeface="Varela"/>
            </a:endParaRPr>
          </a:p>
          <a:p>
            <a:pPr marL="0" indent="0">
              <a:buNone/>
            </a:pPr>
            <a:endParaRPr lang="en-GB" u="sng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787FCDC-1F7F-4213-959A-46532D4DFE03}"/>
              </a:ext>
            </a:extLst>
          </p:cNvPr>
          <p:cNvSpPr txBox="1"/>
          <p:nvPr/>
        </p:nvSpPr>
        <p:spPr>
          <a:xfrm>
            <a:off x="838200" y="6010275"/>
            <a:ext cx="665797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u="sng" dirty="0">
                <a:solidFill>
                  <a:srgbClr val="000000"/>
                </a:solidFill>
                <a:latin typeface="Varela"/>
                <a:hlinkClick r:id="rId4"/>
              </a:rPr>
              <a:t>https://stem.getintoenergy.com/stem-skills-list/</a:t>
            </a:r>
            <a:endParaRPr lang="en-GB" u="sng" dirty="0">
              <a:solidFill>
                <a:srgbClr val="000000"/>
              </a:solidFill>
              <a:latin typeface="Varela"/>
            </a:endParaRPr>
          </a:p>
          <a:p>
            <a:endParaRPr lang="en-GB" u="sng" dirty="0">
              <a:solidFill>
                <a:srgbClr val="000000"/>
              </a:solidFill>
              <a:latin typeface="Varela"/>
            </a:endParaRPr>
          </a:p>
          <a:p>
            <a:endParaRPr lang="en-GB" dirty="0"/>
          </a:p>
          <a:p>
            <a:endParaRPr lang="en-GB" dirty="0"/>
          </a:p>
        </p:txBody>
      </p:sp>
      <p:pic>
        <p:nvPicPr>
          <p:cNvPr id="2050" name="Picture 2" descr="Workplace collaboration is more than a catch-phrase | JUST WORDS">
            <a:extLst>
              <a:ext uri="{FF2B5EF4-FFF2-40B4-BE49-F238E27FC236}">
                <a16:creationId xmlns:a16="http://schemas.microsoft.com/office/drawing/2014/main" id="{2DEE6414-8DBD-4218-BF72-4D15AD06D6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712" y="2650979"/>
            <a:ext cx="4138958" cy="30489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 descr="Text, whiteboard&#10;&#10;Description automatically generated">
            <a:extLst>
              <a:ext uri="{FF2B5EF4-FFF2-40B4-BE49-F238E27FC236}">
                <a16:creationId xmlns:a16="http://schemas.microsoft.com/office/drawing/2014/main" id="{4CFD688A-B268-40B6-B97A-2E6DC0D5668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7"/>
              </a:ext>
            </a:extLst>
          </a:blip>
          <a:stretch>
            <a:fillRect/>
          </a:stretch>
        </p:blipFill>
        <p:spPr>
          <a:xfrm>
            <a:off x="8269717" y="4209732"/>
            <a:ext cx="3922283" cy="2700973"/>
          </a:xfrm>
          <a:prstGeom prst="rect">
            <a:avLst/>
          </a:prstGeom>
        </p:spPr>
      </p:pic>
      <p:pic>
        <p:nvPicPr>
          <p:cNvPr id="11" name="Picture 10" descr="A picture containing clipart&#10;&#10;Description automatically generated">
            <a:extLst>
              <a:ext uri="{FF2B5EF4-FFF2-40B4-BE49-F238E27FC236}">
                <a16:creationId xmlns:a16="http://schemas.microsoft.com/office/drawing/2014/main" id="{12E6D09A-74AC-401D-8B94-4CC821E6B75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9"/>
              </a:ext>
            </a:extLst>
          </a:blip>
          <a:stretch>
            <a:fillRect/>
          </a:stretch>
        </p:blipFill>
        <p:spPr>
          <a:xfrm>
            <a:off x="4714159" y="2650979"/>
            <a:ext cx="3347068" cy="2510301"/>
          </a:xfrm>
          <a:prstGeom prst="rect">
            <a:avLst/>
          </a:prstGeom>
        </p:spPr>
      </p:pic>
      <p:pic>
        <p:nvPicPr>
          <p:cNvPr id="14" name="Picture 2" descr="St Margaret&amp;#39;s PS (@stmargaretsps) | Twitter">
            <a:extLst>
              <a:ext uri="{FF2B5EF4-FFF2-40B4-BE49-F238E27FC236}">
                <a16:creationId xmlns:a16="http://schemas.microsoft.com/office/drawing/2014/main" id="{F440E631-8E6D-4C79-82CC-04E5F89B00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15562" y="223520"/>
            <a:ext cx="1600517" cy="1600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64753EA9-A385-4202-AB36-7A1FF25D298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11418888" y="311912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1874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22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6DF923-E945-4666-BDCA-B6F58614D4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49550" y="223520"/>
            <a:ext cx="5340350" cy="1325563"/>
          </a:xfrm>
          <a:noFill/>
        </p:spPr>
        <p:txBody>
          <a:bodyPr/>
          <a:lstStyle/>
          <a:p>
            <a:r>
              <a:rPr lang="en-GB" b="1" u="sng" dirty="0">
                <a:latin typeface="Arial" panose="020B0604020202020204" pitchFamily="34" charset="0"/>
                <a:cs typeface="Arial" panose="020B0604020202020204" pitchFamily="34" charset="0"/>
              </a:rPr>
              <a:t>Transferable Skills</a:t>
            </a:r>
          </a:p>
        </p:txBody>
      </p:sp>
      <p:pic>
        <p:nvPicPr>
          <p:cNvPr id="4" name="Picture 2" descr="St Margaret&amp;#39;s PS (@stmargaretsps) | Twitter">
            <a:extLst>
              <a:ext uri="{FF2B5EF4-FFF2-40B4-BE49-F238E27FC236}">
                <a16:creationId xmlns:a16="http://schemas.microsoft.com/office/drawing/2014/main" id="{FFE8F40B-249A-4314-ACE9-3FB4CBD2DE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15562" y="223520"/>
            <a:ext cx="1600517" cy="1600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031CC011-D577-44AF-911E-57B0D323AF4F}"/>
              </a:ext>
            </a:extLst>
          </p:cNvPr>
          <p:cNvSpPr/>
          <p:nvPr/>
        </p:nvSpPr>
        <p:spPr>
          <a:xfrm>
            <a:off x="3345259" y="1195387"/>
            <a:ext cx="3810000" cy="914400"/>
          </a:xfrm>
          <a:prstGeom prst="rec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u="sng" dirty="0"/>
              <a:t>Literacy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4863B12-8B6B-4E6B-A34A-6EB1D6E29229}"/>
              </a:ext>
            </a:extLst>
          </p:cNvPr>
          <p:cNvSpPr/>
          <p:nvPr/>
        </p:nvSpPr>
        <p:spPr>
          <a:xfrm>
            <a:off x="136723" y="2961243"/>
            <a:ext cx="3810000" cy="1162050"/>
          </a:xfrm>
          <a:prstGeom prst="rec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dirty="0"/>
              <a:t>Talking and Listening – discussing predictions, talking through processes 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464AE9F-4013-4713-9F26-F6E48D7B4FE5}"/>
              </a:ext>
            </a:extLst>
          </p:cNvPr>
          <p:cNvSpPr/>
          <p:nvPr/>
        </p:nvSpPr>
        <p:spPr>
          <a:xfrm>
            <a:off x="3427807" y="5126671"/>
            <a:ext cx="3810000" cy="1162050"/>
          </a:xfrm>
          <a:prstGeom prst="rec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dirty="0"/>
              <a:t>Reading – reading instructions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02E63FFE-9E86-4E27-933D-98C3063BB6C5}"/>
              </a:ext>
            </a:extLst>
          </p:cNvPr>
          <p:cNvSpPr/>
          <p:nvPr/>
        </p:nvSpPr>
        <p:spPr>
          <a:xfrm>
            <a:off x="8006079" y="2951163"/>
            <a:ext cx="3810000" cy="1162050"/>
          </a:xfrm>
          <a:prstGeom prst="rec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dirty="0"/>
              <a:t>Writing – writing up STEM learning experiences using sequencing language</a:t>
            </a:r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409F25A6-4A72-4C32-82F0-541D98AB74DC}"/>
              </a:ext>
            </a:extLst>
          </p:cNvPr>
          <p:cNvCxnSpPr>
            <a:cxnSpLocks/>
          </p:cNvCxnSpPr>
          <p:nvPr/>
        </p:nvCxnSpPr>
        <p:spPr>
          <a:xfrm flipH="1">
            <a:off x="2933701" y="2109787"/>
            <a:ext cx="1013022" cy="851456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43DCB530-859F-4FD9-BBF1-43E992F1F95D}"/>
              </a:ext>
            </a:extLst>
          </p:cNvPr>
          <p:cNvCxnSpPr/>
          <p:nvPr/>
        </p:nvCxnSpPr>
        <p:spPr>
          <a:xfrm>
            <a:off x="6726238" y="2113756"/>
            <a:ext cx="1716484" cy="814388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8CFDEAB0-F6A7-4B7C-9A2D-98DABC7E8CF2}"/>
              </a:ext>
            </a:extLst>
          </p:cNvPr>
          <p:cNvCxnSpPr>
            <a:cxnSpLocks/>
            <a:stCxn id="5" idx="2"/>
          </p:cNvCxnSpPr>
          <p:nvPr/>
        </p:nvCxnSpPr>
        <p:spPr>
          <a:xfrm flipH="1">
            <a:off x="5193506" y="2109787"/>
            <a:ext cx="56753" cy="3037205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3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C74D7E2B-8319-4A39-B0DE-2B59DBD064B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400154" y="5882321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07888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36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6DF923-E945-4666-BDCA-B6F58614D4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33701" y="-30957"/>
            <a:ext cx="5340350" cy="1325563"/>
          </a:xfrm>
          <a:noFill/>
        </p:spPr>
        <p:txBody>
          <a:bodyPr/>
          <a:lstStyle/>
          <a:p>
            <a:r>
              <a:rPr lang="en-GB" b="1" u="sng" dirty="0">
                <a:latin typeface="Arial" panose="020B0604020202020204" pitchFamily="34" charset="0"/>
                <a:cs typeface="Arial" panose="020B0604020202020204" pitchFamily="34" charset="0"/>
              </a:rPr>
              <a:t>Transferable Skills</a:t>
            </a:r>
          </a:p>
        </p:txBody>
      </p:sp>
      <p:pic>
        <p:nvPicPr>
          <p:cNvPr id="4" name="Picture 2" descr="St Margaret&amp;#39;s PS (@stmargaretsps) | Twitter">
            <a:extLst>
              <a:ext uri="{FF2B5EF4-FFF2-40B4-BE49-F238E27FC236}">
                <a16:creationId xmlns:a16="http://schemas.microsoft.com/office/drawing/2014/main" id="{FFE8F40B-249A-4314-ACE9-3FB4CBD2DE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15562" y="223520"/>
            <a:ext cx="1600517" cy="1600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031CC011-D577-44AF-911E-57B0D323AF4F}"/>
              </a:ext>
            </a:extLst>
          </p:cNvPr>
          <p:cNvSpPr/>
          <p:nvPr/>
        </p:nvSpPr>
        <p:spPr>
          <a:xfrm>
            <a:off x="3431481" y="960873"/>
            <a:ext cx="3810000" cy="1205152"/>
          </a:xfrm>
          <a:prstGeom prst="rect">
            <a:avLst/>
          </a:prstGeom>
          <a:solidFill>
            <a:srgbClr val="0070C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u="sng" dirty="0"/>
              <a:t>Numeracy and Mathematics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4863B12-8B6B-4E6B-A34A-6EB1D6E29229}"/>
              </a:ext>
            </a:extLst>
          </p:cNvPr>
          <p:cNvSpPr/>
          <p:nvPr/>
        </p:nvSpPr>
        <p:spPr>
          <a:xfrm>
            <a:off x="136723" y="2301774"/>
            <a:ext cx="3810000" cy="1513443"/>
          </a:xfrm>
          <a:prstGeom prst="rect">
            <a:avLst/>
          </a:prstGeom>
          <a:solidFill>
            <a:srgbClr val="0070C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dirty="0"/>
              <a:t>Number, Money and Measure – Time – timing activities, observing results over time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464AE9F-4013-4713-9F26-F6E48D7B4FE5}"/>
              </a:ext>
            </a:extLst>
          </p:cNvPr>
          <p:cNvSpPr/>
          <p:nvPr/>
        </p:nvSpPr>
        <p:spPr>
          <a:xfrm>
            <a:off x="4143027" y="2458404"/>
            <a:ext cx="3810000" cy="1394458"/>
          </a:xfrm>
          <a:prstGeom prst="rect">
            <a:avLst/>
          </a:prstGeom>
          <a:solidFill>
            <a:srgbClr val="0070C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dirty="0"/>
              <a:t>Shape, Position and Movement - Properties of 2D and 3D shapes – strength of structures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02E63FFE-9E86-4E27-933D-98C3063BB6C5}"/>
              </a:ext>
            </a:extLst>
          </p:cNvPr>
          <p:cNvSpPr/>
          <p:nvPr/>
        </p:nvSpPr>
        <p:spPr>
          <a:xfrm>
            <a:off x="8149332" y="2045653"/>
            <a:ext cx="3810000" cy="2630488"/>
          </a:xfrm>
          <a:prstGeom prst="rect">
            <a:avLst/>
          </a:prstGeom>
          <a:solidFill>
            <a:srgbClr val="0070C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dirty="0"/>
              <a:t>Information Handling – Data Analysis – create charts/diagrams to display findings e.g. graphs which could be manually created or created online linking to technologies</a:t>
            </a:r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409F25A6-4A72-4C32-82F0-541D98AB74DC}"/>
              </a:ext>
            </a:extLst>
          </p:cNvPr>
          <p:cNvCxnSpPr>
            <a:cxnSpLocks/>
          </p:cNvCxnSpPr>
          <p:nvPr/>
        </p:nvCxnSpPr>
        <p:spPr>
          <a:xfrm flipH="1">
            <a:off x="2398911" y="1372462"/>
            <a:ext cx="1032570" cy="914956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43DCB530-859F-4FD9-BBF1-43E992F1F95D}"/>
              </a:ext>
            </a:extLst>
          </p:cNvPr>
          <p:cNvCxnSpPr/>
          <p:nvPr/>
        </p:nvCxnSpPr>
        <p:spPr>
          <a:xfrm>
            <a:off x="7241481" y="1217455"/>
            <a:ext cx="1716484" cy="814388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3" name="Rectangle 12">
            <a:extLst>
              <a:ext uri="{FF2B5EF4-FFF2-40B4-BE49-F238E27FC236}">
                <a16:creationId xmlns:a16="http://schemas.microsoft.com/office/drawing/2014/main" id="{C69A78FB-015B-41D9-9449-FE95ACB036E7}"/>
              </a:ext>
            </a:extLst>
          </p:cNvPr>
          <p:cNvSpPr/>
          <p:nvPr/>
        </p:nvSpPr>
        <p:spPr>
          <a:xfrm>
            <a:off x="136723" y="4366892"/>
            <a:ext cx="3810000" cy="2340928"/>
          </a:xfrm>
          <a:prstGeom prst="rect">
            <a:avLst/>
          </a:prstGeom>
          <a:solidFill>
            <a:srgbClr val="0070C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dirty="0"/>
              <a:t>Number, Money and Measure – Measurement – measuring distance travelled, observing volume of liquids – measuring the weight of objects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A8FD2012-CB61-421B-A826-10AE41197601}"/>
              </a:ext>
            </a:extLst>
          </p:cNvPr>
          <p:cNvSpPr/>
          <p:nvPr/>
        </p:nvSpPr>
        <p:spPr>
          <a:xfrm>
            <a:off x="4201169" y="4115432"/>
            <a:ext cx="3693716" cy="2592388"/>
          </a:xfrm>
          <a:prstGeom prst="rect">
            <a:avLst/>
          </a:prstGeom>
          <a:solidFill>
            <a:srgbClr val="0070C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dirty="0"/>
              <a:t>Shape, Position and Movement – Angle, Symmetry and Transformation – angle of ramps/impact of travel and distance, symmetrical patterns (chromatography)</a:t>
            </a:r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1711FEEE-98DA-4C4B-BB31-9C1177BF5D8D}"/>
              </a:ext>
            </a:extLst>
          </p:cNvPr>
          <p:cNvCxnSpPr/>
          <p:nvPr/>
        </p:nvCxnSpPr>
        <p:spPr>
          <a:xfrm>
            <a:off x="5603876" y="2166025"/>
            <a:ext cx="0" cy="292379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38058E84-162A-4E3B-BCCB-1050679E6095}"/>
              </a:ext>
            </a:extLst>
          </p:cNvPr>
          <p:cNvCxnSpPr/>
          <p:nvPr/>
        </p:nvCxnSpPr>
        <p:spPr>
          <a:xfrm>
            <a:off x="5794376" y="3815217"/>
            <a:ext cx="0" cy="292379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FF048BF2-B81C-488B-BB7F-757F734A1D3E}"/>
              </a:ext>
            </a:extLst>
          </p:cNvPr>
          <p:cNvCxnSpPr>
            <a:cxnSpLocks/>
          </p:cNvCxnSpPr>
          <p:nvPr/>
        </p:nvCxnSpPr>
        <p:spPr>
          <a:xfrm>
            <a:off x="1841501" y="3815216"/>
            <a:ext cx="0" cy="551676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3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6EAFE40B-9319-499C-8BA3-B2D6D85DDE1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409679" y="594995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34411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388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DB1980-90B7-49D0-AF1E-CE07C284A0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6700" y="365125"/>
            <a:ext cx="11601450" cy="1325563"/>
          </a:xfrm>
        </p:spPr>
        <p:txBody>
          <a:bodyPr>
            <a:normAutofit fontScale="90000"/>
          </a:bodyPr>
          <a:lstStyle/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See our very own pupils developing skills through STEM learning experiences – Early Level </a:t>
            </a:r>
          </a:p>
        </p:txBody>
      </p:sp>
      <p:pic>
        <p:nvPicPr>
          <p:cNvPr id="4" name="Online Media 3" title="Early Level Developing Skills through STEM">
            <a:hlinkClick r:id="" action="ppaction://media"/>
            <a:extLst>
              <a:ext uri="{FF2B5EF4-FFF2-40B4-BE49-F238E27FC236}">
                <a16:creationId xmlns:a16="http://schemas.microsoft.com/office/drawing/2014/main" id="{AD14F9C9-5116-4380-88DD-138F866790BB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2074545" y="2066290"/>
            <a:ext cx="7716654" cy="43599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21707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534</TotalTime>
  <Words>291</Words>
  <Application>Microsoft Office PowerPoint</Application>
  <PresentationFormat>Widescreen</PresentationFormat>
  <Paragraphs>47</Paragraphs>
  <Slides>14</Slides>
  <Notes>0</Notes>
  <HiddenSlides>0</HiddenSlides>
  <MMClips>15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9" baseType="lpstr">
      <vt:lpstr>Arial</vt:lpstr>
      <vt:lpstr>Calibri</vt:lpstr>
      <vt:lpstr>Calibri Light</vt:lpstr>
      <vt:lpstr>Varela</vt:lpstr>
      <vt:lpstr>Office Theme</vt:lpstr>
      <vt:lpstr>PowerPoint Presentation</vt:lpstr>
      <vt:lpstr>What is STEM?</vt:lpstr>
      <vt:lpstr>What is STEM?</vt:lpstr>
      <vt:lpstr>Skills Development</vt:lpstr>
      <vt:lpstr>Skills Development</vt:lpstr>
      <vt:lpstr>Skills Development</vt:lpstr>
      <vt:lpstr>Transferable Skills</vt:lpstr>
      <vt:lpstr>Transferable Skills</vt:lpstr>
      <vt:lpstr>See our very own pupils developing skills through STEM learning experiences – Early Level </vt:lpstr>
      <vt:lpstr>See our very own pupils developing skills through STEM learning experiences – First Level </vt:lpstr>
      <vt:lpstr>See our very own pupils developing skills through STEM learning experiences – Second Level</vt:lpstr>
      <vt:lpstr>Triangulation</vt:lpstr>
      <vt:lpstr>STEM at Home</vt:lpstr>
      <vt:lpstr>STEM prepares us for life!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Miss McCafferty</dc:creator>
  <cp:lastModifiedBy>Miss McCafferty</cp:lastModifiedBy>
  <cp:revision>37</cp:revision>
  <dcterms:created xsi:type="dcterms:W3CDTF">2021-07-01T17:31:56Z</dcterms:created>
  <dcterms:modified xsi:type="dcterms:W3CDTF">2021-08-27T12:00:12Z</dcterms:modified>
</cp:coreProperties>
</file>