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67" r:id="rId3"/>
    <p:sldId id="268" r:id="rId4"/>
    <p:sldId id="258" r:id="rId5"/>
    <p:sldId id="259" r:id="rId6"/>
    <p:sldId id="257" r:id="rId7"/>
    <p:sldId id="261" r:id="rId8"/>
    <p:sldId id="262" r:id="rId9"/>
    <p:sldId id="260" r:id="rId10"/>
    <p:sldId id="269" r:id="rId11"/>
    <p:sldId id="264" r:id="rId12"/>
    <p:sldId id="265" r:id="rId13"/>
    <p:sldId id="263" r:id="rId14"/>
    <p:sldId id="266" r:id="rId15"/>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119" d="100"/>
          <a:sy n="119" d="100"/>
        </p:scale>
        <p:origin x="84"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56" tIns="45528" rIns="91056" bIns="45528" rtlCol="0"/>
          <a:lstStyle>
            <a:lvl1pPr algn="l">
              <a:defRPr sz="1200"/>
            </a:lvl1pPr>
          </a:lstStyle>
          <a:p>
            <a:endParaRPr lang="en-GB"/>
          </a:p>
        </p:txBody>
      </p:sp>
      <p:sp>
        <p:nvSpPr>
          <p:cNvPr id="3" name="Date Placeholder 2"/>
          <p:cNvSpPr>
            <a:spLocks noGrp="1"/>
          </p:cNvSpPr>
          <p:nvPr>
            <p:ph type="dt" idx="1"/>
          </p:nvPr>
        </p:nvSpPr>
        <p:spPr>
          <a:xfrm>
            <a:off x="3815375" y="0"/>
            <a:ext cx="2918830" cy="495029"/>
          </a:xfrm>
          <a:prstGeom prst="rect">
            <a:avLst/>
          </a:prstGeom>
        </p:spPr>
        <p:txBody>
          <a:bodyPr vert="horz" lIns="91056" tIns="45528" rIns="91056" bIns="45528" rtlCol="0"/>
          <a:lstStyle>
            <a:lvl1pPr algn="r">
              <a:defRPr sz="1200"/>
            </a:lvl1pPr>
          </a:lstStyle>
          <a:p>
            <a:fld id="{C9A97703-5AFA-40EC-B71A-0CC99BCD4F0F}" type="datetimeFigureOut">
              <a:rPr lang="en-GB" smtClean="0"/>
              <a:t>08/12/2021</a:t>
            </a:fld>
            <a:endParaRPr lang="en-GB"/>
          </a:p>
        </p:txBody>
      </p:sp>
      <p:sp>
        <p:nvSpPr>
          <p:cNvPr id="4" name="Slide Image Placeholder 3"/>
          <p:cNvSpPr>
            <a:spLocks noGrp="1" noRot="1" noChangeAspect="1"/>
          </p:cNvSpPr>
          <p:nvPr>
            <p:ph type="sldImg" idx="2"/>
          </p:nvPr>
        </p:nvSpPr>
        <p:spPr>
          <a:xfrm>
            <a:off x="406400" y="1231900"/>
            <a:ext cx="5922963" cy="3332163"/>
          </a:xfrm>
          <a:prstGeom prst="rect">
            <a:avLst/>
          </a:prstGeom>
          <a:noFill/>
          <a:ln w="12700">
            <a:solidFill>
              <a:prstClr val="black"/>
            </a:solidFill>
          </a:ln>
        </p:spPr>
        <p:txBody>
          <a:bodyPr vert="horz" lIns="91056" tIns="45528" rIns="91056" bIns="45528" rtlCol="0" anchor="ctr"/>
          <a:lstStyle/>
          <a:p>
            <a:endParaRPr lang="en-GB"/>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056" tIns="45528" rIns="91056" bIns="45528"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371285"/>
            <a:ext cx="2918830" cy="495028"/>
          </a:xfrm>
          <a:prstGeom prst="rect">
            <a:avLst/>
          </a:prstGeom>
        </p:spPr>
        <p:txBody>
          <a:bodyPr vert="horz" lIns="91056" tIns="45528" rIns="91056" bIns="45528" rtlCol="0" anchor="b"/>
          <a:lstStyle>
            <a:lvl1pPr algn="l">
              <a:defRPr sz="1200"/>
            </a:lvl1pPr>
          </a:lstStyle>
          <a:p>
            <a:endParaRPr lang="en-GB"/>
          </a:p>
        </p:txBody>
      </p:sp>
      <p:sp>
        <p:nvSpPr>
          <p:cNvPr id="7" name="Slide Number Placeholder 6"/>
          <p:cNvSpPr>
            <a:spLocks noGrp="1"/>
          </p:cNvSpPr>
          <p:nvPr>
            <p:ph type="sldNum" sz="quarter" idx="5"/>
          </p:nvPr>
        </p:nvSpPr>
        <p:spPr>
          <a:xfrm>
            <a:off x="3815375" y="9371285"/>
            <a:ext cx="2918830" cy="495028"/>
          </a:xfrm>
          <a:prstGeom prst="rect">
            <a:avLst/>
          </a:prstGeom>
        </p:spPr>
        <p:txBody>
          <a:bodyPr vert="horz" lIns="91056" tIns="45528" rIns="91056" bIns="45528" rtlCol="0" anchor="b"/>
          <a:lstStyle>
            <a:lvl1pPr algn="r">
              <a:defRPr sz="1200"/>
            </a:lvl1pPr>
          </a:lstStyle>
          <a:p>
            <a:fld id="{2C9EA96B-EF0A-4525-B755-06A32653C3B1}" type="slidenum">
              <a:rPr lang="en-GB" smtClean="0"/>
              <a:t>‹#›</a:t>
            </a:fld>
            <a:endParaRPr lang="en-GB"/>
          </a:p>
        </p:txBody>
      </p:sp>
    </p:spTree>
    <p:extLst>
      <p:ext uri="{BB962C8B-B14F-4D97-AF65-F5344CB8AC3E}">
        <p14:creationId xmlns:p14="http://schemas.microsoft.com/office/powerpoint/2010/main" val="3208708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presentation is about St Margaret’s approach</a:t>
            </a:r>
            <a:r>
              <a:rPr lang="en-GB" baseline="0" dirty="0" smtClean="0"/>
              <a:t> to being a Rights, Respecting School.</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1</a:t>
            </a:fld>
            <a:endParaRPr lang="en-GB"/>
          </a:p>
        </p:txBody>
      </p:sp>
    </p:spTree>
    <p:extLst>
      <p:ext uri="{BB962C8B-B14F-4D97-AF65-F5344CB8AC3E}">
        <p14:creationId xmlns:p14="http://schemas.microsoft.com/office/powerpoint/2010/main" val="1114591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a Rights, Respecting School and Restorative school, we are duty bound to embed Article 28 of the UNCRC which states that ‘discipline in schools should respect children’s human dignity’.</a:t>
            </a:r>
            <a:r>
              <a:rPr lang="en-GB" dirty="0"/>
              <a:t> As adults in the school we are careful about </a:t>
            </a:r>
            <a:r>
              <a:rPr lang="en-GB" u="sng" dirty="0"/>
              <a:t>what</a:t>
            </a:r>
            <a:r>
              <a:rPr lang="en-GB" dirty="0"/>
              <a:t> we say to children and each other, </a:t>
            </a:r>
            <a:r>
              <a:rPr lang="en-GB" u="sng" dirty="0"/>
              <a:t>how</a:t>
            </a:r>
            <a:r>
              <a:rPr lang="en-GB" dirty="0"/>
              <a:t> we say it, including thinking about our body language and tone. We strive daily to be respectful, firm but fair and restorative. </a:t>
            </a:r>
          </a:p>
          <a:p>
            <a:r>
              <a:rPr lang="en-GB" dirty="0"/>
              <a:t>Just like the children, there are times that we, the adults, may make a mistake and deviate from this. If this occurs there is an expectation that we resolve things with children, as we would expect of them.</a:t>
            </a:r>
          </a:p>
          <a:p>
            <a:r>
              <a:rPr lang="en-GB" dirty="0"/>
              <a:t>Our classroom, lunch hall, library and playground charters are focused on our school values – safety, respect and being the best you when accessing these areas.  </a:t>
            </a:r>
          </a:p>
          <a:p>
            <a:r>
              <a:rPr lang="en-GB" dirty="0"/>
              <a:t>Our job as educators is to educate the children about their rights and those of others.</a:t>
            </a:r>
          </a:p>
          <a:p>
            <a:r>
              <a:rPr lang="en-GB" dirty="0"/>
              <a:t>We are large learning community and some of our community members have suffered from trauma. As the adults in these children’s lives, it is our job to support all children with recovery from trauma. Trauma can impact on a child’s life at any point, take many forms and we must be mindful of this. But this is not just the job of school to do this. This is the job of all adults in the learning community, parents, grandparents, community members – you may have heard the saying that it takes a community to raise a child and this is very true.</a:t>
            </a:r>
          </a:p>
          <a:p>
            <a:r>
              <a:rPr lang="en-GB" dirty="0"/>
              <a:t>As an inclusive school, we respect , value and celebrate children’s differences, challenges they face and the opportunities they bring. We do not operate in a system where one size fits all in terms of how we support and challenge our learners. We treat them as individuals and take their needs and understanding of the world into account when doing this.</a:t>
            </a:r>
          </a:p>
          <a:p>
            <a:r>
              <a:rPr lang="en-GB" dirty="0"/>
              <a:t>Through our restorative approaches we respect and take on children’s views and this means all parties involved. All children have a right to have their views and feelings taken seriously which can be challenging when these are at odds with other children and their families. When this occurs we spend time coaching children and working with them to seek resolution and harmony, helping them to understand the impact of their actions on others and develop empathy.</a:t>
            </a:r>
          </a:p>
          <a:p>
            <a:r>
              <a:rPr lang="en-GB" dirty="0"/>
              <a:t>Alongside this is our Class Councils and Pupil Parliament where children’s views about the life of the school are sought and acted upon. Most recently this has been around our dining hall experience and soon we will be discussing the children’ views on learning and teaching at St Margaret’s.</a:t>
            </a:r>
          </a:p>
          <a:p>
            <a:r>
              <a:rPr lang="en-GB" dirty="0"/>
              <a:t>Through our relationships policy we respect children’s right to privacy. This can be challenging for some families and other children to understand and accept, particularly when there is harm been caused from one pupil to another. As a staff team we are duty bound to protect children from anything that may harm their reputation, this includes discussing consequences with anyone other than the child and their family. A child may choose to share this themselves, and that is their right to do so, however,  if this does not happen this can lead some children to think that ‘nothing has been done’. This is never the case and this is why restorative approaches are so important, for all parties to feel like they have had their say and been listened to. To support children with the complexities of this, we review and discuss our relationships policy annually with staff and children to make sure that they understand our approaches to supporting all children. You can play a part in helping your child at home to understand this also by reinforcing your trust and faith in the school and explain Article 16 to your child.</a:t>
            </a:r>
          </a:p>
          <a:p>
            <a:r>
              <a:rPr lang="en-GB" dirty="0"/>
              <a:t>These are just a few of the ways that our Relationships Policy is linked to embedding children’s rights.</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10</a:t>
            </a:fld>
            <a:endParaRPr lang="en-GB"/>
          </a:p>
        </p:txBody>
      </p:sp>
    </p:spTree>
    <p:extLst>
      <p:ext uri="{BB962C8B-B14F-4D97-AF65-F5344CB8AC3E}">
        <p14:creationId xmlns:p14="http://schemas.microsoft.com/office/powerpoint/2010/main" val="1145838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Learning</a:t>
            </a:r>
            <a:r>
              <a:rPr lang="en-GB" baseline="0" dirty="0" smtClean="0"/>
              <a:t> and changing behaviour or mind sets is messy. It is NEVER a straight path. Children forget, they regress, they react.</a:t>
            </a:r>
          </a:p>
          <a:p>
            <a:r>
              <a:rPr lang="en-GB" baseline="0" dirty="0" smtClean="0"/>
              <a:t>They can be highly negative in their thinking which in turn impacts on their wellbeing and ability to progress. Our job, in school and at home, is to help children change this mind set. Change from a ‘can’t’ to a ‘can’ way of thinking. Help children to understand that becoming the best version of ourselves can be a daily process with steps forward and backwards every day. And that this is okay…</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11</a:t>
            </a:fld>
            <a:endParaRPr lang="en-GB"/>
          </a:p>
        </p:txBody>
      </p:sp>
    </p:spTree>
    <p:extLst>
      <p:ext uri="{BB962C8B-B14F-4D97-AF65-F5344CB8AC3E}">
        <p14:creationId xmlns:p14="http://schemas.microsoft.com/office/powerpoint/2010/main" val="55711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children and adults to truly learn, they HAVE to go through the learning pit…they need to be challenged</a:t>
            </a:r>
            <a:r>
              <a:rPr lang="en-GB" baseline="0" dirty="0" smtClean="0"/>
              <a:t> in their learning and thinking. This leads to a range of emotions – some good and some not so comfortable. As we progress through the pit, we form new ideas, strategies, behaviours which in turn, ultimately lead to happiness and a feeling of success – until they next challenge arrives! </a:t>
            </a:r>
          </a:p>
          <a:p>
            <a:r>
              <a:rPr lang="en-GB" baseline="0" dirty="0" smtClean="0"/>
              <a:t>You will all still experience this yourselves in your own lives. How hard it is for us as adults!!! Just imagine how hard it is when you are a child…At St Margaret’s we aim to do this together, hold hands and walking the talk.</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12</a:t>
            </a:fld>
            <a:endParaRPr lang="en-GB"/>
          </a:p>
        </p:txBody>
      </p:sp>
    </p:spTree>
    <p:extLst>
      <p:ext uri="{BB962C8B-B14F-4D97-AF65-F5344CB8AC3E}">
        <p14:creationId xmlns:p14="http://schemas.microsoft.com/office/powerpoint/2010/main" val="3304661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support us with this, on</a:t>
            </a:r>
            <a:r>
              <a:rPr lang="en-GB" baseline="0" dirty="0" smtClean="0"/>
              <a:t> this slide are a list of actions that we, as a staff team will be progressing with.</a:t>
            </a:r>
          </a:p>
          <a:p>
            <a:r>
              <a:rPr lang="en-GB" baseline="0" dirty="0" smtClean="0"/>
              <a:t>You can help by talking to your child about their rights and the right of the month, helping them to understand what these rights mean for them and for others, learning the song with them, asking them about the class councils and pupil parliament, helping us facilitate restorative practice and justice, helping your child to identify their five (five people they can go to for help in school or at home), being aware of our vision and </a:t>
            </a:r>
            <a:r>
              <a:rPr lang="en-GB" baseline="0" dirty="0" err="1" smtClean="0"/>
              <a:t>relaitonships</a:t>
            </a:r>
            <a:r>
              <a:rPr lang="en-GB" baseline="0" dirty="0" smtClean="0"/>
              <a:t> policy, talking to them about global issues or the school’s charitable work, helping them what it means to be safe, healthy, achieving, nurtured, active, respected, responsible, included.</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13</a:t>
            </a:fld>
            <a:endParaRPr lang="en-GB"/>
          </a:p>
        </p:txBody>
      </p:sp>
    </p:spTree>
    <p:extLst>
      <p:ext uri="{BB962C8B-B14F-4D97-AF65-F5344CB8AC3E}">
        <p14:creationId xmlns:p14="http://schemas.microsoft.com/office/powerpoint/2010/main" val="2481886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a:t>
            </a:r>
          </a:p>
          <a:p>
            <a:r>
              <a:rPr lang="en-GB" dirty="0" smtClean="0"/>
              <a:t>Thank you for taking the time to listen to this presentation.</a:t>
            </a:r>
          </a:p>
          <a:p>
            <a:r>
              <a:rPr lang="en-GB" dirty="0" smtClean="0"/>
              <a:t>Thank you for thinking about how</a:t>
            </a:r>
            <a:r>
              <a:rPr lang="en-GB" baseline="0" dirty="0" smtClean="0"/>
              <a:t> you can be involved and support the school.</a:t>
            </a:r>
          </a:p>
          <a:p>
            <a:r>
              <a:rPr lang="en-GB" baseline="0" dirty="0" smtClean="0"/>
              <a:t>Thank you for being a part of our rights respecting journey.</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14</a:t>
            </a:fld>
            <a:endParaRPr lang="en-GB"/>
          </a:p>
        </p:txBody>
      </p:sp>
    </p:spTree>
    <p:extLst>
      <p:ext uri="{BB962C8B-B14F-4D97-AF65-F5344CB8AC3E}">
        <p14:creationId xmlns:p14="http://schemas.microsoft.com/office/powerpoint/2010/main" val="1538782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Under the UNCRC children’s rights are unconditional and not dependent</a:t>
            </a:r>
            <a:r>
              <a:rPr lang="en-GB" baseline="0" dirty="0" smtClean="0"/>
              <a:t> on race, background, behaviour, gender. They are also legally binding in international law.</a:t>
            </a:r>
          </a:p>
          <a:p>
            <a:r>
              <a:rPr lang="en-GB" baseline="0" dirty="0" smtClean="0"/>
              <a:t>They focus primarily on what adults should be proving for children, how they should be protected and involved in decisions about their lives.</a:t>
            </a:r>
          </a:p>
          <a:p>
            <a:r>
              <a:rPr lang="en-GB" baseline="0" dirty="0" smtClean="0"/>
              <a:t>Article 2 focuses on universality – their rights belong to all children</a:t>
            </a:r>
          </a:p>
          <a:p>
            <a:r>
              <a:rPr lang="en-GB" baseline="0" dirty="0" smtClean="0"/>
              <a:t>Article 3 looks at what is in the best interests of the child</a:t>
            </a:r>
          </a:p>
          <a:p>
            <a:r>
              <a:rPr lang="en-GB" baseline="0" dirty="0" smtClean="0"/>
              <a:t>Article 6 is about how children survive and develop in order to meet their full potential</a:t>
            </a:r>
          </a:p>
          <a:p>
            <a:r>
              <a:rPr lang="en-GB" baseline="0" dirty="0" smtClean="0"/>
              <a:t>Article 12 is centred on a child’s right to be heard and adults having respect for all children’s views.</a:t>
            </a:r>
          </a:p>
          <a:p>
            <a:r>
              <a:rPr lang="en-GB" baseline="0" dirty="0" smtClean="0"/>
              <a:t>When we discuss rights with children our aim is to help them distinguish between what is a want , what is a need and what is a right.</a:t>
            </a:r>
          </a:p>
          <a:p>
            <a:r>
              <a:rPr lang="en-GB" baseline="0" dirty="0" smtClean="0"/>
              <a:t>A ‘want’ is a desire for something,</a:t>
            </a:r>
          </a:p>
          <a:p>
            <a:r>
              <a:rPr lang="en-GB" baseline="0" dirty="0" smtClean="0"/>
              <a:t>A ‘need’ is a state of requiring help or support</a:t>
            </a:r>
          </a:p>
          <a:p>
            <a:r>
              <a:rPr lang="en-GB" baseline="0" dirty="0" smtClean="0"/>
              <a:t>A ‘right’ is a moral or legal right and is universal.</a:t>
            </a:r>
          </a:p>
          <a:p>
            <a:r>
              <a:rPr lang="en-GB" baseline="0" dirty="0" smtClean="0"/>
              <a:t>The ethos of a curriculum for excellence leads to a rights based approach. </a:t>
            </a:r>
          </a:p>
          <a:p>
            <a:r>
              <a:rPr lang="en-GB" baseline="0" dirty="0" smtClean="0"/>
              <a:t>In St Margaret’s our </a:t>
            </a:r>
            <a:r>
              <a:rPr lang="en-GB" baseline="0" dirty="0" err="1" smtClean="0"/>
              <a:t>apporaoch</a:t>
            </a:r>
            <a:r>
              <a:rPr lang="en-GB" baseline="0" dirty="0" smtClean="0"/>
              <a:t> to positive behaviour support and our relationships policy is centred on a rights based approach. </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2</a:t>
            </a:fld>
            <a:endParaRPr lang="en-GB"/>
          </a:p>
        </p:txBody>
      </p:sp>
    </p:spTree>
    <p:extLst>
      <p:ext uri="{BB962C8B-B14F-4D97-AF65-F5344CB8AC3E}">
        <p14:creationId xmlns:p14="http://schemas.microsoft.com/office/powerpoint/2010/main" val="2162502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is a pictorial summary of the</a:t>
            </a:r>
            <a:r>
              <a:rPr lang="en-GB" baseline="0" dirty="0" smtClean="0"/>
              <a:t> UNCRC Children's Rights. Some example of these are:</a:t>
            </a:r>
          </a:p>
          <a:p>
            <a:r>
              <a:rPr lang="en-GB" baseline="0" dirty="0" smtClean="0"/>
              <a:t>Article 8 – every child has the right to an identity. </a:t>
            </a:r>
          </a:p>
          <a:p>
            <a:r>
              <a:rPr lang="en-GB" baseline="0" dirty="0" smtClean="0"/>
              <a:t>Article 9 – Children must not be separated from their parents unless it is in their best interest, for example, if a parent is hurting or neglecting a child. Children whose parents have separated have the right to stay in contact with both parents, unless this could cause them harm.</a:t>
            </a:r>
          </a:p>
          <a:p>
            <a:r>
              <a:rPr lang="en-GB" baseline="0" dirty="0" smtClean="0"/>
              <a:t>Article 13 – Every child has the right to express their thoughts and opinions and to access all kinds of information, as long as it is within the law. </a:t>
            </a:r>
          </a:p>
          <a:p>
            <a:r>
              <a:rPr lang="en-GB" baseline="0" dirty="0" smtClean="0"/>
              <a:t>Article 19 – every child has the right to privacy. The law should protect the child’s private, family and home life, including protecting children from unlawful attacks that harm their reputation.</a:t>
            </a:r>
          </a:p>
          <a:p>
            <a:r>
              <a:rPr lang="en-GB" baseline="0" dirty="0" smtClean="0"/>
              <a:t>Article 23- A child with a disability has the right to live a full and decent life with dignity, and, as far as possible, independence and to play an active part in the community.</a:t>
            </a:r>
          </a:p>
          <a:p>
            <a:r>
              <a:rPr lang="en-GB" baseline="0" dirty="0" smtClean="0"/>
              <a:t>Article 28 – Every child has the right to an education. Discipline in schools must respect children’s dignity and their rights.</a:t>
            </a:r>
          </a:p>
          <a:p>
            <a:r>
              <a:rPr lang="en-GB" baseline="0" dirty="0" smtClean="0"/>
              <a:t>Article 39 – Children who have experiences neglect, abuse, exploitation, torture or who are victims of war must receive special support to help them recover their health, dignity, self-respect and social life.</a:t>
            </a:r>
          </a:p>
        </p:txBody>
      </p:sp>
      <p:sp>
        <p:nvSpPr>
          <p:cNvPr id="4" name="Slide Number Placeholder 3"/>
          <p:cNvSpPr>
            <a:spLocks noGrp="1"/>
          </p:cNvSpPr>
          <p:nvPr>
            <p:ph type="sldNum" sz="quarter" idx="10"/>
          </p:nvPr>
        </p:nvSpPr>
        <p:spPr/>
        <p:txBody>
          <a:bodyPr/>
          <a:lstStyle/>
          <a:p>
            <a:fld id="{2C9EA96B-EF0A-4525-B755-06A32653C3B1}" type="slidenum">
              <a:rPr lang="en-GB" smtClean="0"/>
              <a:t>3</a:t>
            </a:fld>
            <a:endParaRPr lang="en-GB"/>
          </a:p>
        </p:txBody>
      </p:sp>
    </p:spTree>
    <p:extLst>
      <p:ext uri="{BB962C8B-B14F-4D97-AF65-F5344CB8AC3E}">
        <p14:creationId xmlns:p14="http://schemas.microsoft.com/office/powerpoint/2010/main" val="4294290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we consider children’s rights we place an emphasis on wellbeing,</a:t>
            </a:r>
            <a:r>
              <a:rPr lang="en-GB" baseline="0" dirty="0" smtClean="0"/>
              <a:t> pupil participation and pupil voice, building up positive relationships and children’s self-esteem and self-worth.</a:t>
            </a:r>
          </a:p>
          <a:p>
            <a:r>
              <a:rPr lang="en-GB" baseline="0" dirty="0" smtClean="0"/>
              <a:t>Staff work with pupils to help them develop an understanding of their rights and what this means for them.</a:t>
            </a:r>
          </a:p>
          <a:p>
            <a:r>
              <a:rPr lang="en-GB" baseline="0" dirty="0" smtClean="0"/>
              <a:t>Rights and responsibility are not linked. This might seem like  strange or alien concept however, Children’s Rights belong to every child and cannot be taken away. </a:t>
            </a:r>
          </a:p>
          <a:p>
            <a:r>
              <a:rPr lang="en-GB" baseline="0" dirty="0" smtClean="0"/>
              <a:t>At St Margaret’s we coach, counsel and take a restorative approach to those children who are not respecting their peers rights. This takes time for some children to process and change, for some this may even be the full seven years or beyond. Our approach is relentless, consistent and patient. </a:t>
            </a:r>
          </a:p>
          <a:p>
            <a:r>
              <a:rPr lang="en-GB" baseline="0" dirty="0" smtClean="0"/>
              <a:t>Children who make poor choices have the same LEGAL rights as those children who regularly make better choices in behaviour. </a:t>
            </a:r>
          </a:p>
          <a:p>
            <a:r>
              <a:rPr lang="en-GB" baseline="0" dirty="0" smtClean="0"/>
              <a:t>We talk to children about justice and rights individually and collectively through our health and wellbeing curriculum and through our class, lunch time, playground charter along with our emotion works programme.</a:t>
            </a:r>
          </a:p>
          <a:p>
            <a:endParaRPr lang="en-GB" baseline="0" dirty="0" smtClean="0"/>
          </a:p>
          <a:p>
            <a:r>
              <a:rPr lang="en-GB" baseline="0" dirty="0" smtClean="0"/>
              <a:t>UNCRC will soon be Scots Law and this has many implications for schools and parents. To support us with that, St Margaret’s are working closely with cluster colleagues and the regional improvement collaborative RIC (</a:t>
            </a:r>
            <a:r>
              <a:rPr lang="en-GB" baseline="0" dirty="0" err="1" smtClean="0"/>
              <a:t>Clackmannshire</a:t>
            </a:r>
            <a:r>
              <a:rPr lang="en-GB" baseline="0" dirty="0" smtClean="0"/>
              <a:t>, Stirling, West Lothian and Falkirk) discussing the implications and how we can support our children and families to embrace children’s rights.</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4</a:t>
            </a:fld>
            <a:endParaRPr lang="en-GB"/>
          </a:p>
        </p:txBody>
      </p:sp>
    </p:spTree>
    <p:extLst>
      <p:ext uri="{BB962C8B-B14F-4D97-AF65-F5344CB8AC3E}">
        <p14:creationId xmlns:p14="http://schemas.microsoft.com/office/powerpoint/2010/main" val="582322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we are assessed for our GOLD</a:t>
            </a:r>
            <a:r>
              <a:rPr lang="en-GB" baseline="0" dirty="0" smtClean="0"/>
              <a:t> standard award this is what we are assessed on.</a:t>
            </a:r>
          </a:p>
          <a:p>
            <a:r>
              <a:rPr lang="en-GB" baseline="0" dirty="0" smtClean="0"/>
              <a:t>Our school values reflect Children’s Rights: Be Safe, Be Respectful and Be the Best You. This is the language we use with children when we are discussing choices that are made in the classroom and beyond.</a:t>
            </a:r>
          </a:p>
          <a:p>
            <a:r>
              <a:rPr lang="en-GB" baseline="0" dirty="0" smtClean="0"/>
              <a:t>We use our Classroom Councils who feed into the whole school Pupil Parliament, led by Mrs Johnston (DHT), to listen to, gain and respond to children’s views on a range of school issues. To help us with this we refer to the How Good Is OUR School Document.</a:t>
            </a:r>
          </a:p>
          <a:p>
            <a:r>
              <a:rPr lang="en-GB" baseline="0" dirty="0" smtClean="0"/>
              <a:t>Helping all children develop a positive self-image is very important to us. As a staff team, we care deeply for all pupils. Our vision and mission is to enable all children to know and respect their own rights and the rights of others.</a:t>
            </a:r>
          </a:p>
          <a:p>
            <a:r>
              <a:rPr lang="en-GB" baseline="0" dirty="0" smtClean="0"/>
              <a:t>We aim to make sure that our parent body and wider community understand the rights of children also.</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5</a:t>
            </a:fld>
            <a:endParaRPr lang="en-GB"/>
          </a:p>
        </p:txBody>
      </p:sp>
    </p:spTree>
    <p:extLst>
      <p:ext uri="{BB962C8B-B14F-4D97-AF65-F5344CB8AC3E}">
        <p14:creationId xmlns:p14="http://schemas.microsoft.com/office/powerpoint/2010/main" val="1398411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a very ambitious vision for St Margaret’s children. We do this through our</a:t>
            </a:r>
            <a:r>
              <a:rPr lang="en-GB" baseline="0" dirty="0" smtClean="0"/>
              <a:t> curriculum, learning experiences, daily interactions and relationships that we build.</a:t>
            </a:r>
          </a:p>
          <a:p>
            <a:r>
              <a:rPr lang="en-GB" baseline="0" dirty="0" smtClean="0"/>
              <a:t>Here is an extract from our Vision statement. </a:t>
            </a:r>
            <a:endParaRPr lang="en-GB" dirty="0" smtClean="0"/>
          </a:p>
          <a:p>
            <a:r>
              <a:rPr lang="en-GB" dirty="0" smtClean="0"/>
              <a:t>Our vision for our children is that they will feel nurtured and have the opportunity to grow into happy, healthy, kind, curious and confident children who ask questions, assess their own learning and take informed risks. </a:t>
            </a:r>
          </a:p>
          <a:p>
            <a:r>
              <a:rPr lang="en-GB" dirty="0" smtClean="0"/>
              <a:t>St Margaret’s children will thrive as inquisitive individuals through being supported in developing an enquiring mind and setting themselves challenging goals. They will be intrigued, excited and motivated by new learning both within and out with school.</a:t>
            </a:r>
          </a:p>
          <a:p>
            <a:r>
              <a:rPr lang="en-GB" dirty="0" smtClean="0"/>
              <a:t>They will care for each other and show kindness to all. They will be honest when they have made a mistake and be willing to fix it. They will take pride in their school, themselves and the relationships they build, eager to come to school every day, on time, ready to listen, learn and engage in learning.</a:t>
            </a:r>
          </a:p>
          <a:p>
            <a:r>
              <a:rPr lang="en-GB" dirty="0" smtClean="0"/>
              <a:t>The children, staff and families in our school community will feel empowered to contribute to the life and learning of the school, leading them towards positive destinations within their community and beyond.</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6</a:t>
            </a:fld>
            <a:endParaRPr lang="en-GB"/>
          </a:p>
        </p:txBody>
      </p:sp>
    </p:spTree>
    <p:extLst>
      <p:ext uri="{BB962C8B-B14F-4D97-AF65-F5344CB8AC3E}">
        <p14:creationId xmlns:p14="http://schemas.microsoft.com/office/powerpoint/2010/main" val="2050364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we had our</a:t>
            </a:r>
            <a:r>
              <a:rPr lang="en-GB" baseline="0" dirty="0" smtClean="0"/>
              <a:t> re-accreditation visit in May 2019, these were the particular strengths that stood out.</a:t>
            </a:r>
          </a:p>
          <a:p>
            <a:r>
              <a:rPr lang="en-GB" baseline="0" dirty="0" smtClean="0"/>
              <a:t>However, in true human nature the foot may have come off the pedal a little, and, mixed in with two lockdowns, we feel we need to revisit our approaches to being a RRS to ensure that our strengths remain.</a:t>
            </a:r>
          </a:p>
          <a:p>
            <a:r>
              <a:rPr lang="en-GB" baseline="0" dirty="0" smtClean="0"/>
              <a:t>We are still discussing as a staff team our relationships policy, which is research based, to ensure consistency throughout the whole school, making sure that new staff understand the philosophies behind it. We have moved away from punishment to a language of consequence. We know now that punishment does not alter behaviour or act as a deterrent. It’s relationships, talking, communication and understanding that changes people, along with consistency. </a:t>
            </a:r>
          </a:p>
          <a:p>
            <a:r>
              <a:rPr lang="en-GB" baseline="0" dirty="0" smtClean="0"/>
              <a:t>This can be a huge mind-set shift for some people, particularly as adults we recall our own schooling experience.   That being said, very few of our children actually require a consequence. The interactions, manners, values and ability to manage behaviour is exemplary for the majority of children. </a:t>
            </a:r>
          </a:p>
          <a:p>
            <a:r>
              <a:rPr lang="en-GB" baseline="0" dirty="0" smtClean="0"/>
              <a:t>However, it is also very important that those children who are very conscientious, well mannered, respectful and self-regulated that they understand that for some children that is not the case. There are children who find staff/pupil interactions very challenging, who have not been taught or been held accountable for their manners before coming to school , who have been taught or learned values that differ to theirs. There are also some children who really struggle to manage their behaviour, self-regulate or often come into school in a very heightened state. These children need empathy not punishment. This is very difficult to get our heads round, particularly when you are at the receiving end of a negative choice they have made.                                                                                                                                                                                                                                                                                                                                                                                                                                                                                                                                                                                                                                                                                                                                                                                                                                                                                                                                  </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7</a:t>
            </a:fld>
            <a:endParaRPr lang="en-GB"/>
          </a:p>
        </p:txBody>
      </p:sp>
    </p:spTree>
    <p:extLst>
      <p:ext uri="{BB962C8B-B14F-4D97-AF65-F5344CB8AC3E}">
        <p14:creationId xmlns:p14="http://schemas.microsoft.com/office/powerpoint/2010/main" val="3074005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St Margaret’s we aim,</a:t>
            </a:r>
            <a:r>
              <a:rPr lang="en-GB" baseline="0" dirty="0" smtClean="0"/>
              <a:t> through our Rights curriculum, health and wellbeing curriculum and relationships policy to respect ALL children’s dignity. As a head teacher I have a policy of refusing to shout, unless a child is in danger. As a staff team we RIP and PIP (reprimand in Private and praise in Public). This can be difficult for some children to understand when they are upset at the behaviour choices of others. Every child has the right to dignity. </a:t>
            </a:r>
          </a:p>
          <a:p>
            <a:r>
              <a:rPr lang="en-GB" dirty="0" smtClean="0"/>
              <a:t>Article 28 (right to education)</a:t>
            </a:r>
          </a:p>
          <a:p>
            <a:r>
              <a:rPr lang="en-GB" dirty="0" smtClean="0"/>
              <a:t>Every child has the right to an education. Primary education must be free and different forms of secondary education must be available to every child. Discipline in schools must respect children’s dignity and their rights.</a:t>
            </a:r>
          </a:p>
          <a:p>
            <a:r>
              <a:rPr lang="en-GB" dirty="0" smtClean="0"/>
              <a:t>Article 39 (recovery from trauma and reintegration) Children who have experienced neglect, abuse, exploitation, torture or who are victims of war must receive special support to help them recover their health, dignity, self-respect and social life.</a:t>
            </a:r>
          </a:p>
          <a:p>
            <a:r>
              <a:rPr lang="en-GB" dirty="0" smtClean="0"/>
              <a:t>Article 40 (juvenile justice) A child accused or guilty of breaking the law must be treated with dignity and respect. They have the right to legal assistance and a fair trial that takes account of their age.</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8</a:t>
            </a:fld>
            <a:endParaRPr lang="en-GB"/>
          </a:p>
        </p:txBody>
      </p:sp>
    </p:spTree>
    <p:extLst>
      <p:ext uri="{BB962C8B-B14F-4D97-AF65-F5344CB8AC3E}">
        <p14:creationId xmlns:p14="http://schemas.microsoft.com/office/powerpoint/2010/main" val="1583010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and probably always will be, trying to strive for the best practice possible around children’s rights.</a:t>
            </a:r>
          </a:p>
          <a:p>
            <a:r>
              <a:rPr lang="en-GB" dirty="0" smtClean="0"/>
              <a:t>How we do this is by communicating and talking about this with everyone</a:t>
            </a:r>
            <a:r>
              <a:rPr lang="en-GB" baseline="0" dirty="0" smtClean="0"/>
              <a:t> – staff, colleagues, other agencies, parents, grandparents, community members, children…the list goes on. </a:t>
            </a:r>
            <a:endParaRPr lang="en-GB" dirty="0"/>
          </a:p>
        </p:txBody>
      </p:sp>
      <p:sp>
        <p:nvSpPr>
          <p:cNvPr id="4" name="Slide Number Placeholder 3"/>
          <p:cNvSpPr>
            <a:spLocks noGrp="1"/>
          </p:cNvSpPr>
          <p:nvPr>
            <p:ph type="sldNum" sz="quarter" idx="10"/>
          </p:nvPr>
        </p:nvSpPr>
        <p:spPr/>
        <p:txBody>
          <a:bodyPr/>
          <a:lstStyle/>
          <a:p>
            <a:fld id="{2C9EA96B-EF0A-4525-B755-06A32653C3B1}" type="slidenum">
              <a:rPr lang="en-GB" smtClean="0"/>
              <a:t>9</a:t>
            </a:fld>
            <a:endParaRPr lang="en-GB"/>
          </a:p>
        </p:txBody>
      </p:sp>
    </p:spTree>
    <p:extLst>
      <p:ext uri="{BB962C8B-B14F-4D97-AF65-F5344CB8AC3E}">
        <p14:creationId xmlns:p14="http://schemas.microsoft.com/office/powerpoint/2010/main" val="10072683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EC17E099-9B17-4011-9AC8-09DD3B26FFB2}"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4220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27BCE43-BFAE-4C90-AEAC-CCD5EA509140}" type="datetimeFigureOut">
              <a:rPr lang="en-GB" smtClean="0"/>
              <a:t>08/12/2021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17E099-9B17-4011-9AC8-09DD3B26FFB2}" type="slidenum">
              <a:rPr lang="en-GB" smtClean="0"/>
              <a:t>‹#›</a:t>
            </a:fld>
            <a:endParaRPr lang="en-GB"/>
          </a:p>
        </p:txBody>
      </p:sp>
    </p:spTree>
    <p:extLst>
      <p:ext uri="{BB962C8B-B14F-4D97-AF65-F5344CB8AC3E}">
        <p14:creationId xmlns:p14="http://schemas.microsoft.com/office/powerpoint/2010/main" val="3154852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1206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8042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spTree>
    <p:extLst>
      <p:ext uri="{BB962C8B-B14F-4D97-AF65-F5344CB8AC3E}">
        <p14:creationId xmlns:p14="http://schemas.microsoft.com/office/powerpoint/2010/main" val="404703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3334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5207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9773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7011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spTree>
    <p:extLst>
      <p:ext uri="{BB962C8B-B14F-4D97-AF65-F5344CB8AC3E}">
        <p14:creationId xmlns:p14="http://schemas.microsoft.com/office/powerpoint/2010/main" val="2845543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7BCE43-BFAE-4C90-AEAC-CCD5EA509140}" type="datetimeFigureOut">
              <a:rPr lang="en-GB" smtClean="0"/>
              <a:t>08/12/2021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17E099-9B17-4011-9AC8-09DD3B26FFB2}"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773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27BCE43-BFAE-4C90-AEAC-CCD5EA509140}" type="datetimeFigureOut">
              <a:rPr lang="en-GB" smtClean="0"/>
              <a:t>08/12/2021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17E099-9B17-4011-9AC8-09DD3B26FFB2}" type="slidenum">
              <a:rPr lang="en-GB" smtClean="0"/>
              <a:t>‹#›</a:t>
            </a:fld>
            <a:endParaRPr lang="en-GB"/>
          </a:p>
        </p:txBody>
      </p:sp>
    </p:spTree>
    <p:extLst>
      <p:ext uri="{BB962C8B-B14F-4D97-AF65-F5344CB8AC3E}">
        <p14:creationId xmlns:p14="http://schemas.microsoft.com/office/powerpoint/2010/main" val="2844636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7BCE43-BFAE-4C90-AEAC-CCD5EA509140}" type="datetimeFigureOut">
              <a:rPr lang="en-GB" smtClean="0"/>
              <a:t>08/12/2021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C17E099-9B17-4011-9AC8-09DD3B26FFB2}"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3193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27BCE43-BFAE-4C90-AEAC-CCD5EA509140}" type="datetimeFigureOut">
              <a:rPr lang="en-GB" smtClean="0"/>
              <a:t>08/12/2021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C17E099-9B17-4011-9AC8-09DD3B26FFB2}"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9833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7BCE43-BFAE-4C90-AEAC-CCD5EA509140}" type="datetimeFigureOut">
              <a:rPr lang="en-GB" smtClean="0"/>
              <a:t>08/12/2021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C17E099-9B17-4011-9AC8-09DD3B26FFB2}" type="slidenum">
              <a:rPr lang="en-GB" smtClean="0"/>
              <a:t>‹#›</a:t>
            </a:fld>
            <a:endParaRPr lang="en-GB"/>
          </a:p>
        </p:txBody>
      </p:sp>
    </p:spTree>
    <p:extLst>
      <p:ext uri="{BB962C8B-B14F-4D97-AF65-F5344CB8AC3E}">
        <p14:creationId xmlns:p14="http://schemas.microsoft.com/office/powerpoint/2010/main" val="3593379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27BCE43-BFAE-4C90-AEAC-CCD5EA509140}" type="datetimeFigureOut">
              <a:rPr lang="en-GB" smtClean="0"/>
              <a:t>08/12/2021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17E099-9B17-4011-9AC8-09DD3B26FFB2}"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222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27BCE43-BFAE-4C90-AEAC-CCD5EA509140}" type="datetimeFigureOut">
              <a:rPr lang="en-GB" smtClean="0"/>
              <a:t>08/12/2021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17E099-9B17-4011-9AC8-09DD3B26FFB2}" type="slidenum">
              <a:rPr lang="en-GB" smtClean="0"/>
              <a:t>‹#›</a:t>
            </a:fld>
            <a:endParaRPr lang="en-GB"/>
          </a:p>
        </p:txBody>
      </p:sp>
    </p:spTree>
    <p:extLst>
      <p:ext uri="{BB962C8B-B14F-4D97-AF65-F5344CB8AC3E}">
        <p14:creationId xmlns:p14="http://schemas.microsoft.com/office/powerpoint/2010/main" val="142020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27BCE43-BFAE-4C90-AEAC-CCD5EA509140}" type="datetimeFigureOut">
              <a:rPr lang="en-GB" smtClean="0"/>
              <a:t>08/12/2021</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C17E099-9B17-4011-9AC8-09DD3B26FFB2}" type="slidenum">
              <a:rPr lang="en-GB" smtClean="0"/>
              <a:t>‹#›</a:t>
            </a:fld>
            <a:endParaRPr lang="en-GB"/>
          </a:p>
        </p:txBody>
      </p:sp>
    </p:spTree>
    <p:extLst>
      <p:ext uri="{BB962C8B-B14F-4D97-AF65-F5344CB8AC3E}">
        <p14:creationId xmlns:p14="http://schemas.microsoft.com/office/powerpoint/2010/main" val="2350481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2.xml"/><Relationship Id="rId7" Type="http://schemas.openxmlformats.org/officeDocument/2006/relationships/image" Target="../media/image15.jp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notesSlide" Target="../notesSlides/notesSlide11.xml"/><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7.png"/><Relationship Id="rId5" Type="http://schemas.openxmlformats.org/officeDocument/2006/relationships/image" Target="../media/image19.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Rights Respecting School</a:t>
            </a:r>
            <a:endParaRPr lang="en-GB" dirty="0"/>
          </a:p>
        </p:txBody>
      </p:sp>
      <p:sp>
        <p:nvSpPr>
          <p:cNvPr id="3" name="Subtitle 2"/>
          <p:cNvSpPr>
            <a:spLocks noGrp="1"/>
          </p:cNvSpPr>
          <p:nvPr>
            <p:ph type="subTitle" idx="1"/>
          </p:nvPr>
        </p:nvSpPr>
        <p:spPr/>
        <p:txBody>
          <a:bodyPr/>
          <a:lstStyle/>
          <a:p>
            <a:r>
              <a:rPr lang="en-GB" dirty="0" smtClean="0"/>
              <a:t>UNCRC</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17179" y="5233737"/>
            <a:ext cx="609600" cy="609600"/>
          </a:xfrm>
          <a:prstGeom prst="rect">
            <a:avLst/>
          </a:prstGeom>
        </p:spPr>
      </p:pic>
    </p:spTree>
    <p:extLst>
      <p:ext uri="{BB962C8B-B14F-4D97-AF65-F5344CB8AC3E}">
        <p14:creationId xmlns:p14="http://schemas.microsoft.com/office/powerpoint/2010/main" val="3463372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6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Children’s Rights and our Relationships Policy</a:t>
            </a:r>
            <a:endParaRPr lang="en-GB" dirty="0"/>
          </a:p>
        </p:txBody>
      </p:sp>
      <p:sp>
        <p:nvSpPr>
          <p:cNvPr id="3" name="Content Placeholder 2"/>
          <p:cNvSpPr>
            <a:spLocks noGrp="1"/>
          </p:cNvSpPr>
          <p:nvPr>
            <p:ph idx="1"/>
          </p:nvPr>
        </p:nvSpPr>
        <p:spPr/>
        <p:txBody>
          <a:bodyPr/>
          <a:lstStyle/>
          <a:p>
            <a:r>
              <a:rPr lang="en-GB" dirty="0" smtClean="0"/>
              <a:t>Article 28 - discipline in schools should respect children’s human dignity</a:t>
            </a:r>
          </a:p>
          <a:p>
            <a:r>
              <a:rPr lang="en-GB" dirty="0" smtClean="0"/>
              <a:t>Article 39 – recovery from trauma</a:t>
            </a:r>
          </a:p>
          <a:p>
            <a:r>
              <a:rPr lang="en-GB" dirty="0" smtClean="0"/>
              <a:t>Article 23 – children with a disability</a:t>
            </a:r>
          </a:p>
          <a:p>
            <a:r>
              <a:rPr lang="en-GB" dirty="0" smtClean="0"/>
              <a:t>Article 12 – respect for children’s views</a:t>
            </a:r>
          </a:p>
          <a:p>
            <a:r>
              <a:rPr lang="en-GB" dirty="0" smtClean="0"/>
              <a:t>Article 16 – right to privacy</a:t>
            </a:r>
            <a:endParaRPr lang="en-GB" dirty="0"/>
          </a:p>
        </p:txBody>
      </p:sp>
      <p:pic>
        <p:nvPicPr>
          <p:cNvPr id="4" name="Picture 3"/>
          <p:cNvPicPr>
            <a:picLocks noChangeAspect="1"/>
          </p:cNvPicPr>
          <p:nvPr/>
        </p:nvPicPr>
        <p:blipFill>
          <a:blip r:embed="rId5"/>
          <a:stretch>
            <a:fillRect/>
          </a:stretch>
        </p:blipFill>
        <p:spPr>
          <a:xfrm>
            <a:off x="7999015" y="3234994"/>
            <a:ext cx="2516584" cy="2381161"/>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10799" y="790073"/>
            <a:ext cx="609600" cy="609600"/>
          </a:xfrm>
          <a:prstGeom prst="rect">
            <a:avLst/>
          </a:prstGeom>
        </p:spPr>
      </p:pic>
    </p:spTree>
    <p:extLst>
      <p:ext uri="{BB962C8B-B14F-4D97-AF65-F5344CB8AC3E}">
        <p14:creationId xmlns:p14="http://schemas.microsoft.com/office/powerpoint/2010/main" val="40509487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92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Remember…</a:t>
            </a:r>
            <a:endParaRPr lang="en-GB" dirty="0"/>
          </a:p>
        </p:txBody>
      </p: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350284" y="2549442"/>
            <a:ext cx="4745716" cy="3317875"/>
          </a:xfr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9254" y="2549442"/>
            <a:ext cx="2847975" cy="160020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69254" y="4208379"/>
            <a:ext cx="2847975" cy="1743075"/>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04218" y="3110916"/>
            <a:ext cx="1914525" cy="2390775"/>
          </a:xfrm>
          <a:prstGeom prst="rect">
            <a:avLst/>
          </a:prstGeom>
        </p:spPr>
      </p:pic>
      <p:pic>
        <p:nvPicPr>
          <p:cNvPr id="10"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2526" y="1271337"/>
            <a:ext cx="609600" cy="609600"/>
          </a:xfrm>
          <a:prstGeom prst="rect">
            <a:avLst/>
          </a:prstGeom>
        </p:spPr>
      </p:pic>
    </p:spTree>
    <p:extLst>
      <p:ext uri="{BB962C8B-B14F-4D97-AF65-F5344CB8AC3E}">
        <p14:creationId xmlns:p14="http://schemas.microsoft.com/office/powerpoint/2010/main" val="17971650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70"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Learning Pit</a:t>
            </a:r>
            <a:endParaRPr lang="en-GB"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78042" y="2533400"/>
            <a:ext cx="5783179" cy="3317875"/>
          </a:xfrm>
        </p:spPr>
      </p:pic>
      <p:pic>
        <p:nvPicPr>
          <p:cNvPr id="6" name="Picture 5"/>
          <p:cNvPicPr>
            <a:picLocks noChangeAspect="1"/>
          </p:cNvPicPr>
          <p:nvPr/>
        </p:nvPicPr>
        <p:blipFill>
          <a:blip r:embed="rId6"/>
          <a:stretch>
            <a:fillRect/>
          </a:stretch>
        </p:blipFill>
        <p:spPr>
          <a:xfrm>
            <a:off x="6744327" y="2533399"/>
            <a:ext cx="4658101" cy="331787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884" y="878305"/>
            <a:ext cx="609600" cy="609600"/>
          </a:xfrm>
          <a:prstGeom prst="rect">
            <a:avLst/>
          </a:prstGeom>
        </p:spPr>
      </p:pic>
    </p:spTree>
    <p:extLst>
      <p:ext uri="{BB962C8B-B14F-4D97-AF65-F5344CB8AC3E}">
        <p14:creationId xmlns:p14="http://schemas.microsoft.com/office/powerpoint/2010/main" val="6417650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2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Actions this year</a:t>
            </a:r>
            <a:endParaRPr lang="en-GB" dirty="0"/>
          </a:p>
        </p:txBody>
      </p:sp>
      <p:sp>
        <p:nvSpPr>
          <p:cNvPr id="3" name="Content Placeholder 2"/>
          <p:cNvSpPr>
            <a:spLocks noGrp="1"/>
          </p:cNvSpPr>
          <p:nvPr>
            <p:ph idx="1"/>
          </p:nvPr>
        </p:nvSpPr>
        <p:spPr/>
        <p:txBody>
          <a:bodyPr>
            <a:normAutofit fontScale="47500" lnSpcReduction="20000"/>
          </a:bodyPr>
          <a:lstStyle/>
          <a:p>
            <a:r>
              <a:rPr lang="en-GB" dirty="0" smtClean="0"/>
              <a:t>Focus on ‘Right </a:t>
            </a:r>
            <a:r>
              <a:rPr lang="en-GB" dirty="0"/>
              <a:t>of the </a:t>
            </a:r>
            <a:r>
              <a:rPr lang="en-GB" dirty="0" smtClean="0"/>
              <a:t>month’ in school and at home</a:t>
            </a:r>
            <a:endParaRPr lang="en-GB" dirty="0"/>
          </a:p>
          <a:p>
            <a:r>
              <a:rPr lang="en-GB" dirty="0"/>
              <a:t>Class charters, lunch hall, library, playground charters </a:t>
            </a:r>
          </a:p>
          <a:p>
            <a:r>
              <a:rPr lang="en-GB" dirty="0"/>
              <a:t>Rights song – revisit</a:t>
            </a:r>
          </a:p>
          <a:p>
            <a:r>
              <a:rPr lang="en-GB" dirty="0"/>
              <a:t>Pupil Parliament and Class </a:t>
            </a:r>
            <a:r>
              <a:rPr lang="en-GB" dirty="0" smtClean="0"/>
              <a:t>Council – pupil voice</a:t>
            </a:r>
          </a:p>
          <a:p>
            <a:r>
              <a:rPr lang="en-GB" dirty="0" smtClean="0"/>
              <a:t>Restorative Practice and supporting mental health</a:t>
            </a:r>
            <a:endParaRPr lang="en-GB" dirty="0"/>
          </a:p>
          <a:p>
            <a:r>
              <a:rPr lang="en-GB" dirty="0"/>
              <a:t>My Five(linking to ‘Feel Think Do’)</a:t>
            </a:r>
          </a:p>
          <a:p>
            <a:r>
              <a:rPr lang="en-GB" dirty="0" smtClean="0"/>
              <a:t>Embed consistent practice and staff development/discussion around our Relationships </a:t>
            </a:r>
            <a:r>
              <a:rPr lang="en-GB" dirty="0"/>
              <a:t>Policy and school vision and values</a:t>
            </a:r>
          </a:p>
          <a:p>
            <a:r>
              <a:rPr lang="en-GB" dirty="0"/>
              <a:t>Learning for sustainability (COP 26) – sustainability goals</a:t>
            </a:r>
          </a:p>
          <a:p>
            <a:r>
              <a:rPr lang="en-GB" dirty="0" smtClean="0"/>
              <a:t>Ensure that Rights are developed through Interdisciplinary Learning </a:t>
            </a:r>
            <a:r>
              <a:rPr lang="en-GB" dirty="0"/>
              <a:t>and curriculum </a:t>
            </a:r>
          </a:p>
          <a:p>
            <a:r>
              <a:rPr lang="en-GB" dirty="0" smtClean="0"/>
              <a:t>Develop our Charitable </a:t>
            </a:r>
            <a:r>
              <a:rPr lang="en-GB" dirty="0"/>
              <a:t>work</a:t>
            </a:r>
          </a:p>
          <a:p>
            <a:r>
              <a:rPr lang="en-GB" dirty="0" smtClean="0"/>
              <a:t>Ensure that everyone has an awareness </a:t>
            </a:r>
            <a:r>
              <a:rPr lang="en-GB" dirty="0"/>
              <a:t>of….staff, children, parents </a:t>
            </a:r>
          </a:p>
          <a:p>
            <a:r>
              <a:rPr lang="en-GB" dirty="0" smtClean="0"/>
              <a:t>Re-forge the links to GIRFEC</a:t>
            </a:r>
            <a:r>
              <a:rPr lang="en-GB" dirty="0"/>
              <a:t>: SHANARRI</a:t>
            </a:r>
          </a:p>
          <a:p>
            <a:r>
              <a:rPr lang="en-GB" dirty="0" smtClean="0"/>
              <a:t>We are developing our understanding of  the impact of UNCRC </a:t>
            </a:r>
            <a:r>
              <a:rPr lang="en-GB" dirty="0"/>
              <a:t>(developing practice) September 2021 (Scottish Law)</a:t>
            </a:r>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16716" y="1329265"/>
            <a:ext cx="609600" cy="609600"/>
          </a:xfrm>
          <a:prstGeom prst="rect">
            <a:avLst/>
          </a:prstGeom>
        </p:spPr>
      </p:pic>
    </p:spTree>
    <p:extLst>
      <p:ext uri="{BB962C8B-B14F-4D97-AF65-F5344CB8AC3E}">
        <p14:creationId xmlns:p14="http://schemas.microsoft.com/office/powerpoint/2010/main" val="34443184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2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pic>
        <p:nvPicPr>
          <p:cNvPr id="5" name="Content Placeholder 4"/>
          <p:cNvPicPr>
            <a:picLocks noGrp="1" noChangeAspect="1"/>
          </p:cNvPicPr>
          <p:nvPr>
            <p:ph idx="1"/>
          </p:nvPr>
        </p:nvPicPr>
        <p:blipFill>
          <a:blip r:embed="rId5"/>
          <a:stretch>
            <a:fillRect/>
          </a:stretch>
        </p:blipFill>
        <p:spPr>
          <a:xfrm>
            <a:off x="3617368" y="2557463"/>
            <a:ext cx="4957264" cy="3317875"/>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48800" y="3445042"/>
            <a:ext cx="609600" cy="609600"/>
          </a:xfrm>
          <a:prstGeom prst="rect">
            <a:avLst/>
          </a:prstGeom>
        </p:spPr>
      </p:pic>
    </p:spTree>
    <p:extLst>
      <p:ext uri="{BB962C8B-B14F-4D97-AF65-F5344CB8AC3E}">
        <p14:creationId xmlns:p14="http://schemas.microsoft.com/office/powerpoint/2010/main" val="25652774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79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Children’s Rights?</a:t>
            </a:r>
            <a:endParaRPr lang="en-GB" dirty="0"/>
          </a:p>
        </p:txBody>
      </p:sp>
      <p:sp>
        <p:nvSpPr>
          <p:cNvPr id="3" name="Content Placeholder 2"/>
          <p:cNvSpPr>
            <a:spLocks noGrp="1"/>
          </p:cNvSpPr>
          <p:nvPr>
            <p:ph idx="1"/>
          </p:nvPr>
        </p:nvSpPr>
        <p:spPr/>
        <p:txBody>
          <a:bodyPr/>
          <a:lstStyle/>
          <a:p>
            <a:r>
              <a:rPr lang="en-GB" dirty="0" smtClean="0"/>
              <a:t>The provision of Children’s Rights are unconditional</a:t>
            </a:r>
          </a:p>
          <a:p>
            <a:r>
              <a:rPr lang="en-GB" dirty="0" smtClean="0"/>
              <a:t>They are centred around provision, protection and participation</a:t>
            </a:r>
          </a:p>
          <a:p>
            <a:r>
              <a:rPr lang="en-GB" dirty="0" smtClean="0"/>
              <a:t>There are four key underpinning rights (Article 2, 3, 6 and 12)</a:t>
            </a:r>
          </a:p>
          <a:p>
            <a:r>
              <a:rPr lang="en-GB" dirty="0" smtClean="0"/>
              <a:t>Rights and responsibilities are not connected</a:t>
            </a:r>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56885" y="4487779"/>
            <a:ext cx="609600" cy="609600"/>
          </a:xfrm>
          <a:prstGeom prst="rect">
            <a:avLst/>
          </a:prstGeom>
        </p:spPr>
      </p:pic>
    </p:spTree>
    <p:extLst>
      <p:ext uri="{BB962C8B-B14F-4D97-AF65-F5344CB8AC3E}">
        <p14:creationId xmlns:p14="http://schemas.microsoft.com/office/powerpoint/2010/main" val="20651028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5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a:stretch>
            <a:fillRect/>
          </a:stretch>
        </p:blipFill>
        <p:spPr>
          <a:xfrm>
            <a:off x="818147" y="521368"/>
            <a:ext cx="10595811" cy="5847348"/>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1179" y="0"/>
            <a:ext cx="609600" cy="609600"/>
          </a:xfrm>
          <a:prstGeom prst="rect">
            <a:avLst/>
          </a:prstGeom>
        </p:spPr>
      </p:pic>
    </p:spTree>
    <p:extLst>
      <p:ext uri="{BB962C8B-B14F-4D97-AF65-F5344CB8AC3E}">
        <p14:creationId xmlns:p14="http://schemas.microsoft.com/office/powerpoint/2010/main" val="2282149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3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does it mean?</a:t>
            </a:r>
            <a:endParaRPr lang="en-GB" dirty="0"/>
          </a:p>
        </p:txBody>
      </p:sp>
      <p:sp>
        <p:nvSpPr>
          <p:cNvPr id="3" name="Content Placeholder 2"/>
          <p:cNvSpPr>
            <a:spLocks noGrp="1"/>
          </p:cNvSpPr>
          <p:nvPr>
            <p:ph idx="1"/>
          </p:nvPr>
        </p:nvSpPr>
        <p:spPr/>
        <p:txBody>
          <a:bodyPr>
            <a:normAutofit lnSpcReduction="10000"/>
          </a:bodyPr>
          <a:lstStyle/>
          <a:p>
            <a:r>
              <a:rPr lang="en-GB" dirty="0"/>
              <a:t>There are four key areas of impact for children at a Rights Respecting school; </a:t>
            </a:r>
            <a:r>
              <a:rPr lang="en-GB" b="1" dirty="0"/>
              <a:t>wellbeing, participation, relationships and self-esteem</a:t>
            </a:r>
            <a:r>
              <a:rPr lang="en-GB" dirty="0" smtClean="0"/>
              <a:t>.</a:t>
            </a:r>
          </a:p>
          <a:p>
            <a:r>
              <a:rPr lang="en-GB" dirty="0"/>
              <a:t>In Rights Respecting Schools children’s rights are promoted and realised, adults and children work towards this goal together</a:t>
            </a:r>
            <a:r>
              <a:rPr lang="en-GB" dirty="0" smtClean="0"/>
              <a:t>.</a:t>
            </a:r>
          </a:p>
          <a:p>
            <a:r>
              <a:rPr lang="en-GB" dirty="0" smtClean="0"/>
              <a:t>Children’s rights belong to them and cannot be taken away.</a:t>
            </a:r>
          </a:p>
          <a:p>
            <a:r>
              <a:rPr lang="en-GB" dirty="0" smtClean="0"/>
              <a:t>Children </a:t>
            </a:r>
            <a:r>
              <a:rPr lang="en-GB" b="1" dirty="0" smtClean="0"/>
              <a:t>learn</a:t>
            </a:r>
            <a:r>
              <a:rPr lang="en-GB" dirty="0" smtClean="0"/>
              <a:t> about justice and injustice. </a:t>
            </a:r>
          </a:p>
          <a:p>
            <a:r>
              <a:rPr lang="en-GB" dirty="0" smtClean="0"/>
              <a:t>In </a:t>
            </a:r>
            <a:r>
              <a:rPr lang="en-GB" smtClean="0"/>
              <a:t>the next year, </a:t>
            </a:r>
            <a:r>
              <a:rPr lang="en-GB" dirty="0" smtClean="0"/>
              <a:t>UNCRC will become part of Scots Law.</a:t>
            </a:r>
          </a:p>
          <a:p>
            <a:pPr marL="0" indent="0">
              <a:buNone/>
            </a:pPr>
            <a:endParaRPr lang="en-GB" dirty="0" smtClean="0"/>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6997" y="4776536"/>
            <a:ext cx="609600" cy="609600"/>
          </a:xfrm>
          <a:prstGeom prst="rect">
            <a:avLst/>
          </a:prstGeom>
        </p:spPr>
      </p:pic>
    </p:spTree>
    <p:extLst>
      <p:ext uri="{BB962C8B-B14F-4D97-AF65-F5344CB8AC3E}">
        <p14:creationId xmlns:p14="http://schemas.microsoft.com/office/powerpoint/2010/main" val="2275277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00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do and what we are assessed on?</a:t>
            </a:r>
            <a:endParaRPr lang="en-GB" dirty="0"/>
          </a:p>
        </p:txBody>
      </p:sp>
      <p:sp>
        <p:nvSpPr>
          <p:cNvPr id="3" name="Content Placeholder 2"/>
          <p:cNvSpPr>
            <a:spLocks noGrp="1"/>
          </p:cNvSpPr>
          <p:nvPr>
            <p:ph idx="1"/>
          </p:nvPr>
        </p:nvSpPr>
        <p:spPr/>
        <p:txBody>
          <a:bodyPr>
            <a:normAutofit fontScale="62500" lnSpcReduction="20000"/>
          </a:bodyPr>
          <a:lstStyle/>
          <a:p>
            <a:r>
              <a:rPr lang="en-GB" b="1" dirty="0"/>
              <a:t>Children learn about rights</a:t>
            </a:r>
          </a:p>
          <a:p>
            <a:r>
              <a:rPr lang="en-GB" b="1" dirty="0"/>
              <a:t>Children can exercise their rights</a:t>
            </a:r>
          </a:p>
          <a:p>
            <a:r>
              <a:rPr lang="en-GB" b="1" dirty="0"/>
              <a:t>A culture of respect across the school</a:t>
            </a:r>
          </a:p>
          <a:p>
            <a:r>
              <a:rPr lang="en-GB" b="1" dirty="0"/>
              <a:t>Pupil engagement – a shared sense of community and belonging</a:t>
            </a:r>
          </a:p>
          <a:p>
            <a:r>
              <a:rPr lang="en-GB" b="1" dirty="0"/>
              <a:t>A culture where children’s voices are heard and valued</a:t>
            </a:r>
          </a:p>
          <a:p>
            <a:r>
              <a:rPr lang="en-GB" b="1" dirty="0"/>
              <a:t>Children take their right to an education seriously</a:t>
            </a:r>
          </a:p>
          <a:p>
            <a:r>
              <a:rPr lang="en-GB" b="1" dirty="0"/>
              <a:t>Global citizenship – children believe they can change the world for the better</a:t>
            </a:r>
          </a:p>
          <a:p>
            <a:r>
              <a:rPr lang="en-GB" b="1" dirty="0"/>
              <a:t>Children develop self-esteem and value themselves</a:t>
            </a:r>
          </a:p>
          <a:p>
            <a:r>
              <a:rPr lang="en-GB" b="1" dirty="0"/>
              <a:t>A school environment where children feel safe and cared for</a:t>
            </a:r>
          </a:p>
          <a:p>
            <a:r>
              <a:rPr lang="en-GB" b="1" dirty="0"/>
              <a:t>Adults also benefit from a rights respecting culture</a:t>
            </a:r>
          </a:p>
          <a:p>
            <a:endParaRPr lang="en-GB" dirty="0"/>
          </a:p>
        </p:txBody>
      </p:sp>
      <p:pic>
        <p:nvPicPr>
          <p:cNvPr id="4" name="Picture 3"/>
          <p:cNvPicPr>
            <a:picLocks noChangeAspect="1"/>
          </p:cNvPicPr>
          <p:nvPr/>
        </p:nvPicPr>
        <p:blipFill>
          <a:blip r:embed="rId5"/>
          <a:stretch>
            <a:fillRect/>
          </a:stretch>
        </p:blipFill>
        <p:spPr>
          <a:xfrm>
            <a:off x="8288421" y="2749438"/>
            <a:ext cx="2748547" cy="2748547"/>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47348" y="2642937"/>
            <a:ext cx="609600" cy="609600"/>
          </a:xfrm>
          <a:prstGeom prst="rect">
            <a:avLst/>
          </a:prstGeom>
        </p:spPr>
      </p:pic>
    </p:spTree>
    <p:extLst>
      <p:ext uri="{BB962C8B-B14F-4D97-AF65-F5344CB8AC3E}">
        <p14:creationId xmlns:p14="http://schemas.microsoft.com/office/powerpoint/2010/main" val="3955996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67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Gold Award</a:t>
            </a:r>
            <a:endParaRPr lang="en-GB" dirty="0"/>
          </a:p>
        </p:txBody>
      </p:sp>
      <p:sp>
        <p:nvSpPr>
          <p:cNvPr id="3" name="Content Placeholder 2"/>
          <p:cNvSpPr>
            <a:spLocks noGrp="1"/>
          </p:cNvSpPr>
          <p:nvPr>
            <p:ph idx="1"/>
          </p:nvPr>
        </p:nvSpPr>
        <p:spPr/>
        <p:txBody>
          <a:bodyPr/>
          <a:lstStyle/>
          <a:p>
            <a:r>
              <a:rPr lang="en-GB" dirty="0" smtClean="0"/>
              <a:t>May 2019: first Falkirk Primary school to achieve reaccreditation at GOLD status</a:t>
            </a:r>
          </a:p>
          <a:p>
            <a:r>
              <a:rPr lang="en-GB" dirty="0" smtClean="0"/>
              <a:t>Next review May 2022</a:t>
            </a:r>
          </a:p>
          <a:p>
            <a:r>
              <a:rPr lang="en-GB" dirty="0" smtClean="0"/>
              <a:t>Links to our Relationships </a:t>
            </a:r>
            <a:r>
              <a:rPr lang="en-GB" dirty="0"/>
              <a:t>P</a:t>
            </a:r>
            <a:r>
              <a:rPr lang="en-GB" dirty="0" smtClean="0"/>
              <a:t>olicy and school vision statement.</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57873" y="982132"/>
            <a:ext cx="609600" cy="609600"/>
          </a:xfrm>
          <a:prstGeom prst="rect">
            <a:avLst/>
          </a:prstGeom>
        </p:spPr>
      </p:pic>
    </p:spTree>
    <p:extLst>
      <p:ext uri="{BB962C8B-B14F-4D97-AF65-F5344CB8AC3E}">
        <p14:creationId xmlns:p14="http://schemas.microsoft.com/office/powerpoint/2010/main" val="31662142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45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was said in May 2019?</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dirty="0"/>
              <a:t>Particular strengths of the school include:</a:t>
            </a:r>
          </a:p>
          <a:p>
            <a:r>
              <a:rPr lang="en-GB" dirty="0" smtClean="0"/>
              <a:t>Children </a:t>
            </a:r>
            <a:r>
              <a:rPr lang="en-GB" dirty="0"/>
              <a:t>had a strong understanding of rights and readily linked this to the difference they could </a:t>
            </a:r>
            <a:r>
              <a:rPr lang="en-GB" dirty="0" smtClean="0"/>
              <a:t>make </a:t>
            </a:r>
            <a:r>
              <a:rPr lang="en-GB" dirty="0"/>
              <a:t>in advocating for the rights of others.</a:t>
            </a:r>
          </a:p>
          <a:p>
            <a:r>
              <a:rPr lang="en-GB" dirty="0" smtClean="0"/>
              <a:t>Clear </a:t>
            </a:r>
            <a:r>
              <a:rPr lang="en-GB" dirty="0"/>
              <a:t>consideration of how rights can be made real through the design of school systems, such </a:t>
            </a:r>
            <a:r>
              <a:rPr lang="en-GB" dirty="0" smtClean="0"/>
              <a:t>as </a:t>
            </a:r>
            <a:r>
              <a:rPr lang="en-GB" dirty="0"/>
              <a:t>the Pupil Parliament and emerging positive relationships policies.</a:t>
            </a:r>
          </a:p>
          <a:p>
            <a:r>
              <a:rPr lang="en-GB" dirty="0" smtClean="0"/>
              <a:t>Embeddedness </a:t>
            </a:r>
            <a:r>
              <a:rPr lang="en-GB" dirty="0"/>
              <a:t>of rights across the school, supported by a committed SLT and staff team who </a:t>
            </a:r>
            <a:r>
              <a:rPr lang="en-GB" dirty="0" smtClean="0"/>
              <a:t>understand </a:t>
            </a:r>
            <a:r>
              <a:rPr lang="en-GB" dirty="0"/>
              <a:t>the positive impact a holistic approach to children’s rights can realise.</a:t>
            </a:r>
          </a:p>
        </p:txBody>
      </p:sp>
      <p:pic>
        <p:nvPicPr>
          <p:cNvPr id="4" name="Picture 3"/>
          <p:cNvPicPr>
            <a:picLocks noChangeAspect="1"/>
          </p:cNvPicPr>
          <p:nvPr/>
        </p:nvPicPr>
        <p:blipFill>
          <a:blip r:embed="rId5"/>
          <a:stretch>
            <a:fillRect/>
          </a:stretch>
        </p:blipFill>
        <p:spPr>
          <a:xfrm>
            <a:off x="9417861" y="800601"/>
            <a:ext cx="1973036" cy="1381125"/>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86997" y="2626894"/>
            <a:ext cx="609600" cy="609600"/>
          </a:xfrm>
          <a:prstGeom prst="rect">
            <a:avLst/>
          </a:prstGeom>
        </p:spPr>
      </p:pic>
    </p:spTree>
    <p:extLst>
      <p:ext uri="{BB962C8B-B14F-4D97-AF65-F5344CB8AC3E}">
        <p14:creationId xmlns:p14="http://schemas.microsoft.com/office/powerpoint/2010/main" val="36405984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29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was said in May 2019?</a:t>
            </a:r>
            <a:endParaRPr lang="en-GB" dirty="0"/>
          </a:p>
        </p:txBody>
      </p:sp>
      <p:sp>
        <p:nvSpPr>
          <p:cNvPr id="3" name="Content Placeholder 2"/>
          <p:cNvSpPr>
            <a:spLocks noGrp="1"/>
          </p:cNvSpPr>
          <p:nvPr>
            <p:ph idx="1"/>
          </p:nvPr>
        </p:nvSpPr>
        <p:spPr/>
        <p:txBody>
          <a:bodyPr/>
          <a:lstStyle/>
          <a:p>
            <a:r>
              <a:rPr lang="en-GB" dirty="0" smtClean="0"/>
              <a:t>It was recognised that at St Margaret’s staff respect the dignity of all children (Article 23, 28, 39, 40) </a:t>
            </a:r>
          </a:p>
          <a:p>
            <a:r>
              <a:rPr lang="en-GB" dirty="0" smtClean="0"/>
              <a:t>There is importance set on building up positive, high quality relationships.</a:t>
            </a:r>
          </a:p>
          <a:p>
            <a:r>
              <a:rPr lang="en-GB" dirty="0" smtClean="0"/>
              <a:t>We aim for consistency in approaches.</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99937" y="4680284"/>
            <a:ext cx="609600" cy="609600"/>
          </a:xfrm>
          <a:prstGeom prst="rect">
            <a:avLst/>
          </a:prstGeom>
        </p:spPr>
      </p:pic>
    </p:spTree>
    <p:extLst>
      <p:ext uri="{BB962C8B-B14F-4D97-AF65-F5344CB8AC3E}">
        <p14:creationId xmlns:p14="http://schemas.microsoft.com/office/powerpoint/2010/main" val="9061912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15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are we now?</a:t>
            </a:r>
            <a:endParaRPr lang="en-GB" dirty="0"/>
          </a:p>
        </p:txBody>
      </p:sp>
      <p:sp>
        <p:nvSpPr>
          <p:cNvPr id="3" name="Content Placeholder 2"/>
          <p:cNvSpPr>
            <a:spLocks noGrp="1"/>
          </p:cNvSpPr>
          <p:nvPr>
            <p:ph idx="1"/>
          </p:nvPr>
        </p:nvSpPr>
        <p:spPr/>
        <p:txBody>
          <a:bodyPr/>
          <a:lstStyle/>
          <a:p>
            <a:pPr marL="0" indent="0" algn="ctr">
              <a:buNone/>
            </a:pPr>
            <a:r>
              <a:rPr lang="en-GB" dirty="0" smtClean="0"/>
              <a:t>We are still on our RRSA journey. It is not a destination.</a:t>
            </a:r>
          </a:p>
        </p:txBody>
      </p:sp>
      <p:pic>
        <p:nvPicPr>
          <p:cNvPr id="4" name="Picture 3"/>
          <p:cNvPicPr>
            <a:picLocks noChangeAspect="1"/>
          </p:cNvPicPr>
          <p:nvPr/>
        </p:nvPicPr>
        <p:blipFill>
          <a:blip r:embed="rId5"/>
          <a:stretch>
            <a:fillRect/>
          </a:stretch>
        </p:blipFill>
        <p:spPr>
          <a:xfrm>
            <a:off x="4311313" y="3221455"/>
            <a:ext cx="3204411" cy="2403308"/>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35979" y="1183105"/>
            <a:ext cx="609600" cy="609600"/>
          </a:xfrm>
          <a:prstGeom prst="rect">
            <a:avLst/>
          </a:prstGeom>
        </p:spPr>
      </p:pic>
    </p:spTree>
    <p:extLst>
      <p:ext uri="{BB962C8B-B14F-4D97-AF65-F5344CB8AC3E}">
        <p14:creationId xmlns:p14="http://schemas.microsoft.com/office/powerpoint/2010/main" val="24122000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7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684</TotalTime>
  <Words>3465</Words>
  <Application>Microsoft Office PowerPoint</Application>
  <PresentationFormat>Widescreen</PresentationFormat>
  <Paragraphs>148</Paragraphs>
  <Slides>14</Slides>
  <Notes>14</Notes>
  <HiddenSlides>0</HiddenSlides>
  <MMClips>14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Garamond</vt:lpstr>
      <vt:lpstr>Organic</vt:lpstr>
      <vt:lpstr>Rights Respecting School</vt:lpstr>
      <vt:lpstr>What do we mean by Children’s Rights?</vt:lpstr>
      <vt:lpstr>PowerPoint Presentation</vt:lpstr>
      <vt:lpstr>What does it mean?</vt:lpstr>
      <vt:lpstr>What we do and what we are assessed on?</vt:lpstr>
      <vt:lpstr>Gold Award</vt:lpstr>
      <vt:lpstr>What was said in May 2019?</vt:lpstr>
      <vt:lpstr>What was said in May 2019?</vt:lpstr>
      <vt:lpstr>Where are we now?</vt:lpstr>
      <vt:lpstr>Children’s Rights and our Relationships Policy</vt:lpstr>
      <vt:lpstr>Remember…</vt:lpstr>
      <vt:lpstr>The Learning Pit</vt:lpstr>
      <vt:lpstr>Our Actions this year</vt:lpstr>
      <vt:lpstr>Thank you</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Snedden</dc:creator>
  <cp:lastModifiedBy>Mrs Snedden</cp:lastModifiedBy>
  <cp:revision>28</cp:revision>
  <cp:lastPrinted>2021-12-08T16:44:45Z</cp:lastPrinted>
  <dcterms:created xsi:type="dcterms:W3CDTF">2021-09-08T10:45:17Z</dcterms:created>
  <dcterms:modified xsi:type="dcterms:W3CDTF">2021-12-08T16:51:13Z</dcterms:modified>
</cp:coreProperties>
</file>