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119" d="100"/>
          <a:sy n="119" d="100"/>
        </p:scale>
        <p:origin x="9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0245B8A7-3F0D-4658-AF93-157383596BDC}" type="datetimeFigureOut">
              <a:rPr lang="en-GB" smtClean="0"/>
              <a:t>16/12/2021</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AFEF7F1C-D75A-457A-8F4C-218E124AB53A}" type="slidenum">
              <a:rPr lang="en-GB" smtClean="0"/>
              <a:t>‹#›</a:t>
            </a:fld>
            <a:endParaRPr lang="en-GB"/>
          </a:p>
        </p:txBody>
      </p:sp>
    </p:spTree>
    <p:extLst>
      <p:ext uri="{BB962C8B-B14F-4D97-AF65-F5344CB8AC3E}">
        <p14:creationId xmlns:p14="http://schemas.microsoft.com/office/powerpoint/2010/main" val="2699461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presentation about wellbeing.</a:t>
            </a:r>
            <a:r>
              <a:rPr lang="en-GB" baseline="0" dirty="0" smtClean="0"/>
              <a:t> Why? Because it matters – you matter! </a:t>
            </a:r>
          </a:p>
          <a:p>
            <a:r>
              <a:rPr lang="en-GB" baseline="0" dirty="0" smtClean="0"/>
              <a:t>The current situation in education is:</a:t>
            </a:r>
          </a:p>
          <a:p>
            <a:r>
              <a:rPr lang="en-GB" baseline="0" dirty="0" smtClean="0"/>
              <a:t>57% of teachers have thought of leaving the profession due to rising health issues.</a:t>
            </a:r>
          </a:p>
          <a:p>
            <a:r>
              <a:rPr lang="en-GB" baseline="0" dirty="0" smtClean="0"/>
              <a:t>Some of the main teacher stress symptoms are insomnia, which has increased from 56% from 41% and mood swings accompanied by irritability, which has seen a rise from 37% to 52%.</a:t>
            </a:r>
          </a:p>
          <a:p>
            <a:r>
              <a:rPr lang="en-GB" baseline="0" dirty="0" smtClean="0"/>
              <a:t>Additionally, over 40% have reported tearfulness, lack of concentration and forgetfulness are becoming recurring symptoms.</a:t>
            </a:r>
          </a:p>
          <a:p>
            <a:endParaRPr lang="en-GB" baseline="0" dirty="0" smtClean="0"/>
          </a:p>
          <a:p>
            <a:r>
              <a:rPr lang="en-GB" baseline="0" dirty="0" smtClean="0"/>
              <a:t>In addition to this:</a:t>
            </a:r>
          </a:p>
          <a:p>
            <a:r>
              <a:rPr lang="en-GB" baseline="0" dirty="0" smtClean="0"/>
              <a:t>77% of teacher have experienced symptoms of poor mental health due to their work</a:t>
            </a:r>
          </a:p>
          <a:p>
            <a:r>
              <a:rPr lang="en-GB" baseline="0" dirty="0" smtClean="0"/>
              <a:t>72% are stressed and this risen to 84% for senior leaders</a:t>
            </a:r>
          </a:p>
          <a:p>
            <a:r>
              <a:rPr lang="en-GB" baseline="0" dirty="0" smtClean="0"/>
              <a:t>46% always go into work when they are unwell AND 54% have considered leaving the sector in the past two years due to pressures on their mental health</a:t>
            </a:r>
          </a:p>
        </p:txBody>
      </p:sp>
      <p:sp>
        <p:nvSpPr>
          <p:cNvPr id="4" name="Slide Number Placeholder 3"/>
          <p:cNvSpPr>
            <a:spLocks noGrp="1"/>
          </p:cNvSpPr>
          <p:nvPr>
            <p:ph type="sldNum" sz="quarter" idx="10"/>
          </p:nvPr>
        </p:nvSpPr>
        <p:spPr/>
        <p:txBody>
          <a:bodyPr/>
          <a:lstStyle/>
          <a:p>
            <a:fld id="{AFEF7F1C-D75A-457A-8F4C-218E124AB53A}" type="slidenum">
              <a:rPr lang="en-GB" smtClean="0"/>
              <a:t>1</a:t>
            </a:fld>
            <a:endParaRPr lang="en-GB"/>
          </a:p>
        </p:txBody>
      </p:sp>
    </p:spTree>
    <p:extLst>
      <p:ext uri="{BB962C8B-B14F-4D97-AF65-F5344CB8AC3E}">
        <p14:creationId xmlns:p14="http://schemas.microsoft.com/office/powerpoint/2010/main" val="3997520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a busy world</a:t>
            </a:r>
            <a:r>
              <a:rPr lang="en-GB" baseline="0" dirty="0" smtClean="0"/>
              <a:t> of change, stressors, pressure, advancing world, global issues, money worries, anxiety inducing issues or incidents we can get very lost in our own heads. Our ability to think is what makes us unique to all other creatures but it can also be our Achilles heal, when we over think or catastrophize. </a:t>
            </a:r>
          </a:p>
          <a:p>
            <a:endParaRPr lang="en-GB" baseline="0" dirty="0" smtClean="0"/>
          </a:p>
          <a:p>
            <a:r>
              <a:rPr lang="en-GB" baseline="0" dirty="0" smtClean="0"/>
              <a:t>Learning to be present and to reduce overwhelming feelings is crucial to our wellbeing mentally, emotionally and physically. We spend a lot of time in our own heads and sometimes the thoughts in our heads can permeate into the thoughts of others as we vocalise, become upset and repeat or revisit them. There is a comfort in finding a like minded soul but this can also be a negative influence where worry, anxiety and negativity can feed off the negativity of others. All of this can lead to burn out and stress…</a:t>
            </a:r>
          </a:p>
          <a:p>
            <a:endParaRPr lang="en-GB" baseline="0" dirty="0" smtClean="0"/>
          </a:p>
          <a:p>
            <a:r>
              <a:rPr lang="en-GB" baseline="0" dirty="0" smtClean="0"/>
              <a:t>This is why taking action is so important! </a:t>
            </a:r>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2</a:t>
            </a:fld>
            <a:endParaRPr lang="en-GB"/>
          </a:p>
        </p:txBody>
      </p:sp>
    </p:spTree>
    <p:extLst>
      <p:ext uri="{BB962C8B-B14F-4D97-AF65-F5344CB8AC3E}">
        <p14:creationId xmlns:p14="http://schemas.microsoft.com/office/powerpoint/2010/main" val="4210514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Barnardos</a:t>
            </a:r>
            <a:r>
              <a:rPr lang="en-GB" dirty="0" smtClean="0"/>
              <a:t> and</a:t>
            </a:r>
            <a:r>
              <a:rPr lang="en-GB" baseline="0" dirty="0" smtClean="0"/>
              <a:t> many other health promoting agencies recommend </a:t>
            </a:r>
            <a:r>
              <a:rPr lang="en-GB" dirty="0" smtClean="0"/>
              <a:t>Journaling is an excellent way of separating yourself from your thoughts</a:t>
            </a:r>
            <a:r>
              <a:rPr lang="en-GB" baseline="0" dirty="0" smtClean="0"/>
              <a:t> and becoming self-aware of you emotions. By taking time for yourself to brain dump your thoughts, emotions and issues can bring a sense of calm, when you have shared this, with yourself. By writing down your thoughts it helps you to develop an awareness of your thought patterns, triggers and response to situations that you perhaps can forget until you experience them again. By being self-aware, it is a step towards protecting your own mental and emotional wellbeing.</a:t>
            </a:r>
          </a:p>
          <a:p>
            <a:endParaRPr lang="en-GB" baseline="0" dirty="0" smtClean="0"/>
          </a:p>
          <a:p>
            <a:r>
              <a:rPr lang="en-GB" baseline="0" dirty="0" smtClean="0"/>
              <a:t>Calmness is a super power. It is soothing, mind clearing and sometimes mind altering. Getting caught in a spiral or vortex of your own thoughts is destructive and can cause us to become irrational, thinking truths that are untrue, ones we have made up for ourselves. </a:t>
            </a:r>
          </a:p>
          <a:p>
            <a:endParaRPr lang="en-GB" baseline="0" dirty="0" smtClean="0"/>
          </a:p>
          <a:p>
            <a:r>
              <a:rPr lang="en-GB" baseline="0" dirty="0" smtClean="0"/>
              <a:t>When you journal, notice how much positive energy is in there and how much negative. A healthy balance is 3:1 ~ 3 positive thoughts to one negative.</a:t>
            </a:r>
          </a:p>
          <a:p>
            <a:endParaRPr lang="en-GB" baseline="0" dirty="0" smtClean="0"/>
          </a:p>
          <a:p>
            <a:r>
              <a:rPr lang="en-GB" baseline="0" dirty="0" smtClean="0"/>
              <a:t>In life, there are 3 time zones and it is important to manage these and get these into perspective:</a:t>
            </a:r>
          </a:p>
          <a:p>
            <a:r>
              <a:rPr lang="en-GB" baseline="0" dirty="0" smtClean="0"/>
              <a:t>The past, which is important to honour as it has shaped our present and will influence our future but also remember that is has gone and cannot be changed or altered… </a:t>
            </a:r>
          </a:p>
          <a:p>
            <a:r>
              <a:rPr lang="en-GB" baseline="0" dirty="0" smtClean="0"/>
              <a:t>the present – arguably the most important as it is the one we are living right now</a:t>
            </a:r>
          </a:p>
          <a:p>
            <a:r>
              <a:rPr lang="en-GB" baseline="0" dirty="0" smtClean="0"/>
              <a:t>and the future – which has not happened yet, yet many of us spend a lot of our emotional energy predicting what this will be…and how could we possibly?</a:t>
            </a:r>
          </a:p>
          <a:p>
            <a:r>
              <a:rPr lang="en-GB" baseline="0" dirty="0" smtClean="0"/>
              <a:t>When thinking about yourself, and, in particular your job in education ask yourself:</a:t>
            </a:r>
          </a:p>
          <a:p>
            <a:endParaRPr lang="en-GB" baseline="0" dirty="0" smtClean="0"/>
          </a:p>
          <a:p>
            <a:r>
              <a:rPr lang="en-GB" baseline="0" dirty="0" smtClean="0"/>
              <a:t>What brought you into education? Why? What do you hope to achieve in your work place every day? </a:t>
            </a:r>
          </a:p>
          <a:p>
            <a:r>
              <a:rPr lang="en-GB" baseline="0" dirty="0" smtClean="0"/>
              <a:t>What is needed from you now, today? This week? Next? To get the job done? Or achieve what you aspire to achieve?</a:t>
            </a:r>
          </a:p>
          <a:p>
            <a:r>
              <a:rPr lang="en-GB" baseline="0" dirty="0" smtClean="0"/>
              <a:t>What would you wish your legacy to be once you have left the work place?</a:t>
            </a:r>
          </a:p>
          <a:p>
            <a:endParaRPr lang="en-GB" baseline="0" dirty="0" smtClean="0"/>
          </a:p>
          <a:p>
            <a:r>
              <a:rPr lang="en-GB" baseline="0" dirty="0" smtClean="0"/>
              <a:t>When we get caught up in unhelpful thoughts, we need to reboot and remember – what is it that matters to me, and protect this. </a:t>
            </a:r>
          </a:p>
          <a:p>
            <a:r>
              <a:rPr lang="en-GB" baseline="0" dirty="0" smtClean="0"/>
              <a:t>In education, what matters to you most about your job? </a:t>
            </a:r>
          </a:p>
          <a:p>
            <a:r>
              <a:rPr lang="en-GB" baseline="0" dirty="0" smtClean="0"/>
              <a:t>At home, what matters to you most?</a:t>
            </a:r>
          </a:p>
          <a:p>
            <a:r>
              <a:rPr lang="en-GB" baseline="0" dirty="0" smtClean="0"/>
              <a:t>Is that what you are currently giving your energy to?</a:t>
            </a:r>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3</a:t>
            </a:fld>
            <a:endParaRPr lang="en-GB"/>
          </a:p>
        </p:txBody>
      </p:sp>
    </p:spTree>
    <p:extLst>
      <p:ext uri="{BB962C8B-B14F-4D97-AF65-F5344CB8AC3E}">
        <p14:creationId xmlns:p14="http://schemas.microsoft.com/office/powerpoint/2010/main" val="1648253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Where you are living as a person with high energy but negative emotion,</a:t>
            </a:r>
            <a:r>
              <a:rPr lang="en-GB" baseline="0" dirty="0" smtClean="0"/>
              <a:t> this will possibly leave you feeling angry, frustrated, anxious and so on. </a:t>
            </a:r>
          </a:p>
          <a:p>
            <a:r>
              <a:rPr lang="en-GB" baseline="0" dirty="0" smtClean="0"/>
              <a:t>Low energy and permeating negative emotions can leave you feeling sad, exhausted, hopeless to name a few. </a:t>
            </a:r>
          </a:p>
          <a:p>
            <a:r>
              <a:rPr lang="en-GB" baseline="0" dirty="0" smtClean="0"/>
              <a:t>If you are living with low energy but positive emotional welling and thinking, you may feel calm, peaceful, perhaps a little passive. </a:t>
            </a:r>
          </a:p>
          <a:p>
            <a:r>
              <a:rPr lang="en-GB" baseline="0" dirty="0" smtClean="0"/>
              <a:t>The best state to exist in, however, is high energy levels and positive emotional thinking – this will lead to optimism, excitement, a sense of pride and confidence. </a:t>
            </a:r>
          </a:p>
          <a:p>
            <a:endParaRPr lang="en-GB" baseline="0" dirty="0" smtClean="0"/>
          </a:p>
          <a:p>
            <a:r>
              <a:rPr lang="en-GB" baseline="0" dirty="0" smtClean="0"/>
              <a:t>The key to good living is recognising and knowing where you are and how to move yourself out of there to somewhere more positive. How much time do you think you allow yourself to spend in each area or zone, each week? Or day even? It is not uncommon to move between all of the sections throughout a day in out lives.</a:t>
            </a:r>
          </a:p>
          <a:p>
            <a:r>
              <a:rPr lang="en-GB" baseline="0" dirty="0" smtClean="0"/>
              <a:t>Be clear on your boundaries, what triggers movement from each section to another? Is it people, places, things, time? What? Is it you that triggers this?</a:t>
            </a:r>
          </a:p>
          <a:p>
            <a:endParaRPr lang="en-GB" baseline="0" dirty="0" smtClean="0"/>
          </a:p>
          <a:p>
            <a:r>
              <a:rPr lang="en-GB" baseline="0" dirty="0" smtClean="0"/>
              <a:t>What do you need to start doing less or more of?</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4</a:t>
            </a:fld>
            <a:endParaRPr lang="en-GB"/>
          </a:p>
        </p:txBody>
      </p:sp>
    </p:spTree>
    <p:extLst>
      <p:ext uri="{BB962C8B-B14F-4D97-AF65-F5344CB8AC3E}">
        <p14:creationId xmlns:p14="http://schemas.microsoft.com/office/powerpoint/2010/main" val="2104737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thinking about</a:t>
            </a:r>
            <a:r>
              <a:rPr lang="en-GB" baseline="0" dirty="0" smtClean="0"/>
              <a:t> our wellbeing it is important to remember that w</a:t>
            </a:r>
            <a:r>
              <a:rPr lang="en-GB" dirty="0" smtClean="0"/>
              <a:t>e can all</a:t>
            </a:r>
            <a:r>
              <a:rPr lang="en-GB" baseline="0" dirty="0" smtClean="0"/>
              <a:t> spend A LOT of time thinking about things and worrying when these things are completely out with our control! The only thing you can control both negatively and positively are</a:t>
            </a:r>
            <a:r>
              <a:rPr lang="en-GB" b="1" baseline="0" dirty="0" smtClean="0"/>
              <a:t> your </a:t>
            </a:r>
            <a:r>
              <a:rPr lang="en-GB" baseline="0" dirty="0" smtClean="0"/>
              <a:t>words, </a:t>
            </a:r>
            <a:r>
              <a:rPr lang="en-GB" b="1" baseline="0" dirty="0" smtClean="0"/>
              <a:t>your </a:t>
            </a:r>
            <a:r>
              <a:rPr lang="en-GB" baseline="0" dirty="0" smtClean="0"/>
              <a:t>behaviour and</a:t>
            </a:r>
            <a:r>
              <a:rPr lang="en-GB" b="1" baseline="0" dirty="0" smtClean="0"/>
              <a:t> your </a:t>
            </a:r>
            <a:r>
              <a:rPr lang="en-GB" baseline="0" dirty="0" smtClean="0"/>
              <a:t>actions. </a:t>
            </a:r>
          </a:p>
          <a:p>
            <a:endParaRPr lang="en-GB" baseline="0" dirty="0" smtClean="0"/>
          </a:p>
          <a:p>
            <a:r>
              <a:rPr lang="en-GB" baseline="0" dirty="0" smtClean="0"/>
              <a:t>You cannot change other people opinions or actions but you can counter act them. Where you are feeling negative towards someone of something and catch this negative thought try to switch this to something more positive: for example, if you are feeling anger towards a family member, a child</a:t>
            </a:r>
            <a:r>
              <a:rPr lang="en-GB" baseline="0" dirty="0" smtClean="0"/>
              <a:t>, </a:t>
            </a:r>
            <a:r>
              <a:rPr lang="en-GB" baseline="0" dirty="0" smtClean="0"/>
              <a:t>a colleague…pause…ask yourself: is your anger worth it? What could you have changed? What CAN you change? and try to be empathetic to their position? How might they have been feeling when they angered you? </a:t>
            </a:r>
          </a:p>
          <a:p>
            <a:r>
              <a:rPr lang="en-GB" baseline="0" dirty="0" smtClean="0"/>
              <a:t>If you are feeling shame, what is causing this? Is you keeping yourself in a state of shame helping anything? Are there lessons learned? </a:t>
            </a:r>
            <a:r>
              <a:rPr lang="en-GB" baseline="0" dirty="0" smtClean="0"/>
              <a:t>If so </a:t>
            </a:r>
            <a:r>
              <a:rPr lang="en-GB" baseline="0" dirty="0" smtClean="0"/>
              <a:t>learn them, move on, and generate a sense of hope. </a:t>
            </a:r>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5</a:t>
            </a:fld>
            <a:endParaRPr lang="en-GB"/>
          </a:p>
        </p:txBody>
      </p:sp>
    </p:spTree>
    <p:extLst>
      <p:ext uri="{BB962C8B-B14F-4D97-AF65-F5344CB8AC3E}">
        <p14:creationId xmlns:p14="http://schemas.microsoft.com/office/powerpoint/2010/main" val="2663700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 there, how are you?’ I get asked</a:t>
            </a:r>
            <a:r>
              <a:rPr lang="en-GB" baseline="0" dirty="0" smtClean="0"/>
              <a:t> this umpteen times a day and probably ask it of others a fair few times. Sometimes people may mean it and are genuinely interested, sometimes they are just being polite. </a:t>
            </a:r>
          </a:p>
          <a:p>
            <a:r>
              <a:rPr lang="en-GB" baseline="0" dirty="0" smtClean="0"/>
              <a:t>My usual response is ‘fine, good, okay…’ </a:t>
            </a:r>
          </a:p>
          <a:p>
            <a:r>
              <a:rPr lang="en-GB" baseline="0" dirty="0" smtClean="0"/>
              <a:t>The next time you ask someone that, consider, are you prepared to stop and genuinely listen…or when someone asks you that, ask yourself, how actually am I? </a:t>
            </a:r>
          </a:p>
          <a:p>
            <a:endParaRPr lang="en-GB" baseline="0" dirty="0" smtClean="0"/>
          </a:p>
          <a:p>
            <a:r>
              <a:rPr lang="en-GB" baseline="0" dirty="0" smtClean="0"/>
              <a:t>Remember that no emotions are bad, they are just information but they are emotions we should not ignore. Boxing them away will just make them push harder and shout louder. You have to deal with them – talking is a good therapy, but try to not to limit this to negative talk. Journaling, as I have mentioned, is a recommended positive method of ‘getting these thoughts out’. </a:t>
            </a:r>
          </a:p>
          <a:p>
            <a:endParaRPr lang="en-GB" baseline="0" dirty="0" smtClean="0"/>
          </a:p>
          <a:p>
            <a:r>
              <a:rPr lang="en-GB" baseline="0" dirty="0" smtClean="0"/>
              <a:t>But if you do find comfort in talking to others, remember to listen as well. In fact, being an active listener helps to take the emphasis off yourself and your own position and is a healthier place to be all round.</a:t>
            </a:r>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6</a:t>
            </a:fld>
            <a:endParaRPr lang="en-GB"/>
          </a:p>
        </p:txBody>
      </p:sp>
    </p:spTree>
    <p:extLst>
      <p:ext uri="{BB962C8B-B14F-4D97-AF65-F5344CB8AC3E}">
        <p14:creationId xmlns:p14="http://schemas.microsoft.com/office/powerpoint/2010/main" val="4232965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Professor</a:t>
            </a:r>
            <a:r>
              <a:rPr lang="en-GB" baseline="0" dirty="0" smtClean="0"/>
              <a:t> Mark Brackett has developed a skill set and framework for managing our emotions: </a:t>
            </a:r>
          </a:p>
          <a:p>
            <a:r>
              <a:rPr lang="en-GB" baseline="0" dirty="0" smtClean="0"/>
              <a:t>R = recognising that there is a feeling present (pleasant/unpleasant, high/low energy – thoughts, face, tone, physical energy)</a:t>
            </a:r>
          </a:p>
          <a:p>
            <a:r>
              <a:rPr lang="en-GB" baseline="0" dirty="0" smtClean="0"/>
              <a:t>U = Understanding: what has happened to get you to where you are now? Curiosity? Overwhelmed? Not thinking? Over thinking?</a:t>
            </a:r>
          </a:p>
          <a:p>
            <a:r>
              <a:rPr lang="en-GB" baseline="0" dirty="0" smtClean="0"/>
              <a:t>L = Labelling: Fine tuning your emotions – name them (anger, loss, hurt, embarrassment) to deal with them. Sometimes we can think we feel anger but in fact, we are ashamed, embarrassed, frustrated and can actually do something for ourselves to change this feeling</a:t>
            </a:r>
          </a:p>
          <a:p>
            <a:r>
              <a:rPr lang="en-GB" baseline="0" dirty="0" smtClean="0"/>
              <a:t>E – Express: share it, go deeper, unpick, placing in a holding space to reduce the charge of the emotion so you can allow yourself to go back to a more rational way of thinking. It is also important to consider how we express our emotions. Have you expressed these appropriately. By not expressing ourselves appropriately this can lead to further negative thinking. We all know when we are in the wrong…then we feel shame – a horrible emotion.</a:t>
            </a:r>
          </a:p>
          <a:p>
            <a:r>
              <a:rPr lang="en-GB" baseline="0" dirty="0" smtClean="0"/>
              <a:t>R – Regulate-  this is where you choose what to do with the information you have – this links to boundaries, managing your emotions and realising that emotions are energy that can be harmful to you and others. Managing our emotions, particularly towards others,  thoughtfully engenders a sense of pride and dignity. Managing these without regulation leaves us again looking foolish, shameful and further adds to the spiral of negativity. The old’ think before you speak’, ‘taking a knee before taking action’ are crucial to our own wellbeing as well as the wellbeing of others.</a:t>
            </a:r>
          </a:p>
          <a:p>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7</a:t>
            </a:fld>
            <a:endParaRPr lang="en-GB"/>
          </a:p>
        </p:txBody>
      </p:sp>
    </p:spTree>
    <p:extLst>
      <p:ext uri="{BB962C8B-B14F-4D97-AF65-F5344CB8AC3E}">
        <p14:creationId xmlns:p14="http://schemas.microsoft.com/office/powerpoint/2010/main" val="3585178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have noticed that when I am in a darker place than normal, I neglect to do the things that give me peace,</a:t>
            </a:r>
            <a:r>
              <a:rPr lang="en-GB" baseline="0" dirty="0" smtClean="0"/>
              <a:t> happiness and joy. I exercise less, hug my family less, laugh less, eat worse, I walk less, I listen to music less…In other words, I do the things I need less, when I need them the most!</a:t>
            </a:r>
          </a:p>
          <a:p>
            <a:r>
              <a:rPr lang="en-GB" baseline="0" dirty="0" smtClean="0"/>
              <a:t>What about you? </a:t>
            </a:r>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8</a:t>
            </a:fld>
            <a:endParaRPr lang="en-GB"/>
          </a:p>
        </p:txBody>
      </p:sp>
    </p:spTree>
    <p:extLst>
      <p:ext uri="{BB962C8B-B14F-4D97-AF65-F5344CB8AC3E}">
        <p14:creationId xmlns:p14="http://schemas.microsoft.com/office/powerpoint/2010/main" val="1216027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Barnardos</a:t>
            </a:r>
            <a:r>
              <a:rPr lang="en-GB" baseline="0" dirty="0" smtClean="0"/>
              <a:t> highly recommends focusing on our breathing when we are trying to manage our wellbeing. </a:t>
            </a:r>
            <a:r>
              <a:rPr lang="en-GB" dirty="0" smtClean="0"/>
              <a:t>By focus</a:t>
            </a:r>
            <a:r>
              <a:rPr lang="en-GB" baseline="0" dirty="0" smtClean="0"/>
              <a:t>ing on your essential life giving breath, it helps you to find your still point. It brings you back on line. It helps the negative thinking to just STOP… Give it a go…</a:t>
            </a:r>
          </a:p>
          <a:p>
            <a:endParaRPr lang="en-GB" baseline="0" dirty="0" smtClean="0"/>
          </a:p>
          <a:p>
            <a:r>
              <a:rPr lang="en-GB" baseline="0" dirty="0" smtClean="0"/>
              <a:t>Our next session will be focusing on supporting the wellbeing of others, our colleagues, our family and the children in our care… but remember, you cannot fill someone’s cup from your empty one, so make sure you are filling up your own cup as well. </a:t>
            </a:r>
            <a:endParaRPr lang="en-GB" dirty="0"/>
          </a:p>
        </p:txBody>
      </p:sp>
      <p:sp>
        <p:nvSpPr>
          <p:cNvPr id="4" name="Slide Number Placeholder 3"/>
          <p:cNvSpPr>
            <a:spLocks noGrp="1"/>
          </p:cNvSpPr>
          <p:nvPr>
            <p:ph type="sldNum" sz="quarter" idx="10"/>
          </p:nvPr>
        </p:nvSpPr>
        <p:spPr/>
        <p:txBody>
          <a:bodyPr/>
          <a:lstStyle/>
          <a:p>
            <a:fld id="{AFEF7F1C-D75A-457A-8F4C-218E124AB53A}" type="slidenum">
              <a:rPr lang="en-GB" smtClean="0"/>
              <a:t>9</a:t>
            </a:fld>
            <a:endParaRPr lang="en-GB"/>
          </a:p>
        </p:txBody>
      </p:sp>
    </p:spTree>
    <p:extLst>
      <p:ext uri="{BB962C8B-B14F-4D97-AF65-F5344CB8AC3E}">
        <p14:creationId xmlns:p14="http://schemas.microsoft.com/office/powerpoint/2010/main" val="837699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D34BC6C-981C-4CDF-BD78-22F7F675433E}" type="datetimeFigureOut">
              <a:rPr lang="en-GB" smtClean="0"/>
              <a:t>16/12/2021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4122566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34BC6C-981C-4CDF-BD78-22F7F675433E}" type="datetimeFigureOut">
              <a:rPr lang="en-GB" smtClean="0"/>
              <a:t>16/12/2021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3360652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34BC6C-981C-4CDF-BD78-22F7F675433E}" type="datetimeFigureOut">
              <a:rPr lang="en-GB" smtClean="0"/>
              <a:t>16/12/2021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1383280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34BC6C-981C-4CDF-BD78-22F7F675433E}" type="datetimeFigureOut">
              <a:rPr lang="en-GB" smtClean="0"/>
              <a:t>16/12/2021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181296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34BC6C-981C-4CDF-BD78-22F7F675433E}" type="datetimeFigureOut">
              <a:rPr lang="en-GB" smtClean="0"/>
              <a:t>16/12/2021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1991883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D34BC6C-981C-4CDF-BD78-22F7F675433E}" type="datetimeFigureOut">
              <a:rPr lang="en-GB" smtClean="0"/>
              <a:t>16/12/2021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3224031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D34BC6C-981C-4CDF-BD78-22F7F675433E}" type="datetimeFigureOut">
              <a:rPr lang="en-GB" smtClean="0"/>
              <a:t>16/12/2021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1104362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D34BC6C-981C-4CDF-BD78-22F7F675433E}" type="datetimeFigureOut">
              <a:rPr lang="en-GB" smtClean="0"/>
              <a:t>16/12/2021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602446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4BC6C-981C-4CDF-BD78-22F7F675433E}" type="datetimeFigureOut">
              <a:rPr lang="en-GB" smtClean="0"/>
              <a:t>16/12/2021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3307151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D34BC6C-981C-4CDF-BD78-22F7F675433E}" type="datetimeFigureOut">
              <a:rPr lang="en-GB" smtClean="0"/>
              <a:t>16/12/2021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26521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D34BC6C-981C-4CDF-BD78-22F7F675433E}" type="datetimeFigureOut">
              <a:rPr lang="en-GB" smtClean="0"/>
              <a:t>16/12/2021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E0FB35-1197-45AF-8DE1-2063ED5E6A04}" type="slidenum">
              <a:rPr lang="en-GB" smtClean="0"/>
              <a:t>‹#›</a:t>
            </a:fld>
            <a:endParaRPr lang="en-GB"/>
          </a:p>
        </p:txBody>
      </p:sp>
    </p:spTree>
    <p:extLst>
      <p:ext uri="{BB962C8B-B14F-4D97-AF65-F5344CB8AC3E}">
        <p14:creationId xmlns:p14="http://schemas.microsoft.com/office/powerpoint/2010/main" val="248321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34BC6C-981C-4CDF-BD78-22F7F675433E}" type="datetimeFigureOut">
              <a:rPr lang="en-GB" smtClean="0"/>
              <a:t>16/12/2021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E0FB35-1197-45AF-8DE1-2063ED5E6A04}" type="slidenum">
              <a:rPr lang="en-GB" smtClean="0"/>
              <a:t>‹#›</a:t>
            </a:fld>
            <a:endParaRPr lang="en-GB"/>
          </a:p>
        </p:txBody>
      </p:sp>
    </p:spTree>
    <p:extLst>
      <p:ext uri="{BB962C8B-B14F-4D97-AF65-F5344CB8AC3E}">
        <p14:creationId xmlns:p14="http://schemas.microsoft.com/office/powerpoint/2010/main" val="3345055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Finding the Still Point</a:t>
            </a:r>
            <a:br>
              <a:rPr lang="en-GB" dirty="0" smtClean="0"/>
            </a:br>
            <a:r>
              <a:rPr lang="en-GB" sz="3200" dirty="0" smtClean="0"/>
              <a:t>(a stolen title from </a:t>
            </a:r>
            <a:r>
              <a:rPr lang="en-GB" sz="3200" dirty="0" err="1" smtClean="0"/>
              <a:t>Barnardos</a:t>
            </a:r>
            <a:r>
              <a:rPr lang="en-GB" sz="3200" dirty="0" smtClean="0"/>
              <a:t>!)</a:t>
            </a:r>
            <a:endParaRPr lang="en-GB" sz="3200" dirty="0"/>
          </a:p>
        </p:txBody>
      </p:sp>
      <p:pic>
        <p:nvPicPr>
          <p:cNvPr id="4" name="Picture 3"/>
          <p:cNvPicPr>
            <a:picLocks noChangeAspect="1"/>
          </p:cNvPicPr>
          <p:nvPr/>
        </p:nvPicPr>
        <p:blipFill>
          <a:blip r:embed="rId5"/>
          <a:stretch>
            <a:fillRect/>
          </a:stretch>
        </p:blipFill>
        <p:spPr>
          <a:xfrm>
            <a:off x="2879558" y="3445795"/>
            <a:ext cx="6088981" cy="3245779"/>
          </a:xfrm>
          <a:prstGeom prst="rect">
            <a:avLst/>
          </a:prstGeom>
        </p:spPr>
      </p:pic>
      <p:sp>
        <p:nvSpPr>
          <p:cNvPr id="3" name="Subtitle 2"/>
          <p:cNvSpPr>
            <a:spLocks noGrp="1"/>
          </p:cNvSpPr>
          <p:nvPr>
            <p:ph type="subTitle" idx="1"/>
          </p:nvPr>
        </p:nvSpPr>
        <p:spPr/>
        <p:txBody>
          <a:bodyPr/>
          <a:lstStyle/>
          <a:p>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96337" y="268705"/>
            <a:ext cx="609600" cy="609600"/>
          </a:xfrm>
          <a:prstGeom prst="rect">
            <a:avLst/>
          </a:prstGeom>
        </p:spPr>
      </p:pic>
    </p:spTree>
    <p:extLst>
      <p:ext uri="{BB962C8B-B14F-4D97-AF65-F5344CB8AC3E}">
        <p14:creationId xmlns:p14="http://schemas.microsoft.com/office/powerpoint/2010/main" val="15395880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9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Dealing with stressful living</a:t>
            </a:r>
            <a:endParaRPr lang="en-GB" dirty="0"/>
          </a:p>
        </p:txBody>
      </p:sp>
      <p:sp>
        <p:nvSpPr>
          <p:cNvPr id="3" name="Content Placeholder 2"/>
          <p:cNvSpPr>
            <a:spLocks noGrp="1"/>
          </p:cNvSpPr>
          <p:nvPr>
            <p:ph idx="1"/>
          </p:nvPr>
        </p:nvSpPr>
        <p:spPr/>
        <p:txBody>
          <a:bodyPr/>
          <a:lstStyle/>
          <a:p>
            <a:r>
              <a:rPr lang="en-GB" dirty="0" smtClean="0"/>
              <a:t>The importance of being present</a:t>
            </a:r>
          </a:p>
          <a:p>
            <a:r>
              <a:rPr lang="en-GB" dirty="0" smtClean="0"/>
              <a:t>Reducing overwhelm</a:t>
            </a:r>
          </a:p>
          <a:p>
            <a:r>
              <a:rPr lang="en-GB" dirty="0" smtClean="0"/>
              <a:t>Coming out of thinking and coming into being</a:t>
            </a:r>
          </a:p>
          <a:p>
            <a:r>
              <a:rPr lang="en-GB" dirty="0" smtClean="0"/>
              <a:t>Avoiding burn out and stress</a:t>
            </a:r>
            <a:endParaRPr lang="en-GB" dirty="0"/>
          </a:p>
        </p:txBody>
      </p:sp>
      <p:pic>
        <p:nvPicPr>
          <p:cNvPr id="4" name="Picture 3"/>
          <p:cNvPicPr>
            <a:picLocks noChangeAspect="1"/>
          </p:cNvPicPr>
          <p:nvPr/>
        </p:nvPicPr>
        <p:blipFill>
          <a:blip r:embed="rId5"/>
          <a:stretch>
            <a:fillRect/>
          </a:stretch>
        </p:blipFill>
        <p:spPr>
          <a:xfrm>
            <a:off x="2940467" y="4001294"/>
            <a:ext cx="2705852" cy="2520042"/>
          </a:xfrm>
          <a:prstGeom prst="rect">
            <a:avLst/>
          </a:prstGeom>
        </p:spPr>
      </p:pic>
      <p:pic>
        <p:nvPicPr>
          <p:cNvPr id="5" name="Picture 4"/>
          <p:cNvPicPr>
            <a:picLocks noChangeAspect="1"/>
          </p:cNvPicPr>
          <p:nvPr/>
        </p:nvPicPr>
        <p:blipFill>
          <a:blip r:embed="rId6"/>
          <a:stretch>
            <a:fillRect/>
          </a:stretch>
        </p:blipFill>
        <p:spPr>
          <a:xfrm>
            <a:off x="5646319" y="4462462"/>
            <a:ext cx="2343150" cy="2058874"/>
          </a:xfrm>
          <a:prstGeom prst="rect">
            <a:avLst/>
          </a:prstGeom>
        </p:spPr>
      </p:pic>
      <p:pic>
        <p:nvPicPr>
          <p:cNvPr id="6" name="Picture 5"/>
          <p:cNvPicPr>
            <a:picLocks noChangeAspect="1"/>
          </p:cNvPicPr>
          <p:nvPr/>
        </p:nvPicPr>
        <p:blipFill>
          <a:blip r:embed="rId7"/>
          <a:stretch>
            <a:fillRect/>
          </a:stretch>
        </p:blipFill>
        <p:spPr>
          <a:xfrm>
            <a:off x="8298053" y="80212"/>
            <a:ext cx="3805716" cy="2534652"/>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35979" y="5238004"/>
            <a:ext cx="609600" cy="609600"/>
          </a:xfrm>
          <a:prstGeom prst="rect">
            <a:avLst/>
          </a:prstGeom>
        </p:spPr>
      </p:pic>
    </p:spTree>
    <p:extLst>
      <p:ext uri="{BB962C8B-B14F-4D97-AF65-F5344CB8AC3E}">
        <p14:creationId xmlns:p14="http://schemas.microsoft.com/office/powerpoint/2010/main" val="31426464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20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Managing stress</a:t>
            </a:r>
            <a:endParaRPr lang="en-GB" dirty="0"/>
          </a:p>
        </p:txBody>
      </p:sp>
      <p:sp>
        <p:nvSpPr>
          <p:cNvPr id="3" name="Content Placeholder 2"/>
          <p:cNvSpPr>
            <a:spLocks noGrp="1"/>
          </p:cNvSpPr>
          <p:nvPr>
            <p:ph idx="1"/>
          </p:nvPr>
        </p:nvSpPr>
        <p:spPr/>
        <p:txBody>
          <a:bodyPr/>
          <a:lstStyle/>
          <a:p>
            <a:r>
              <a:rPr lang="en-GB" dirty="0" smtClean="0"/>
              <a:t>Journaling: putting from your head onto paper</a:t>
            </a:r>
          </a:p>
          <a:p>
            <a:r>
              <a:rPr lang="en-GB" dirty="0" smtClean="0"/>
              <a:t>Being self-aware</a:t>
            </a:r>
          </a:p>
          <a:p>
            <a:r>
              <a:rPr lang="en-GB" dirty="0" smtClean="0"/>
              <a:t>Trying not to get caught up and ruminate in our own </a:t>
            </a:r>
          </a:p>
          <a:p>
            <a:pPr marL="0" indent="0">
              <a:buNone/>
            </a:pPr>
            <a:r>
              <a:rPr lang="en-GB" dirty="0"/>
              <a:t> </a:t>
            </a:r>
            <a:r>
              <a:rPr lang="en-GB" dirty="0" smtClean="0"/>
              <a:t>  head space</a:t>
            </a:r>
          </a:p>
          <a:p>
            <a:r>
              <a:rPr lang="en-GB" dirty="0" smtClean="0"/>
              <a:t>Manage your time zones</a:t>
            </a:r>
          </a:p>
          <a:p>
            <a:r>
              <a:rPr lang="en-GB" dirty="0" smtClean="0"/>
              <a:t>Protect what matters to you…</a:t>
            </a:r>
            <a:endParaRPr lang="en-GB" dirty="0"/>
          </a:p>
        </p:txBody>
      </p:sp>
      <p:pic>
        <p:nvPicPr>
          <p:cNvPr id="4" name="Picture 3"/>
          <p:cNvPicPr>
            <a:picLocks noChangeAspect="1"/>
          </p:cNvPicPr>
          <p:nvPr/>
        </p:nvPicPr>
        <p:blipFill>
          <a:blip r:embed="rId5"/>
          <a:stretch>
            <a:fillRect/>
          </a:stretch>
        </p:blipFill>
        <p:spPr>
          <a:xfrm>
            <a:off x="8193059" y="303798"/>
            <a:ext cx="3381319" cy="1901992"/>
          </a:xfrm>
          <a:prstGeom prst="rect">
            <a:avLst/>
          </a:prstGeom>
        </p:spPr>
      </p:pic>
      <p:pic>
        <p:nvPicPr>
          <p:cNvPr id="5" name="Picture 4"/>
          <p:cNvPicPr>
            <a:picLocks noChangeAspect="1"/>
          </p:cNvPicPr>
          <p:nvPr/>
        </p:nvPicPr>
        <p:blipFill>
          <a:blip r:embed="rId6"/>
          <a:stretch>
            <a:fillRect/>
          </a:stretch>
        </p:blipFill>
        <p:spPr>
          <a:xfrm>
            <a:off x="9071811" y="2463625"/>
            <a:ext cx="2999874" cy="3848275"/>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645194"/>
            <a:ext cx="609600" cy="609600"/>
          </a:xfrm>
          <a:prstGeom prst="rect">
            <a:avLst/>
          </a:prstGeom>
        </p:spPr>
      </p:pic>
    </p:spTree>
    <p:extLst>
      <p:ext uri="{BB962C8B-B14F-4D97-AF65-F5344CB8AC3E}">
        <p14:creationId xmlns:p14="http://schemas.microsoft.com/office/powerpoint/2010/main" val="33465897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19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Stress and emotions</a:t>
            </a:r>
            <a:endParaRPr lang="en-GB" dirty="0"/>
          </a:p>
        </p:txBody>
      </p:sp>
      <p:pic>
        <p:nvPicPr>
          <p:cNvPr id="4" name="Content Placeholder 3"/>
          <p:cNvPicPr>
            <a:picLocks noGrp="1" noChangeAspect="1"/>
          </p:cNvPicPr>
          <p:nvPr>
            <p:ph idx="1"/>
          </p:nvPr>
        </p:nvPicPr>
        <p:blipFill>
          <a:blip r:embed="rId5"/>
          <a:stretch>
            <a:fillRect/>
          </a:stretch>
        </p:blipFill>
        <p:spPr>
          <a:xfrm>
            <a:off x="-883792" y="1291389"/>
            <a:ext cx="12919409" cy="4885574"/>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93642" y="218657"/>
            <a:ext cx="609600" cy="609600"/>
          </a:xfrm>
          <a:prstGeom prst="rect">
            <a:avLst/>
          </a:prstGeom>
        </p:spPr>
      </p:pic>
    </p:spTree>
    <p:extLst>
      <p:ext uri="{BB962C8B-B14F-4D97-AF65-F5344CB8AC3E}">
        <p14:creationId xmlns:p14="http://schemas.microsoft.com/office/powerpoint/2010/main" val="7670938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9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Wellbeing</a:t>
            </a:r>
            <a:endParaRPr lang="en-GB" dirty="0"/>
          </a:p>
        </p:txBody>
      </p:sp>
      <p:sp>
        <p:nvSpPr>
          <p:cNvPr id="3" name="Content Placeholder 2"/>
          <p:cNvSpPr>
            <a:spLocks noGrp="1"/>
          </p:cNvSpPr>
          <p:nvPr>
            <p:ph idx="1"/>
          </p:nvPr>
        </p:nvSpPr>
        <p:spPr/>
        <p:txBody>
          <a:bodyPr/>
          <a:lstStyle/>
          <a:p>
            <a:r>
              <a:rPr lang="en-GB" dirty="0" smtClean="0"/>
              <a:t>Understanding your triggers is so important so you can manage them better.</a:t>
            </a:r>
          </a:p>
          <a:p>
            <a:r>
              <a:rPr lang="en-GB" dirty="0" smtClean="0"/>
              <a:t>Your wellbeing is your responsibility and yours alone.</a:t>
            </a:r>
            <a:endParaRPr lang="en-GB" dirty="0"/>
          </a:p>
        </p:txBody>
      </p:sp>
      <p:pic>
        <p:nvPicPr>
          <p:cNvPr id="4" name="Picture 3"/>
          <p:cNvPicPr>
            <a:picLocks noChangeAspect="1"/>
          </p:cNvPicPr>
          <p:nvPr/>
        </p:nvPicPr>
        <p:blipFill>
          <a:blip r:embed="rId5"/>
          <a:stretch>
            <a:fillRect/>
          </a:stretch>
        </p:blipFill>
        <p:spPr>
          <a:xfrm>
            <a:off x="1275348" y="3271357"/>
            <a:ext cx="3253717" cy="3024940"/>
          </a:xfrm>
          <a:prstGeom prst="rect">
            <a:avLst/>
          </a:prstGeom>
        </p:spPr>
      </p:pic>
      <p:pic>
        <p:nvPicPr>
          <p:cNvPr id="5" name="Picture 4"/>
          <p:cNvPicPr>
            <a:picLocks noChangeAspect="1"/>
          </p:cNvPicPr>
          <p:nvPr/>
        </p:nvPicPr>
        <p:blipFill>
          <a:blip r:embed="rId6"/>
          <a:stretch>
            <a:fillRect/>
          </a:stretch>
        </p:blipFill>
        <p:spPr>
          <a:xfrm>
            <a:off x="6408821" y="3292725"/>
            <a:ext cx="5592178" cy="312290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31642" y="245791"/>
            <a:ext cx="609600" cy="609600"/>
          </a:xfrm>
          <a:prstGeom prst="rect">
            <a:avLst/>
          </a:prstGeom>
        </p:spPr>
      </p:pic>
    </p:spTree>
    <p:extLst>
      <p:ext uri="{BB962C8B-B14F-4D97-AF65-F5344CB8AC3E}">
        <p14:creationId xmlns:p14="http://schemas.microsoft.com/office/powerpoint/2010/main" val="13086817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3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How are you?</a:t>
            </a:r>
            <a:endParaRPr lang="en-GB" i="1" dirty="0"/>
          </a:p>
        </p:txBody>
      </p:sp>
      <p:sp>
        <p:nvSpPr>
          <p:cNvPr id="3" name="Content Placeholder 2"/>
          <p:cNvSpPr>
            <a:spLocks noGrp="1"/>
          </p:cNvSpPr>
          <p:nvPr>
            <p:ph idx="1"/>
          </p:nvPr>
        </p:nvSpPr>
        <p:spPr/>
        <p:txBody>
          <a:bodyPr/>
          <a:lstStyle/>
          <a:p>
            <a:pPr marL="0" indent="0">
              <a:buNone/>
            </a:pPr>
            <a:r>
              <a:rPr lang="en-GB" dirty="0" smtClean="0"/>
              <a:t>A common question…</a:t>
            </a:r>
          </a:p>
          <a:p>
            <a:endParaRPr lang="en-GB" dirty="0"/>
          </a:p>
          <a:p>
            <a:r>
              <a:rPr lang="en-GB" i="1" dirty="0" smtClean="0"/>
              <a:t>‘How </a:t>
            </a:r>
            <a:r>
              <a:rPr lang="en-GB" b="1" i="1" dirty="0" smtClean="0"/>
              <a:t>actually</a:t>
            </a:r>
            <a:r>
              <a:rPr lang="en-GB" i="1" dirty="0" smtClean="0"/>
              <a:t> are you?’</a:t>
            </a:r>
            <a:endParaRPr lang="en-GB" i="1" dirty="0"/>
          </a:p>
        </p:txBody>
      </p:sp>
      <p:pic>
        <p:nvPicPr>
          <p:cNvPr id="4" name="Picture 3"/>
          <p:cNvPicPr>
            <a:picLocks noChangeAspect="1"/>
          </p:cNvPicPr>
          <p:nvPr/>
        </p:nvPicPr>
        <p:blipFill>
          <a:blip r:embed="rId5"/>
          <a:stretch>
            <a:fillRect/>
          </a:stretch>
        </p:blipFill>
        <p:spPr>
          <a:xfrm>
            <a:off x="5206666" y="1400425"/>
            <a:ext cx="6286500" cy="4714875"/>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01990" y="365125"/>
            <a:ext cx="609600" cy="609600"/>
          </a:xfrm>
          <a:prstGeom prst="rect">
            <a:avLst/>
          </a:prstGeom>
        </p:spPr>
      </p:pic>
    </p:spTree>
    <p:extLst>
      <p:ext uri="{BB962C8B-B14F-4D97-AF65-F5344CB8AC3E}">
        <p14:creationId xmlns:p14="http://schemas.microsoft.com/office/powerpoint/2010/main" val="6286112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4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Regulation Ruler</a:t>
            </a:r>
            <a:endParaRPr lang="en-GB" dirty="0"/>
          </a:p>
        </p:txBody>
      </p:sp>
      <p:pic>
        <p:nvPicPr>
          <p:cNvPr id="4" name="Content Placeholder 3"/>
          <p:cNvPicPr>
            <a:picLocks noGrp="1" noChangeAspect="1"/>
          </p:cNvPicPr>
          <p:nvPr>
            <p:ph idx="1"/>
          </p:nvPr>
        </p:nvPicPr>
        <p:blipFill>
          <a:blip r:embed="rId5"/>
          <a:stretch>
            <a:fillRect/>
          </a:stretch>
        </p:blipFill>
        <p:spPr>
          <a:xfrm>
            <a:off x="168442" y="1825625"/>
            <a:ext cx="11462084" cy="4351338"/>
          </a:xfrm>
          <a:prstGeom prst="rect">
            <a:avLst/>
          </a:prstGeom>
        </p:spPr>
      </p:pic>
      <p:pic>
        <p:nvPicPr>
          <p:cNvPr id="5" name="Picture 4"/>
          <p:cNvPicPr>
            <a:picLocks noChangeAspect="1"/>
          </p:cNvPicPr>
          <p:nvPr/>
        </p:nvPicPr>
        <p:blipFill>
          <a:blip r:embed="rId6"/>
          <a:stretch>
            <a:fillRect/>
          </a:stretch>
        </p:blipFill>
        <p:spPr>
          <a:xfrm>
            <a:off x="8706351" y="128588"/>
            <a:ext cx="2924175" cy="1562100"/>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07579" y="5482389"/>
            <a:ext cx="609600" cy="609600"/>
          </a:xfrm>
          <a:prstGeom prst="rect">
            <a:avLst/>
          </a:prstGeom>
        </p:spPr>
      </p:pic>
    </p:spTree>
    <p:extLst>
      <p:ext uri="{BB962C8B-B14F-4D97-AF65-F5344CB8AC3E}">
        <p14:creationId xmlns:p14="http://schemas.microsoft.com/office/powerpoint/2010/main" val="4919651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922"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brings you joy?</a:t>
            </a:r>
            <a:endParaRPr lang="en-GB" dirty="0"/>
          </a:p>
        </p:txBody>
      </p:sp>
      <p:sp>
        <p:nvSpPr>
          <p:cNvPr id="3" name="Content Placeholder 2"/>
          <p:cNvSpPr>
            <a:spLocks noGrp="1"/>
          </p:cNvSpPr>
          <p:nvPr>
            <p:ph idx="1"/>
          </p:nvPr>
        </p:nvSpPr>
        <p:spPr/>
        <p:txBody>
          <a:bodyPr/>
          <a:lstStyle/>
          <a:p>
            <a:r>
              <a:rPr lang="en-GB" dirty="0" smtClean="0"/>
              <a:t>What are you not doing now? </a:t>
            </a:r>
          </a:p>
          <a:p>
            <a:endParaRPr lang="en-GB" dirty="0"/>
          </a:p>
          <a:p>
            <a:r>
              <a:rPr lang="en-GB" dirty="0" smtClean="0"/>
              <a:t>Pick one to return to…</a:t>
            </a:r>
            <a:endParaRPr lang="en-GB" dirty="0"/>
          </a:p>
        </p:txBody>
      </p:sp>
      <p:pic>
        <p:nvPicPr>
          <p:cNvPr id="4" name="Picture 3"/>
          <p:cNvPicPr>
            <a:picLocks noChangeAspect="1"/>
          </p:cNvPicPr>
          <p:nvPr/>
        </p:nvPicPr>
        <p:blipFill>
          <a:blip r:embed="rId5"/>
          <a:stretch>
            <a:fillRect/>
          </a:stretch>
        </p:blipFill>
        <p:spPr>
          <a:xfrm>
            <a:off x="7127206" y="0"/>
            <a:ext cx="5124450" cy="6800850"/>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00990" y="4636921"/>
            <a:ext cx="609600" cy="609600"/>
          </a:xfrm>
          <a:prstGeom prst="rect">
            <a:avLst/>
          </a:prstGeom>
        </p:spPr>
      </p:pic>
    </p:spTree>
    <p:extLst>
      <p:ext uri="{BB962C8B-B14F-4D97-AF65-F5344CB8AC3E}">
        <p14:creationId xmlns:p14="http://schemas.microsoft.com/office/powerpoint/2010/main" val="15293278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3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Box breathing</a:t>
            </a:r>
            <a:endParaRPr lang="en-GB" dirty="0"/>
          </a:p>
        </p:txBody>
      </p:sp>
      <p:sp>
        <p:nvSpPr>
          <p:cNvPr id="3" name="Content Placeholder 2"/>
          <p:cNvSpPr>
            <a:spLocks noGrp="1"/>
          </p:cNvSpPr>
          <p:nvPr>
            <p:ph idx="1"/>
          </p:nvPr>
        </p:nvSpPr>
        <p:spPr/>
        <p:txBody>
          <a:bodyPr/>
          <a:lstStyle/>
          <a:p>
            <a:r>
              <a:rPr lang="en-GB" dirty="0" smtClean="0"/>
              <a:t>Finding your still point is about noticing…</a:t>
            </a:r>
          </a:p>
          <a:p>
            <a:pPr marL="0" indent="0">
              <a:buNone/>
            </a:pPr>
            <a:endParaRPr lang="en-GB" dirty="0"/>
          </a:p>
          <a:p>
            <a:r>
              <a:rPr lang="en-GB" dirty="0" smtClean="0"/>
              <a:t>Focus on breathing:</a:t>
            </a:r>
          </a:p>
          <a:p>
            <a:pPr marL="0" indent="0">
              <a:buNone/>
            </a:pPr>
            <a:endParaRPr lang="en-GB" dirty="0"/>
          </a:p>
          <a:p>
            <a:pPr marL="0" indent="0">
              <a:buNone/>
            </a:pPr>
            <a:endParaRPr lang="en-GB" dirty="0"/>
          </a:p>
        </p:txBody>
      </p:sp>
      <p:pic>
        <p:nvPicPr>
          <p:cNvPr id="4" name="Picture 3"/>
          <p:cNvPicPr>
            <a:picLocks noChangeAspect="1"/>
          </p:cNvPicPr>
          <p:nvPr/>
        </p:nvPicPr>
        <p:blipFill>
          <a:blip r:embed="rId5"/>
          <a:stretch>
            <a:fillRect/>
          </a:stretch>
        </p:blipFill>
        <p:spPr>
          <a:xfrm>
            <a:off x="7072563" y="190287"/>
            <a:ext cx="5119437" cy="3955929"/>
          </a:xfrm>
          <a:prstGeom prst="rect">
            <a:avLst/>
          </a:prstGeom>
        </p:spPr>
      </p:pic>
      <p:pic>
        <p:nvPicPr>
          <p:cNvPr id="5" name="Picture 4"/>
          <p:cNvPicPr>
            <a:picLocks noChangeAspect="1"/>
          </p:cNvPicPr>
          <p:nvPr/>
        </p:nvPicPr>
        <p:blipFill>
          <a:blip r:embed="rId6"/>
          <a:stretch>
            <a:fillRect/>
          </a:stretch>
        </p:blipFill>
        <p:spPr>
          <a:xfrm>
            <a:off x="968542" y="3426996"/>
            <a:ext cx="5953626" cy="308609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707356" y="723106"/>
            <a:ext cx="609600" cy="609600"/>
          </a:xfrm>
          <a:prstGeom prst="rect">
            <a:avLst/>
          </a:prstGeom>
        </p:spPr>
      </p:pic>
      <p:pic>
        <p:nvPicPr>
          <p:cNvPr id="7" name="Picture 6"/>
          <p:cNvPicPr>
            <a:picLocks noChangeAspect="1"/>
          </p:cNvPicPr>
          <p:nvPr/>
        </p:nvPicPr>
        <p:blipFill>
          <a:blip r:embed="rId8"/>
          <a:stretch>
            <a:fillRect/>
          </a:stretch>
        </p:blipFill>
        <p:spPr>
          <a:xfrm>
            <a:off x="7296651" y="4742197"/>
            <a:ext cx="3148263" cy="1770898"/>
          </a:xfrm>
          <a:prstGeom prst="rect">
            <a:avLst/>
          </a:prstGeom>
        </p:spPr>
      </p:pic>
    </p:spTree>
    <p:extLst>
      <p:ext uri="{BB962C8B-B14F-4D97-AF65-F5344CB8AC3E}">
        <p14:creationId xmlns:p14="http://schemas.microsoft.com/office/powerpoint/2010/main" val="9920320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50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TotalTime>
  <Words>2023</Words>
  <Application>Microsoft Office PowerPoint</Application>
  <PresentationFormat>Widescreen</PresentationFormat>
  <Paragraphs>105</Paragraphs>
  <Slides>9</Slides>
  <Notes>9</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Finding the Still Point (a stolen title from Barnardos!)</vt:lpstr>
      <vt:lpstr>Dealing with stressful living</vt:lpstr>
      <vt:lpstr>Managing stress</vt:lpstr>
      <vt:lpstr>Stress and emotions</vt:lpstr>
      <vt:lpstr>Wellbeing</vt:lpstr>
      <vt:lpstr>How are you?</vt:lpstr>
      <vt:lpstr>Regulation Ruler</vt:lpstr>
      <vt:lpstr>What brings you joy?</vt:lpstr>
      <vt:lpstr>Box breathing</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the Still Point (a stolen title!)</dc:title>
  <dc:creator>Mrs Snedden</dc:creator>
  <cp:lastModifiedBy>Mrs Snedden</cp:lastModifiedBy>
  <cp:revision>18</cp:revision>
  <cp:lastPrinted>2021-12-16T13:36:41Z</cp:lastPrinted>
  <dcterms:created xsi:type="dcterms:W3CDTF">2021-12-16T08:31:53Z</dcterms:created>
  <dcterms:modified xsi:type="dcterms:W3CDTF">2021-12-16T13:46:51Z</dcterms:modified>
</cp:coreProperties>
</file>