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58" r:id="rId4"/>
    <p:sldId id="259" r:id="rId5"/>
    <p:sldId id="260" r:id="rId6"/>
    <p:sldId id="261" r:id="rId7"/>
    <p:sldId id="269" r:id="rId8"/>
    <p:sldId id="262" r:id="rId9"/>
    <p:sldId id="263" r:id="rId10"/>
    <p:sldId id="264" r:id="rId11"/>
    <p:sldId id="265" r:id="rId12"/>
    <p:sldId id="266" r:id="rId13"/>
    <p:sldId id="267" r:id="rId14"/>
    <p:sldId id="268" r:id="rId15"/>
  </p:sldIdLst>
  <p:sldSz cx="12192000" cy="6858000"/>
  <p:notesSz cx="6797675"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8025" autoAdjust="0"/>
    <p:restoredTop sz="94660"/>
  </p:normalViewPr>
  <p:slideViewPr>
    <p:cSldViewPr snapToGrid="0">
      <p:cViewPr varScale="1">
        <p:scale>
          <a:sx n="78" d="100"/>
          <a:sy n="78" d="100"/>
        </p:scale>
        <p:origin x="120" y="618"/>
      </p:cViewPr>
      <p:guideLst/>
    </p:cSldViewPr>
  </p:slideViewPr>
  <p:notesTextViewPr>
    <p:cViewPr>
      <p:scale>
        <a:sx n="1" d="1"/>
        <a:sy n="1" d="1"/>
      </p:scale>
      <p:origin x="0" y="0"/>
    </p:cViewPr>
  </p:notesTextViewPr>
  <p:notesViewPr>
    <p:cSldViewPr snapToGrid="0">
      <p:cViewPr varScale="1">
        <p:scale>
          <a:sx n="76" d="100"/>
          <a:sy n="76" d="100"/>
        </p:scale>
        <p:origin x="2184"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5427"/>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5427"/>
          </a:xfrm>
          <a:prstGeom prst="rect">
            <a:avLst/>
          </a:prstGeom>
        </p:spPr>
        <p:txBody>
          <a:bodyPr vert="horz" lIns="91440" tIns="45720" rIns="91440" bIns="45720" rtlCol="0"/>
          <a:lstStyle>
            <a:lvl1pPr algn="r">
              <a:defRPr sz="1200"/>
            </a:lvl1pPr>
          </a:lstStyle>
          <a:p>
            <a:fld id="{8902D4AE-EDD0-4FF4-BF88-FD358E380596}" type="datetimeFigureOut">
              <a:rPr lang="en-GB" smtClean="0"/>
              <a:t>21/01/2022</a:t>
            </a:fld>
            <a:endParaRPr lang="en-GB"/>
          </a:p>
        </p:txBody>
      </p:sp>
      <p:sp>
        <p:nvSpPr>
          <p:cNvPr id="4" name="Slide Image Placeholder 3"/>
          <p:cNvSpPr>
            <a:spLocks noGrp="1" noRot="1" noChangeAspect="1"/>
          </p:cNvSpPr>
          <p:nvPr>
            <p:ph type="sldImg" idx="2"/>
          </p:nvPr>
        </p:nvSpPr>
        <p:spPr>
          <a:xfrm>
            <a:off x="436563" y="1233488"/>
            <a:ext cx="5924550" cy="33337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51983"/>
            <a:ext cx="5438140" cy="3887986"/>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378824"/>
            <a:ext cx="2945659" cy="495426"/>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378824"/>
            <a:ext cx="2945659" cy="495426"/>
          </a:xfrm>
          <a:prstGeom prst="rect">
            <a:avLst/>
          </a:prstGeom>
        </p:spPr>
        <p:txBody>
          <a:bodyPr vert="horz" lIns="91440" tIns="45720" rIns="91440" bIns="45720" rtlCol="0" anchor="b"/>
          <a:lstStyle>
            <a:lvl1pPr algn="r">
              <a:defRPr sz="1200"/>
            </a:lvl1pPr>
          </a:lstStyle>
          <a:p>
            <a:fld id="{0BDBCAC9-E0CD-42F7-9CAD-4CF7923ED2F2}" type="slidenum">
              <a:rPr lang="en-GB" smtClean="0"/>
              <a:t>‹#›</a:t>
            </a:fld>
            <a:endParaRPr lang="en-GB"/>
          </a:p>
        </p:txBody>
      </p:sp>
    </p:spTree>
    <p:extLst>
      <p:ext uri="{BB962C8B-B14F-4D97-AF65-F5344CB8AC3E}">
        <p14:creationId xmlns:p14="http://schemas.microsoft.com/office/powerpoint/2010/main" val="1073574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Welcome to this</a:t>
            </a:r>
            <a:r>
              <a:rPr lang="en-GB" baseline="0" dirty="0" smtClean="0"/>
              <a:t> presentation about the importance of self-talk for, not just children, but adults as well.</a:t>
            </a:r>
          </a:p>
          <a:p>
            <a:endParaRPr lang="en-GB" baseline="0" dirty="0" smtClean="0"/>
          </a:p>
          <a:p>
            <a:r>
              <a:rPr lang="en-GB" baseline="0" dirty="0" smtClean="0"/>
              <a:t>As a school, we spend a large amount of time, trying to unpick children’s negative self-talk. For some children this can be a very destructive pattern of thinking or behaviour that impacts on their learning and relationships with others. That is why it is so important to help children recognise their negativity in thinking, help them to change their narrative in order that they become enthusiastic, motivated learners who are determined to achieve and believe in their own potential. Negative self-talk impacts on a child’s emotional and mental wellbeing and their ability to show respect for others and learn independently.</a:t>
            </a:r>
          </a:p>
          <a:p>
            <a:endParaRPr lang="en-GB" baseline="0" dirty="0" smtClean="0"/>
          </a:p>
          <a:p>
            <a:r>
              <a:rPr lang="en-GB" baseline="0" dirty="0" smtClean="0"/>
              <a:t>This presentation is a brief introduction to how you can help your child, and may be even your self, to catch them in negative thought patterns, turning them round to a more realistic and true way of viewing the world.</a:t>
            </a:r>
            <a:endParaRPr lang="en-GB" dirty="0"/>
          </a:p>
        </p:txBody>
      </p:sp>
      <p:sp>
        <p:nvSpPr>
          <p:cNvPr id="4" name="Slide Number Placeholder 3"/>
          <p:cNvSpPr>
            <a:spLocks noGrp="1"/>
          </p:cNvSpPr>
          <p:nvPr>
            <p:ph type="sldNum" sz="quarter" idx="10"/>
          </p:nvPr>
        </p:nvSpPr>
        <p:spPr/>
        <p:txBody>
          <a:bodyPr/>
          <a:lstStyle/>
          <a:p>
            <a:fld id="{0BDBCAC9-E0CD-42F7-9CAD-4CF7923ED2F2}" type="slidenum">
              <a:rPr lang="en-GB" smtClean="0"/>
              <a:t>1</a:t>
            </a:fld>
            <a:endParaRPr lang="en-GB"/>
          </a:p>
        </p:txBody>
      </p:sp>
    </p:spTree>
    <p:extLst>
      <p:ext uri="{BB962C8B-B14F-4D97-AF65-F5344CB8AC3E}">
        <p14:creationId xmlns:p14="http://schemas.microsoft.com/office/powerpoint/2010/main" val="13068685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If you were to ask your child, what kind of person do you want to be, do you think they would</a:t>
            </a:r>
            <a:r>
              <a:rPr lang="en-GB" baseline="0" dirty="0" smtClean="0"/>
              <a:t> answer – a really bad one, one that constantly hurts others, doesn’t ever do well in their learning and shows no respect to anyone…Of course not! But for some children and young people, that can appear to be the direction they are heading in.</a:t>
            </a:r>
          </a:p>
          <a:p>
            <a:r>
              <a:rPr lang="en-GB" baseline="0" dirty="0" smtClean="0"/>
              <a:t>The wonderful thing is, no matter what. And I mean NO MATTER WHAT…despite any additional support need, past trauma, difficult experience, this can all be changed and it is completely within each child to have control over this. The trouble is sometimes that children are trying to control the things they can’t…their family, their peers, the adults around them, the amount of money they have access to, people’s views of them. There are some things they can influence both positively or negatively but the only thing they really can control is their own thoughts, actions and behaviours. They need to know this!</a:t>
            </a:r>
          </a:p>
          <a:p>
            <a:endParaRPr lang="en-GB" dirty="0"/>
          </a:p>
        </p:txBody>
      </p:sp>
      <p:sp>
        <p:nvSpPr>
          <p:cNvPr id="4" name="Slide Number Placeholder 3"/>
          <p:cNvSpPr>
            <a:spLocks noGrp="1"/>
          </p:cNvSpPr>
          <p:nvPr>
            <p:ph type="sldNum" sz="quarter" idx="10"/>
          </p:nvPr>
        </p:nvSpPr>
        <p:spPr/>
        <p:txBody>
          <a:bodyPr/>
          <a:lstStyle/>
          <a:p>
            <a:fld id="{0BDBCAC9-E0CD-42F7-9CAD-4CF7923ED2F2}" type="slidenum">
              <a:rPr lang="en-GB" smtClean="0"/>
              <a:t>10</a:t>
            </a:fld>
            <a:endParaRPr lang="en-GB"/>
          </a:p>
        </p:txBody>
      </p:sp>
    </p:spTree>
    <p:extLst>
      <p:ext uri="{BB962C8B-B14F-4D97-AF65-F5344CB8AC3E}">
        <p14:creationId xmlns:p14="http://schemas.microsoft.com/office/powerpoint/2010/main" val="821438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These are often coaching prompts that we would use with a child, particular a wee soul who is stuck in a negative self-talk</a:t>
            </a:r>
            <a:r>
              <a:rPr lang="en-GB" baseline="0" dirty="0" smtClean="0"/>
              <a:t> spiral. We use this to help them action plan and change their ways of thinking.</a:t>
            </a:r>
          </a:p>
          <a:p>
            <a:endParaRPr lang="en-GB" baseline="0" dirty="0" smtClean="0"/>
          </a:p>
          <a:p>
            <a:r>
              <a:rPr lang="en-GB" baseline="0" dirty="0" smtClean="0"/>
              <a:t>I also use it with my own children and have coached them through many a scenario. </a:t>
            </a:r>
            <a:endParaRPr lang="en-GB" dirty="0"/>
          </a:p>
        </p:txBody>
      </p:sp>
      <p:sp>
        <p:nvSpPr>
          <p:cNvPr id="4" name="Slide Number Placeholder 3"/>
          <p:cNvSpPr>
            <a:spLocks noGrp="1"/>
          </p:cNvSpPr>
          <p:nvPr>
            <p:ph type="sldNum" sz="quarter" idx="10"/>
          </p:nvPr>
        </p:nvSpPr>
        <p:spPr/>
        <p:txBody>
          <a:bodyPr/>
          <a:lstStyle/>
          <a:p>
            <a:fld id="{0BDBCAC9-E0CD-42F7-9CAD-4CF7923ED2F2}" type="slidenum">
              <a:rPr lang="en-GB" smtClean="0"/>
              <a:t>11</a:t>
            </a:fld>
            <a:endParaRPr lang="en-GB"/>
          </a:p>
        </p:txBody>
      </p:sp>
    </p:spTree>
    <p:extLst>
      <p:ext uri="{BB962C8B-B14F-4D97-AF65-F5344CB8AC3E}">
        <p14:creationId xmlns:p14="http://schemas.microsoft.com/office/powerpoint/2010/main" val="14645567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Just telling a child they need</a:t>
            </a:r>
            <a:r>
              <a:rPr lang="en-GB" baseline="0" dirty="0" smtClean="0"/>
              <a:t> to think differently is no use. We need to show them how.</a:t>
            </a:r>
          </a:p>
          <a:p>
            <a:r>
              <a:rPr lang="en-GB" baseline="0" dirty="0" smtClean="0"/>
              <a:t>Help them to see the how helpful or unhelpful their routines and habits are. Point out negative thought patterns and challenge their assumptions. My own daughter once told me she wasn’t doing well in maths at high school because her teacher hated her… I said ‘Really! He told you that?! My goodness!’…’No!’ she replied, 'I just know’, this led us into a discussion around this that had her in the end thinking that may be he was frustrated at her recent lack of homework coming into class and that she could fix this by handing it in.</a:t>
            </a:r>
          </a:p>
          <a:p>
            <a:r>
              <a:rPr lang="en-GB" baseline="0" dirty="0" smtClean="0"/>
              <a:t>When a child is verbalising negative self-talk, ask them what clues and cues they are basing that one. </a:t>
            </a:r>
          </a:p>
          <a:p>
            <a:r>
              <a:rPr lang="en-GB" baseline="0" dirty="0" smtClean="0"/>
              <a:t>Learned helplessness, where child relies too heavily on adult support, often leads to very negative self-talk around their own abilities and needs to be challenged.</a:t>
            </a:r>
          </a:p>
          <a:p>
            <a:r>
              <a:rPr lang="en-GB" baseline="0" dirty="0" smtClean="0"/>
              <a:t>Discuss reactions with your child and help them to come to terms if their reaction was an over reaction and support them in managing the shame of this so they can repair it.</a:t>
            </a:r>
          </a:p>
          <a:p>
            <a:r>
              <a:rPr lang="en-GB" baseline="0" dirty="0" smtClean="0"/>
              <a:t>Point out behaviour patterns – have you noticed that when some says….you immediately do ….why don’t you try ….instead.</a:t>
            </a:r>
            <a:endParaRPr lang="en-GB" dirty="0"/>
          </a:p>
        </p:txBody>
      </p:sp>
      <p:sp>
        <p:nvSpPr>
          <p:cNvPr id="4" name="Slide Number Placeholder 3"/>
          <p:cNvSpPr>
            <a:spLocks noGrp="1"/>
          </p:cNvSpPr>
          <p:nvPr>
            <p:ph type="sldNum" sz="quarter" idx="10"/>
          </p:nvPr>
        </p:nvSpPr>
        <p:spPr/>
        <p:txBody>
          <a:bodyPr/>
          <a:lstStyle/>
          <a:p>
            <a:fld id="{0BDBCAC9-E0CD-42F7-9CAD-4CF7923ED2F2}" type="slidenum">
              <a:rPr lang="en-GB" smtClean="0"/>
              <a:t>12</a:t>
            </a:fld>
            <a:endParaRPr lang="en-GB"/>
          </a:p>
        </p:txBody>
      </p:sp>
    </p:spTree>
    <p:extLst>
      <p:ext uri="{BB962C8B-B14F-4D97-AF65-F5344CB8AC3E}">
        <p14:creationId xmlns:p14="http://schemas.microsoft.com/office/powerpoint/2010/main" val="6141144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 school, when we are trying to support a child in creating new</a:t>
            </a:r>
            <a:r>
              <a:rPr lang="en-GB" baseline="0" dirty="0" smtClean="0"/>
              <a:t> thinking patterns, this is an approach we would take and the language we would use. Much of our coaching conversations are based on this. It </a:t>
            </a:r>
            <a:r>
              <a:rPr lang="en-GB" baseline="0" dirty="0" smtClean="0"/>
              <a:t>is </a:t>
            </a:r>
            <a:r>
              <a:rPr lang="en-GB" baseline="0" dirty="0" smtClean="0"/>
              <a:t>very empowering for a child when they listen to their lack of logic, realise this, take a minute to stop and think, replace it with a new positive slant and take positive control of a situation. They can start to see that they are the answer to their own problem.</a:t>
            </a:r>
            <a:endParaRPr lang="en-GB" dirty="0"/>
          </a:p>
        </p:txBody>
      </p:sp>
      <p:sp>
        <p:nvSpPr>
          <p:cNvPr id="4" name="Slide Number Placeholder 3"/>
          <p:cNvSpPr>
            <a:spLocks noGrp="1"/>
          </p:cNvSpPr>
          <p:nvPr>
            <p:ph type="sldNum" sz="quarter" idx="10"/>
          </p:nvPr>
        </p:nvSpPr>
        <p:spPr/>
        <p:txBody>
          <a:bodyPr/>
          <a:lstStyle/>
          <a:p>
            <a:fld id="{0BDBCAC9-E0CD-42F7-9CAD-4CF7923ED2F2}" type="slidenum">
              <a:rPr lang="en-GB" smtClean="0"/>
              <a:t>13</a:t>
            </a:fld>
            <a:endParaRPr lang="en-GB"/>
          </a:p>
        </p:txBody>
      </p:sp>
    </p:spTree>
    <p:extLst>
      <p:ext uri="{BB962C8B-B14F-4D97-AF65-F5344CB8AC3E}">
        <p14:creationId xmlns:p14="http://schemas.microsoft.com/office/powerpoint/2010/main" val="4138325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Now this furry monster can often creep into our thinking, for</a:t>
            </a:r>
            <a:r>
              <a:rPr lang="en-GB" baseline="0" dirty="0" smtClean="0"/>
              <a:t> me, it’s usually at about 3am and it keeps me awake with ruminating and over thinking. The strategies above are very helpful to me as an adult and ones that we are trying to teach children in school through our health and wellbeing and Emotion Works curriculum. </a:t>
            </a:r>
            <a:r>
              <a:rPr lang="en-GB" baseline="0" smtClean="0"/>
              <a:t>Okay, </a:t>
            </a:r>
            <a:r>
              <a:rPr lang="en-GB" baseline="0" dirty="0" smtClean="0"/>
              <a:t>I don’t wake Mr Snedden up at 3am to talk things through but I do self-talk, and give myself a telling off for making thoughts into facts. </a:t>
            </a:r>
          </a:p>
          <a:p>
            <a:endParaRPr lang="en-GB" baseline="0" dirty="0" smtClean="0"/>
          </a:p>
          <a:p>
            <a:r>
              <a:rPr lang="en-GB" baseline="0" dirty="0" smtClean="0"/>
              <a:t>So this is the end of this presentation and I hope you have found some useful hints and tips to support your child with negative self-talk. It is only scratching the surface of the issue but if you have any concerns then share this with us in school and with your GP if necessary, but together we can all help everyone engaging in more positive thinking to enable children to live our values of being safe, being respectful and being the best you.</a:t>
            </a:r>
          </a:p>
          <a:p>
            <a:endParaRPr lang="en-GB" dirty="0"/>
          </a:p>
        </p:txBody>
      </p:sp>
      <p:sp>
        <p:nvSpPr>
          <p:cNvPr id="4" name="Slide Number Placeholder 3"/>
          <p:cNvSpPr>
            <a:spLocks noGrp="1"/>
          </p:cNvSpPr>
          <p:nvPr>
            <p:ph type="sldNum" sz="quarter" idx="10"/>
          </p:nvPr>
        </p:nvSpPr>
        <p:spPr/>
        <p:txBody>
          <a:bodyPr/>
          <a:lstStyle/>
          <a:p>
            <a:fld id="{0BDBCAC9-E0CD-42F7-9CAD-4CF7923ED2F2}" type="slidenum">
              <a:rPr lang="en-GB" smtClean="0"/>
              <a:t>14</a:t>
            </a:fld>
            <a:endParaRPr lang="en-GB"/>
          </a:p>
        </p:txBody>
      </p:sp>
    </p:spTree>
    <p:extLst>
      <p:ext uri="{BB962C8B-B14F-4D97-AF65-F5344CB8AC3E}">
        <p14:creationId xmlns:p14="http://schemas.microsoft.com/office/powerpoint/2010/main" val="42233938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We spend a lot of time in our own heads during a day and even through the night in our dreams. We can</a:t>
            </a:r>
            <a:r>
              <a:rPr lang="en-GB" baseline="0" dirty="0" smtClean="0"/>
              <a:t> be lost in our own thoughts even when we are in a room full of people or holding a conversation with others. We are constantly judging ourselves, others and situations talking to ourselves about what we THINK is going on. The slant we take on this, negative or positive has a big impact on how we feel and view the world around us. </a:t>
            </a:r>
          </a:p>
          <a:p>
            <a:r>
              <a:rPr lang="en-GB" baseline="0" dirty="0" smtClean="0"/>
              <a:t>Not all self-talk is bad for us, sometimes our inner self can be very positive, telling ourselves ‘well done you’, ‘I knew you could do it!’, sometimes it can stop us from doing things that we shouldn’t or tells us to be wary of situations that might hurt us or others harm. But negative self-talk is what we are looking at here…the talk that brings us down, makes us paranoid, upset, angry, isolated and low of mood.</a:t>
            </a:r>
            <a:endParaRPr lang="en-GB" dirty="0"/>
          </a:p>
        </p:txBody>
      </p:sp>
      <p:sp>
        <p:nvSpPr>
          <p:cNvPr id="4" name="Slide Number Placeholder 3"/>
          <p:cNvSpPr>
            <a:spLocks noGrp="1"/>
          </p:cNvSpPr>
          <p:nvPr>
            <p:ph type="sldNum" sz="quarter" idx="10"/>
          </p:nvPr>
        </p:nvSpPr>
        <p:spPr/>
        <p:txBody>
          <a:bodyPr/>
          <a:lstStyle/>
          <a:p>
            <a:fld id="{0BDBCAC9-E0CD-42F7-9CAD-4CF7923ED2F2}" type="slidenum">
              <a:rPr lang="en-GB" smtClean="0"/>
              <a:t>2</a:t>
            </a:fld>
            <a:endParaRPr lang="en-GB"/>
          </a:p>
        </p:txBody>
      </p:sp>
    </p:spTree>
    <p:extLst>
      <p:ext uri="{BB962C8B-B14F-4D97-AF65-F5344CB8AC3E}">
        <p14:creationId xmlns:p14="http://schemas.microsoft.com/office/powerpoint/2010/main" val="3669556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Have a look at the statements</a:t>
            </a:r>
            <a:r>
              <a:rPr lang="en-GB" baseline="0" dirty="0" smtClean="0"/>
              <a:t> on the left. These are permeating negative thoughts which many of us can have from time to time. But sadly, for some people, this has become how they view themselves and is a way of thinking. Before they have even begun a new piece of learning or a new relationship or entered into a new situation they are already telling themselves that they will fail, no one will like them, no one does like them, success is out of their reach and they are not capable of it. They are looking at others and are </a:t>
            </a:r>
            <a:r>
              <a:rPr lang="en-GB" baseline="0" dirty="0" err="1" smtClean="0"/>
              <a:t>venious</a:t>
            </a:r>
            <a:r>
              <a:rPr lang="en-GB" baseline="0" dirty="0" smtClean="0"/>
              <a:t> or jealous of them, thinking ‘I’ll bet they will get it first time’ or ‘people like them more’ but the reality is, they are lying to themselves. They are not basing this dialogue on any truth. </a:t>
            </a:r>
          </a:p>
          <a:p>
            <a:endParaRPr lang="en-GB" baseline="0" dirty="0" smtClean="0"/>
          </a:p>
          <a:p>
            <a:r>
              <a:rPr lang="en-GB" baseline="0" dirty="0" smtClean="0"/>
              <a:t>If a person changes their way of thinking and places a positive spin on it, it opens doors to new possibilities. If you hear any of the statements coming from your child, challenge them on it. Ask them:</a:t>
            </a:r>
          </a:p>
          <a:p>
            <a:r>
              <a:rPr lang="en-GB" baseline="0" dirty="0" smtClean="0"/>
              <a:t>Who has said that you need to get it right everyday? </a:t>
            </a:r>
          </a:p>
          <a:p>
            <a:r>
              <a:rPr lang="en-GB" baseline="0" dirty="0" smtClean="0"/>
              <a:t>Why are mistake actually important?</a:t>
            </a:r>
          </a:p>
          <a:p>
            <a:r>
              <a:rPr lang="en-GB" baseline="0" dirty="0" smtClean="0"/>
              <a:t>What does perfect actually look like? Or what does success look like? </a:t>
            </a:r>
          </a:p>
          <a:p>
            <a:r>
              <a:rPr lang="en-GB" baseline="0" dirty="0" smtClean="0"/>
              <a:t>What is so bad about asking for help? </a:t>
            </a:r>
          </a:p>
          <a:p>
            <a:r>
              <a:rPr lang="en-GB" baseline="0" dirty="0" smtClean="0"/>
              <a:t>What could you do if you get something wrong? What do other people do? What do I do?</a:t>
            </a:r>
          </a:p>
          <a:p>
            <a:endParaRPr lang="en-GB" baseline="0" dirty="0" smtClean="0"/>
          </a:p>
        </p:txBody>
      </p:sp>
      <p:sp>
        <p:nvSpPr>
          <p:cNvPr id="4" name="Slide Number Placeholder 3"/>
          <p:cNvSpPr>
            <a:spLocks noGrp="1"/>
          </p:cNvSpPr>
          <p:nvPr>
            <p:ph type="sldNum" sz="quarter" idx="10"/>
          </p:nvPr>
        </p:nvSpPr>
        <p:spPr/>
        <p:txBody>
          <a:bodyPr/>
          <a:lstStyle/>
          <a:p>
            <a:fld id="{0BDBCAC9-E0CD-42F7-9CAD-4CF7923ED2F2}" type="slidenum">
              <a:rPr lang="en-GB" smtClean="0"/>
              <a:t>3</a:t>
            </a:fld>
            <a:endParaRPr lang="en-GB"/>
          </a:p>
        </p:txBody>
      </p:sp>
    </p:spTree>
    <p:extLst>
      <p:ext uri="{BB962C8B-B14F-4D97-AF65-F5344CB8AC3E}">
        <p14:creationId xmlns:p14="http://schemas.microsoft.com/office/powerpoint/2010/main" val="17336161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We spend much of our life narrating it and actually very few people ever hear about</a:t>
            </a:r>
            <a:r>
              <a:rPr lang="en-GB" baseline="0" dirty="0" smtClean="0"/>
              <a:t> this</a:t>
            </a:r>
            <a:r>
              <a:rPr lang="en-GB" dirty="0" smtClean="0"/>
              <a:t> story we are telling ourselves. What we have to remember is that most stories,</a:t>
            </a:r>
            <a:r>
              <a:rPr lang="en-GB" baseline="0" dirty="0" smtClean="0"/>
              <a:t> or story telling is fictional with only slight, if any, elements of fact and truth.</a:t>
            </a:r>
          </a:p>
          <a:p>
            <a:r>
              <a:rPr lang="en-GB" baseline="0" dirty="0" smtClean="0"/>
              <a:t>It is important to try to get children to share their inner stories about their views of themselves as a learner, a friend, a class member, a community or family member. Safe adults need to help children distinguish between fact and fiction, where does the truth lie, what they are basing their story on? And to point out to them, how is this narrative of an event helping you feel good? How can you change it? This is particularly true about how people predict the future. Negative thinking can often lead to catastrophizing about events, issues and outcomes that haven’t even happened yet.</a:t>
            </a:r>
          </a:p>
          <a:p>
            <a:endParaRPr lang="en-GB" baseline="0" dirty="0" smtClean="0"/>
          </a:p>
          <a:p>
            <a:r>
              <a:rPr lang="en-GB" baseline="0" dirty="0" smtClean="0"/>
              <a:t>I know this first hand to be true about my own daughter some years ago, who got herself into a real state, wasn’t getting her university place and her dream job and told me she had failed 3 of her Highers then went on to get 7 As and has now graduated with honours in social policy and politics. Or my son, who was never getting into the fire service after he’d failed at his first attempt and is now a fire fighter.</a:t>
            </a:r>
            <a:endParaRPr lang="en-GB" dirty="0"/>
          </a:p>
        </p:txBody>
      </p:sp>
      <p:sp>
        <p:nvSpPr>
          <p:cNvPr id="4" name="Slide Number Placeholder 3"/>
          <p:cNvSpPr>
            <a:spLocks noGrp="1"/>
          </p:cNvSpPr>
          <p:nvPr>
            <p:ph type="sldNum" sz="quarter" idx="10"/>
          </p:nvPr>
        </p:nvSpPr>
        <p:spPr/>
        <p:txBody>
          <a:bodyPr/>
          <a:lstStyle/>
          <a:p>
            <a:fld id="{0BDBCAC9-E0CD-42F7-9CAD-4CF7923ED2F2}" type="slidenum">
              <a:rPr lang="en-GB" smtClean="0"/>
              <a:t>4</a:t>
            </a:fld>
            <a:endParaRPr lang="en-GB"/>
          </a:p>
        </p:txBody>
      </p:sp>
    </p:spTree>
    <p:extLst>
      <p:ext uri="{BB962C8B-B14F-4D97-AF65-F5344CB8AC3E}">
        <p14:creationId xmlns:p14="http://schemas.microsoft.com/office/powerpoint/2010/main" val="17654234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When your child is expressing a negative story, your job, or ours in school is to listen. The hard part is to</a:t>
            </a:r>
            <a:r>
              <a:rPr lang="en-GB" baseline="0" dirty="0" smtClean="0"/>
              <a:t> listen actively and attentively, which is why we have two ears and one mouth. Try to coach a change in story instead of proving or providing a new narrative, because then that narrative is yours, and not your child's…and they know this so it is not real or true to them. Instead, share challenges you have overcome yourself or times that your narrative has been completely wrong.</a:t>
            </a:r>
          </a:p>
          <a:p>
            <a:endParaRPr lang="en-GB" baseline="0" dirty="0" smtClean="0"/>
          </a:p>
          <a:p>
            <a:r>
              <a:rPr lang="en-GB" baseline="0" dirty="0" smtClean="0"/>
              <a:t>‘You know, I didn’t think that people liked me at school and when I went to my school reunion, everyone was so pleased to see me again!’ “I didn’t think I was very good at maths but I made sure I asked for more help and look at me know, I am an accountant!”</a:t>
            </a:r>
          </a:p>
          <a:p>
            <a:r>
              <a:rPr lang="en-GB" baseline="0" dirty="0" smtClean="0"/>
              <a:t>‘What I have learned in life is it is the effort you make that has the biggest impact on your progress’ and so on.</a:t>
            </a:r>
          </a:p>
          <a:p>
            <a:endParaRPr lang="en-GB" baseline="0" dirty="0" smtClean="0"/>
          </a:p>
          <a:p>
            <a:r>
              <a:rPr lang="en-GB" baseline="0" dirty="0" smtClean="0"/>
              <a:t>Talk to you child about perception: that we can share one story but see it completely differently. Look at the picture of the lady above – do you see the young lady in it? </a:t>
            </a:r>
          </a:p>
          <a:p>
            <a:r>
              <a:rPr lang="en-GB" baseline="0" dirty="0" smtClean="0"/>
              <a:t>Now, do you see the old lady? Now, this is visual perception but it is a good illustration of how we often look at a picture, an event, a situation and see one thing, but ACTUALLY there is another view point and both are true.</a:t>
            </a:r>
            <a:endParaRPr lang="en-GB" dirty="0"/>
          </a:p>
        </p:txBody>
      </p:sp>
      <p:sp>
        <p:nvSpPr>
          <p:cNvPr id="4" name="Slide Number Placeholder 3"/>
          <p:cNvSpPr>
            <a:spLocks noGrp="1"/>
          </p:cNvSpPr>
          <p:nvPr>
            <p:ph type="sldNum" sz="quarter" idx="10"/>
          </p:nvPr>
        </p:nvSpPr>
        <p:spPr/>
        <p:txBody>
          <a:bodyPr/>
          <a:lstStyle/>
          <a:p>
            <a:fld id="{0BDBCAC9-E0CD-42F7-9CAD-4CF7923ED2F2}" type="slidenum">
              <a:rPr lang="en-GB" smtClean="0"/>
              <a:t>5</a:t>
            </a:fld>
            <a:endParaRPr lang="en-GB"/>
          </a:p>
        </p:txBody>
      </p:sp>
    </p:spTree>
    <p:extLst>
      <p:ext uri="{BB962C8B-B14F-4D97-AF65-F5344CB8AC3E}">
        <p14:creationId xmlns:p14="http://schemas.microsoft.com/office/powerpoint/2010/main" val="19979896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You will not transform a persons negative thinking in one conversation. They have taken some time to embed their way of thinking and it will take some time to un do. The key is consistency and practice. </a:t>
            </a:r>
          </a:p>
          <a:p>
            <a:r>
              <a:rPr lang="en-GB" dirty="0" smtClean="0"/>
              <a:t>When a child is displaying that they think they are not good enough ask them – what are you basing that on?</a:t>
            </a:r>
            <a:r>
              <a:rPr lang="en-GB" baseline="0" dirty="0" smtClean="0"/>
              <a:t> You need to change your attitude to yourself, you are being very hard on your self? Point out successes and how proud they had been. Get your child to notice that this way of thinking is just that, a thought and that it is not good for them. Distract them by being mindful, casually chatting and trying to change the narrative to a more positive view point.</a:t>
            </a:r>
          </a:p>
          <a:p>
            <a:endParaRPr lang="en-GB" baseline="0" dirty="0" smtClean="0"/>
          </a:p>
          <a:p>
            <a:r>
              <a:rPr lang="en-GB" baseline="0" dirty="0" smtClean="0"/>
              <a:t>Reframe the thought…</a:t>
            </a:r>
          </a:p>
          <a:p>
            <a:r>
              <a:rPr lang="en-GB" baseline="0" dirty="0" smtClean="0"/>
              <a:t>‘I  am not good enough and I can’t do it!’ should become “well, you can’t do it just yet, let’s try it together”. Praise the effort that they make but not necessarily the end product, for example, ‘I am so proud of you for putting yourself out there and giving that a go when I knew you were finding it tricky. ‘ as oppose to ‘well done you got them all right’ as they may not the next time and this can lead them to feel like their have failed.</a:t>
            </a:r>
            <a:endParaRPr lang="en-GB" dirty="0"/>
          </a:p>
        </p:txBody>
      </p:sp>
      <p:sp>
        <p:nvSpPr>
          <p:cNvPr id="4" name="Slide Number Placeholder 3"/>
          <p:cNvSpPr>
            <a:spLocks noGrp="1"/>
          </p:cNvSpPr>
          <p:nvPr>
            <p:ph type="sldNum" sz="quarter" idx="10"/>
          </p:nvPr>
        </p:nvSpPr>
        <p:spPr/>
        <p:txBody>
          <a:bodyPr/>
          <a:lstStyle/>
          <a:p>
            <a:fld id="{0BDBCAC9-E0CD-42F7-9CAD-4CF7923ED2F2}" type="slidenum">
              <a:rPr lang="en-GB" smtClean="0"/>
              <a:t>6</a:t>
            </a:fld>
            <a:endParaRPr lang="en-GB"/>
          </a:p>
        </p:txBody>
      </p:sp>
    </p:spTree>
    <p:extLst>
      <p:ext uri="{BB962C8B-B14F-4D97-AF65-F5344CB8AC3E}">
        <p14:creationId xmlns:p14="http://schemas.microsoft.com/office/powerpoint/2010/main" val="17286173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poster speaks for itself and is one I use often to</a:t>
            </a:r>
            <a:r>
              <a:rPr lang="en-GB" baseline="0" dirty="0" smtClean="0"/>
              <a:t> coach children who have gotten into a negative spiral in their self-talk.</a:t>
            </a:r>
            <a:endParaRPr lang="en-GB" dirty="0"/>
          </a:p>
        </p:txBody>
      </p:sp>
      <p:sp>
        <p:nvSpPr>
          <p:cNvPr id="4" name="Slide Number Placeholder 3"/>
          <p:cNvSpPr>
            <a:spLocks noGrp="1"/>
          </p:cNvSpPr>
          <p:nvPr>
            <p:ph type="sldNum" sz="quarter" idx="10"/>
          </p:nvPr>
        </p:nvSpPr>
        <p:spPr/>
        <p:txBody>
          <a:bodyPr/>
          <a:lstStyle/>
          <a:p>
            <a:fld id="{0BDBCAC9-E0CD-42F7-9CAD-4CF7923ED2F2}" type="slidenum">
              <a:rPr lang="en-GB" smtClean="0"/>
              <a:t>7</a:t>
            </a:fld>
            <a:endParaRPr lang="en-GB"/>
          </a:p>
        </p:txBody>
      </p:sp>
    </p:spTree>
    <p:extLst>
      <p:ext uri="{BB962C8B-B14F-4D97-AF65-F5344CB8AC3E}">
        <p14:creationId xmlns:p14="http://schemas.microsoft.com/office/powerpoint/2010/main" val="3047092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absolute worst thing we can do for a child is to make excuses for their behaviour and their choices in life. Taking ownership of</a:t>
            </a:r>
            <a:r>
              <a:rPr lang="en-GB" baseline="0" dirty="0" smtClean="0"/>
              <a:t> behaviour is so </a:t>
            </a:r>
            <a:r>
              <a:rPr lang="en-GB" dirty="0" smtClean="0"/>
              <a:t>empowering for children as then they can recognise mistakes and fix them</a:t>
            </a:r>
            <a:r>
              <a:rPr lang="en-GB" baseline="0" dirty="0" smtClean="0"/>
              <a:t> themselves. By making excuses for children we are undermining children and setting really low standards or expectations of them…and they know this!</a:t>
            </a:r>
          </a:p>
          <a:p>
            <a:r>
              <a:rPr lang="en-GB" baseline="0" dirty="0" smtClean="0"/>
              <a:t>If a child cannot take responsibility and recognise unhealthy thoughts or patterns of behaviour, how on earth can they change them? How can they take charge of themselves in a positive way and give themselves a telling off when they behave in a way that they know is wrong. And they do…</a:t>
            </a:r>
          </a:p>
          <a:p>
            <a:r>
              <a:rPr lang="en-GB" baseline="0" dirty="0" smtClean="0"/>
              <a:t>When a child is feeling ashamed of their behaviour and thoughts, they will often lie, shut down, refuse to talk or acknowledge they have done anything wrong. This is very damaging for them and their relationships with others. People have more respect for honesty and more empathy for people who can recognise that they have made a mistake. If a child is living with shame, believe me, their self-talk is most certainly NOT a positive one.</a:t>
            </a:r>
            <a:endParaRPr lang="en-GB" dirty="0"/>
          </a:p>
        </p:txBody>
      </p:sp>
      <p:sp>
        <p:nvSpPr>
          <p:cNvPr id="4" name="Slide Number Placeholder 3"/>
          <p:cNvSpPr>
            <a:spLocks noGrp="1"/>
          </p:cNvSpPr>
          <p:nvPr>
            <p:ph type="sldNum" sz="quarter" idx="10"/>
          </p:nvPr>
        </p:nvSpPr>
        <p:spPr/>
        <p:txBody>
          <a:bodyPr/>
          <a:lstStyle/>
          <a:p>
            <a:fld id="{0BDBCAC9-E0CD-42F7-9CAD-4CF7923ED2F2}" type="slidenum">
              <a:rPr lang="en-GB" smtClean="0"/>
              <a:t>8</a:t>
            </a:fld>
            <a:endParaRPr lang="en-GB"/>
          </a:p>
        </p:txBody>
      </p:sp>
    </p:spTree>
    <p:extLst>
      <p:ext uri="{BB962C8B-B14F-4D97-AF65-F5344CB8AC3E}">
        <p14:creationId xmlns:p14="http://schemas.microsoft.com/office/powerpoint/2010/main" val="8521505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 these two columns,</a:t>
            </a:r>
            <a:r>
              <a:rPr lang="en-GB" baseline="0" dirty="0" smtClean="0"/>
              <a:t> there are both positive and negative thinking patterns, self talk or stories. Which are helpful and which will hinder?…it is so important that we point these out to children. I often have children who will say to me’ it’s always me that gets into trouble, or gets their work wrong…’ and I will say ‘IS it? </a:t>
            </a:r>
            <a:r>
              <a:rPr lang="en-GB" baseline="0" dirty="0" err="1" smtClean="0"/>
              <a:t>Hmmmm</a:t>
            </a:r>
            <a:r>
              <a:rPr lang="en-GB" baseline="0" dirty="0" smtClean="0"/>
              <a:t> I’ve spoken to quite a few people who’ve made a mistake today so it’s not always you… I seem to remember last week telling you how proud I was of the way you behaved …’</a:t>
            </a:r>
          </a:p>
          <a:p>
            <a:endParaRPr lang="en-GB" baseline="0" dirty="0" smtClean="0"/>
          </a:p>
          <a:p>
            <a:r>
              <a:rPr lang="en-GB" baseline="0" dirty="0" smtClean="0"/>
              <a:t>It is also important that children understand that their brain is a growing, evolving, changing organ and actually there is still much we don’t know about the power of it. Here’s two personal examples – when I was younger, I played the flute, was very good at it and got up to my grade 8. I then gave it up because I had gone to university and forgot about it. In my mid twenties I found my flute again but couldn’t remember a note or how to read music. I was horrified because id been so good. I went for lessons again and within 6 months I was back to playing pieces of a grade 6 or 7 level. My brain had simple stored the information somewhere as I wasn’t using it and with a bit of help was able to access it again.</a:t>
            </a:r>
          </a:p>
          <a:p>
            <a:r>
              <a:rPr lang="en-GB" baseline="0" dirty="0" smtClean="0"/>
              <a:t>Another example is my mum, who used to be a GP, had a stroke 7 years ago. This hit the language centre of her brain and she was unable to speak. With hard effort, help from speech and language therapy she now has most of her speech back. Now that part of her brain was permanently damaged, so in order for her to re-learn, her brain had to reform new pathways and it did…with a lot of effort on my mums part and acceptance of the help she was offered.</a:t>
            </a:r>
          </a:p>
          <a:p>
            <a:endParaRPr lang="en-GB" baseline="0" dirty="0" smtClean="0"/>
          </a:p>
          <a:p>
            <a:r>
              <a:rPr lang="en-GB" baseline="0" dirty="0" smtClean="0"/>
              <a:t>Our stories are never ending…learning is life long!</a:t>
            </a:r>
          </a:p>
          <a:p>
            <a:endParaRPr lang="en-GB" baseline="0" dirty="0" smtClean="0"/>
          </a:p>
          <a:p>
            <a:r>
              <a:rPr lang="en-GB" baseline="0" dirty="0" smtClean="0"/>
              <a:t>I</a:t>
            </a:r>
            <a:endParaRPr lang="en-GB" dirty="0"/>
          </a:p>
        </p:txBody>
      </p:sp>
      <p:sp>
        <p:nvSpPr>
          <p:cNvPr id="4" name="Slide Number Placeholder 3"/>
          <p:cNvSpPr>
            <a:spLocks noGrp="1"/>
          </p:cNvSpPr>
          <p:nvPr>
            <p:ph type="sldNum" sz="quarter" idx="10"/>
          </p:nvPr>
        </p:nvSpPr>
        <p:spPr/>
        <p:txBody>
          <a:bodyPr/>
          <a:lstStyle/>
          <a:p>
            <a:fld id="{0BDBCAC9-E0CD-42F7-9CAD-4CF7923ED2F2}" type="slidenum">
              <a:rPr lang="en-GB" smtClean="0"/>
              <a:t>9</a:t>
            </a:fld>
            <a:endParaRPr lang="en-GB"/>
          </a:p>
        </p:txBody>
      </p:sp>
    </p:spTree>
    <p:extLst>
      <p:ext uri="{BB962C8B-B14F-4D97-AF65-F5344CB8AC3E}">
        <p14:creationId xmlns:p14="http://schemas.microsoft.com/office/powerpoint/2010/main" val="24060112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B674444F-379B-4337-9876-EAD677426E82}" type="datetimeFigureOut">
              <a:rPr lang="en-GB" smtClean="0"/>
              <a:t>21/01/2022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62A2BCB-D798-4CDB-99BB-A5FD30F9FAE6}" type="slidenum">
              <a:rPr lang="en-GB" smtClean="0"/>
              <a:t>‹#›</a:t>
            </a:fld>
            <a:endParaRPr lang="en-GB"/>
          </a:p>
        </p:txBody>
      </p:sp>
    </p:spTree>
    <p:extLst>
      <p:ext uri="{BB962C8B-B14F-4D97-AF65-F5344CB8AC3E}">
        <p14:creationId xmlns:p14="http://schemas.microsoft.com/office/powerpoint/2010/main" val="2154205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674444F-379B-4337-9876-EAD677426E82}" type="datetimeFigureOut">
              <a:rPr lang="en-GB" smtClean="0"/>
              <a:t>21/01/2022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62A2BCB-D798-4CDB-99BB-A5FD30F9FAE6}" type="slidenum">
              <a:rPr lang="en-GB" smtClean="0"/>
              <a:t>‹#›</a:t>
            </a:fld>
            <a:endParaRPr lang="en-GB"/>
          </a:p>
        </p:txBody>
      </p:sp>
    </p:spTree>
    <p:extLst>
      <p:ext uri="{BB962C8B-B14F-4D97-AF65-F5344CB8AC3E}">
        <p14:creationId xmlns:p14="http://schemas.microsoft.com/office/powerpoint/2010/main" val="958037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674444F-379B-4337-9876-EAD677426E82}" type="datetimeFigureOut">
              <a:rPr lang="en-GB" smtClean="0"/>
              <a:t>21/01/2022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62A2BCB-D798-4CDB-99BB-A5FD30F9FAE6}" type="slidenum">
              <a:rPr lang="en-GB" smtClean="0"/>
              <a:t>‹#›</a:t>
            </a:fld>
            <a:endParaRPr lang="en-GB"/>
          </a:p>
        </p:txBody>
      </p:sp>
    </p:spTree>
    <p:extLst>
      <p:ext uri="{BB962C8B-B14F-4D97-AF65-F5344CB8AC3E}">
        <p14:creationId xmlns:p14="http://schemas.microsoft.com/office/powerpoint/2010/main" val="10624722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674444F-379B-4337-9876-EAD677426E82}" type="datetimeFigureOut">
              <a:rPr lang="en-GB" smtClean="0"/>
              <a:t>21/01/2022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62A2BCB-D798-4CDB-99BB-A5FD30F9FAE6}" type="slidenum">
              <a:rPr lang="en-GB" smtClean="0"/>
              <a:t>‹#›</a:t>
            </a:fld>
            <a:endParaRPr lang="en-GB"/>
          </a:p>
        </p:txBody>
      </p:sp>
    </p:spTree>
    <p:extLst>
      <p:ext uri="{BB962C8B-B14F-4D97-AF65-F5344CB8AC3E}">
        <p14:creationId xmlns:p14="http://schemas.microsoft.com/office/powerpoint/2010/main" val="412842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74444F-379B-4337-9876-EAD677426E82}" type="datetimeFigureOut">
              <a:rPr lang="en-GB" smtClean="0"/>
              <a:t>21/01/2022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62A2BCB-D798-4CDB-99BB-A5FD30F9FAE6}" type="slidenum">
              <a:rPr lang="en-GB" smtClean="0"/>
              <a:t>‹#›</a:t>
            </a:fld>
            <a:endParaRPr lang="en-GB"/>
          </a:p>
        </p:txBody>
      </p:sp>
    </p:spTree>
    <p:extLst>
      <p:ext uri="{BB962C8B-B14F-4D97-AF65-F5344CB8AC3E}">
        <p14:creationId xmlns:p14="http://schemas.microsoft.com/office/powerpoint/2010/main" val="37599350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B674444F-379B-4337-9876-EAD677426E82}" type="datetimeFigureOut">
              <a:rPr lang="en-GB" smtClean="0"/>
              <a:t>21/01/2022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62A2BCB-D798-4CDB-99BB-A5FD30F9FAE6}" type="slidenum">
              <a:rPr lang="en-GB" smtClean="0"/>
              <a:t>‹#›</a:t>
            </a:fld>
            <a:endParaRPr lang="en-GB"/>
          </a:p>
        </p:txBody>
      </p:sp>
    </p:spTree>
    <p:extLst>
      <p:ext uri="{BB962C8B-B14F-4D97-AF65-F5344CB8AC3E}">
        <p14:creationId xmlns:p14="http://schemas.microsoft.com/office/powerpoint/2010/main" val="27023565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B674444F-379B-4337-9876-EAD677426E82}" type="datetimeFigureOut">
              <a:rPr lang="en-GB" smtClean="0"/>
              <a:t>21/01/2022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62A2BCB-D798-4CDB-99BB-A5FD30F9FAE6}" type="slidenum">
              <a:rPr lang="en-GB" smtClean="0"/>
              <a:t>‹#›</a:t>
            </a:fld>
            <a:endParaRPr lang="en-GB"/>
          </a:p>
        </p:txBody>
      </p:sp>
    </p:spTree>
    <p:extLst>
      <p:ext uri="{BB962C8B-B14F-4D97-AF65-F5344CB8AC3E}">
        <p14:creationId xmlns:p14="http://schemas.microsoft.com/office/powerpoint/2010/main" val="4315162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B674444F-379B-4337-9876-EAD677426E82}" type="datetimeFigureOut">
              <a:rPr lang="en-GB" smtClean="0"/>
              <a:t>21/01/2022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62A2BCB-D798-4CDB-99BB-A5FD30F9FAE6}" type="slidenum">
              <a:rPr lang="en-GB" smtClean="0"/>
              <a:t>‹#›</a:t>
            </a:fld>
            <a:endParaRPr lang="en-GB"/>
          </a:p>
        </p:txBody>
      </p:sp>
    </p:spTree>
    <p:extLst>
      <p:ext uri="{BB962C8B-B14F-4D97-AF65-F5344CB8AC3E}">
        <p14:creationId xmlns:p14="http://schemas.microsoft.com/office/powerpoint/2010/main" val="3312911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74444F-379B-4337-9876-EAD677426E82}" type="datetimeFigureOut">
              <a:rPr lang="en-GB" smtClean="0"/>
              <a:t>21/01/2022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62A2BCB-D798-4CDB-99BB-A5FD30F9FAE6}" type="slidenum">
              <a:rPr lang="en-GB" smtClean="0"/>
              <a:t>‹#›</a:t>
            </a:fld>
            <a:endParaRPr lang="en-GB"/>
          </a:p>
        </p:txBody>
      </p:sp>
    </p:spTree>
    <p:extLst>
      <p:ext uri="{BB962C8B-B14F-4D97-AF65-F5344CB8AC3E}">
        <p14:creationId xmlns:p14="http://schemas.microsoft.com/office/powerpoint/2010/main" val="38674507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674444F-379B-4337-9876-EAD677426E82}" type="datetimeFigureOut">
              <a:rPr lang="en-GB" smtClean="0"/>
              <a:t>21/01/2022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62A2BCB-D798-4CDB-99BB-A5FD30F9FAE6}" type="slidenum">
              <a:rPr lang="en-GB" smtClean="0"/>
              <a:t>‹#›</a:t>
            </a:fld>
            <a:endParaRPr lang="en-GB"/>
          </a:p>
        </p:txBody>
      </p:sp>
    </p:spTree>
    <p:extLst>
      <p:ext uri="{BB962C8B-B14F-4D97-AF65-F5344CB8AC3E}">
        <p14:creationId xmlns:p14="http://schemas.microsoft.com/office/powerpoint/2010/main" val="4297290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674444F-379B-4337-9876-EAD677426E82}" type="datetimeFigureOut">
              <a:rPr lang="en-GB" smtClean="0"/>
              <a:t>21/01/2022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62A2BCB-D798-4CDB-99BB-A5FD30F9FAE6}" type="slidenum">
              <a:rPr lang="en-GB" smtClean="0"/>
              <a:t>‹#›</a:t>
            </a:fld>
            <a:endParaRPr lang="en-GB"/>
          </a:p>
        </p:txBody>
      </p:sp>
    </p:spTree>
    <p:extLst>
      <p:ext uri="{BB962C8B-B14F-4D97-AF65-F5344CB8AC3E}">
        <p14:creationId xmlns:p14="http://schemas.microsoft.com/office/powerpoint/2010/main" val="42737678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74444F-379B-4337-9876-EAD677426E82}" type="datetimeFigureOut">
              <a:rPr lang="en-GB" smtClean="0"/>
              <a:t>21/01/2022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2A2BCB-D798-4CDB-99BB-A5FD30F9FAE6}" type="slidenum">
              <a:rPr lang="en-GB" smtClean="0"/>
              <a:t>‹#›</a:t>
            </a:fld>
            <a:endParaRPr lang="en-GB"/>
          </a:p>
        </p:txBody>
      </p:sp>
    </p:spTree>
    <p:extLst>
      <p:ext uri="{BB962C8B-B14F-4D97-AF65-F5344CB8AC3E}">
        <p14:creationId xmlns:p14="http://schemas.microsoft.com/office/powerpoint/2010/main" val="25618003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2.png"/><Relationship Id="rId5" Type="http://schemas.openxmlformats.org/officeDocument/2006/relationships/image" Target="../media/image14.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Layout" Target="../slideLayouts/slideLayout4.xml"/><Relationship Id="rId7" Type="http://schemas.openxmlformats.org/officeDocument/2006/relationships/image" Target="../media/image17.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notesSlide" Target="../notesSlides/notesSlide11.xml"/><Relationship Id="rId9"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2.png"/><Relationship Id="rId5" Type="http://schemas.openxmlformats.org/officeDocument/2006/relationships/image" Target="../media/image19.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2.png"/><Relationship Id="rId5" Type="http://schemas.openxmlformats.org/officeDocument/2006/relationships/image" Target="../media/image20.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2.png"/><Relationship Id="rId5" Type="http://schemas.openxmlformats.org/officeDocument/2006/relationships/image" Target="../media/image21.png"/><Relationship Id="rId4"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2.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4.xml"/><Relationship Id="rId7" Type="http://schemas.openxmlformats.org/officeDocument/2006/relationships/image" Target="../media/image8.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notesSlide" Target="../notesSlides/notesSlide6.xml"/><Relationship Id="rId9"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2.png"/><Relationship Id="rId5" Type="http://schemas.openxmlformats.org/officeDocument/2006/relationships/image" Target="../media/image10.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2.png"/><Relationship Id="rId5" Type="http://schemas.openxmlformats.org/officeDocument/2006/relationships/image" Target="../media/image11.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2.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72127" y="1844258"/>
            <a:ext cx="9144000" cy="2387600"/>
          </a:xfrm>
        </p:spPr>
        <p:txBody>
          <a:bodyPr/>
          <a:lstStyle/>
          <a:p>
            <a:r>
              <a:rPr lang="en-GB" dirty="0" smtClean="0"/>
              <a:t>The importance of self-talk</a:t>
            </a:r>
            <a:endParaRPr lang="en-GB" dirty="0"/>
          </a:p>
        </p:txBody>
      </p:sp>
      <p:sp>
        <p:nvSpPr>
          <p:cNvPr id="3" name="Subtitle 2"/>
          <p:cNvSpPr>
            <a:spLocks noGrp="1"/>
          </p:cNvSpPr>
          <p:nvPr>
            <p:ph type="subTitle" idx="1"/>
          </p:nvPr>
        </p:nvSpPr>
        <p:spPr>
          <a:xfrm>
            <a:off x="1572127" y="4548522"/>
            <a:ext cx="9144000" cy="1655762"/>
          </a:xfrm>
        </p:spPr>
        <p:txBody>
          <a:bodyPr/>
          <a:lstStyle/>
          <a:p>
            <a:r>
              <a:rPr lang="en-GB" dirty="0" smtClean="0"/>
              <a:t>A guide to how you can help your child to be more positive in their self-talk</a:t>
            </a:r>
            <a:endParaRPr lang="en-GB" dirty="0"/>
          </a:p>
        </p:txBody>
      </p:sp>
      <p:pic>
        <p:nvPicPr>
          <p:cNvPr id="4" name="Picture 3"/>
          <p:cNvPicPr>
            <a:picLocks noChangeAspect="1"/>
          </p:cNvPicPr>
          <p:nvPr/>
        </p:nvPicPr>
        <p:blipFill>
          <a:blip r:embed="rId5"/>
          <a:stretch>
            <a:fillRect/>
          </a:stretch>
        </p:blipFill>
        <p:spPr>
          <a:xfrm>
            <a:off x="3392905" y="430212"/>
            <a:ext cx="5053263" cy="2112461"/>
          </a:xfrm>
          <a:prstGeom prst="rect">
            <a:avLst/>
          </a:prstGeom>
        </p:spPr>
      </p:pic>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11327" y="527635"/>
            <a:ext cx="609600" cy="609600"/>
          </a:xfrm>
          <a:prstGeom prst="rect">
            <a:avLst/>
          </a:prstGeom>
        </p:spPr>
      </p:pic>
    </p:spTree>
    <p:extLst>
      <p:ext uri="{BB962C8B-B14F-4D97-AF65-F5344CB8AC3E}">
        <p14:creationId xmlns:p14="http://schemas.microsoft.com/office/powerpoint/2010/main" val="391987121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4206"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does my ideal self want to be?</a:t>
            </a:r>
            <a:endParaRPr lang="en-GB" dirty="0"/>
          </a:p>
        </p:txBody>
      </p:sp>
      <p:sp>
        <p:nvSpPr>
          <p:cNvPr id="3" name="Content Placeholder 2"/>
          <p:cNvSpPr>
            <a:spLocks noGrp="1"/>
          </p:cNvSpPr>
          <p:nvPr>
            <p:ph sz="half" idx="1"/>
          </p:nvPr>
        </p:nvSpPr>
        <p:spPr/>
        <p:txBody>
          <a:bodyPr>
            <a:normAutofit fontScale="92500" lnSpcReduction="10000"/>
          </a:bodyPr>
          <a:lstStyle/>
          <a:p>
            <a:pPr marL="0" indent="0">
              <a:buNone/>
            </a:pPr>
            <a:r>
              <a:rPr lang="en-GB" dirty="0" smtClean="0"/>
              <a:t>Time for self-coaching:</a:t>
            </a:r>
          </a:p>
          <a:p>
            <a:pPr marL="0" indent="0">
              <a:buNone/>
            </a:pPr>
            <a:r>
              <a:rPr lang="en-GB" dirty="0" smtClean="0"/>
              <a:t>What kind of person do I want to be?</a:t>
            </a:r>
          </a:p>
          <a:p>
            <a:pPr marL="0" indent="0">
              <a:buNone/>
            </a:pPr>
            <a:r>
              <a:rPr lang="en-GB" dirty="0" smtClean="0"/>
              <a:t>Who am I becoming just now?</a:t>
            </a:r>
          </a:p>
          <a:p>
            <a:pPr marL="0" indent="0">
              <a:buNone/>
            </a:pPr>
            <a:r>
              <a:rPr lang="en-GB" dirty="0" smtClean="0"/>
              <a:t>What is getting in the way of achieving my vision of my best self?</a:t>
            </a:r>
          </a:p>
          <a:p>
            <a:pPr marL="0" indent="0">
              <a:buNone/>
            </a:pPr>
            <a:r>
              <a:rPr lang="en-GB" dirty="0" smtClean="0"/>
              <a:t>Do I want that more than what I have currently got?</a:t>
            </a:r>
          </a:p>
          <a:p>
            <a:pPr marL="0" indent="0">
              <a:buNone/>
            </a:pPr>
            <a:r>
              <a:rPr lang="en-GB" dirty="0" smtClean="0"/>
              <a:t>What new thoughts could I try? What actions? </a:t>
            </a:r>
          </a:p>
          <a:p>
            <a:pPr marL="0" indent="0">
              <a:buNone/>
            </a:pPr>
            <a:r>
              <a:rPr lang="en-GB" dirty="0" smtClean="0"/>
              <a:t>Who has really got my back? Am I choosing the best people to impress?</a:t>
            </a:r>
            <a:endParaRPr lang="en-GB" dirty="0"/>
          </a:p>
        </p:txBody>
      </p:sp>
      <p:pic>
        <p:nvPicPr>
          <p:cNvPr id="5" name="Content Placeholder 4"/>
          <p:cNvPicPr>
            <a:picLocks noGrp="1" noChangeAspect="1"/>
          </p:cNvPicPr>
          <p:nvPr>
            <p:ph sz="half" idx="2"/>
          </p:nvPr>
        </p:nvPicPr>
        <p:blipFill>
          <a:blip r:embed="rId5"/>
          <a:stretch>
            <a:fillRect/>
          </a:stretch>
        </p:blipFill>
        <p:spPr>
          <a:xfrm>
            <a:off x="6579560" y="1825625"/>
            <a:ext cx="4345113" cy="4329650"/>
          </a:xfrm>
          <a:prstGeom prst="rect">
            <a:avLst/>
          </a:prstGeom>
        </p:spPr>
      </p:pic>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737558" y="653716"/>
            <a:ext cx="609600" cy="609600"/>
          </a:xfrm>
          <a:prstGeom prst="rect">
            <a:avLst/>
          </a:prstGeom>
        </p:spPr>
      </p:pic>
    </p:spTree>
    <p:extLst>
      <p:ext uri="{BB962C8B-B14F-4D97-AF65-F5344CB8AC3E}">
        <p14:creationId xmlns:p14="http://schemas.microsoft.com/office/powerpoint/2010/main" val="144488619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2612"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Creating a personal vision through self-talk</a:t>
            </a:r>
            <a:endParaRPr lang="en-GB" dirty="0"/>
          </a:p>
        </p:txBody>
      </p:sp>
      <p:pic>
        <p:nvPicPr>
          <p:cNvPr id="5" name="Content Placeholder 4"/>
          <p:cNvPicPr>
            <a:picLocks noGrp="1" noChangeAspect="1"/>
          </p:cNvPicPr>
          <p:nvPr>
            <p:ph sz="half" idx="1"/>
          </p:nvPr>
        </p:nvPicPr>
        <p:blipFill>
          <a:blip r:embed="rId5"/>
          <a:stretch>
            <a:fillRect/>
          </a:stretch>
        </p:blipFill>
        <p:spPr>
          <a:xfrm>
            <a:off x="253801" y="1304257"/>
            <a:ext cx="4633892" cy="4351338"/>
          </a:xfrm>
          <a:prstGeom prst="rect">
            <a:avLst/>
          </a:prstGeom>
        </p:spPr>
      </p:pic>
      <p:pic>
        <p:nvPicPr>
          <p:cNvPr id="7" name="Content Placeholder 6"/>
          <p:cNvPicPr>
            <a:picLocks noGrp="1" noChangeAspect="1"/>
          </p:cNvPicPr>
          <p:nvPr>
            <p:ph sz="half" idx="2"/>
          </p:nvPr>
        </p:nvPicPr>
        <p:blipFill>
          <a:blip r:embed="rId6"/>
          <a:stretch>
            <a:fillRect/>
          </a:stretch>
        </p:blipFill>
        <p:spPr>
          <a:xfrm>
            <a:off x="7392066" y="1304257"/>
            <a:ext cx="4701678" cy="2626059"/>
          </a:xfrm>
          <a:prstGeom prst="rect">
            <a:avLst/>
          </a:prstGeom>
        </p:spPr>
      </p:pic>
      <p:pic>
        <p:nvPicPr>
          <p:cNvPr id="6" name="Picture 5"/>
          <p:cNvPicPr>
            <a:picLocks noChangeAspect="1"/>
          </p:cNvPicPr>
          <p:nvPr/>
        </p:nvPicPr>
        <p:blipFill>
          <a:blip r:embed="rId7"/>
          <a:stretch>
            <a:fillRect/>
          </a:stretch>
        </p:blipFill>
        <p:spPr>
          <a:xfrm>
            <a:off x="5156535" y="4065306"/>
            <a:ext cx="3799974" cy="3180578"/>
          </a:xfrm>
          <a:prstGeom prst="rect">
            <a:avLst/>
          </a:prstGeom>
        </p:spPr>
      </p:pic>
      <p:sp>
        <p:nvSpPr>
          <p:cNvPr id="8" name="TextBox 7"/>
          <p:cNvSpPr txBox="1"/>
          <p:nvPr/>
        </p:nvSpPr>
        <p:spPr>
          <a:xfrm>
            <a:off x="838200" y="2288146"/>
            <a:ext cx="3847143" cy="923330"/>
          </a:xfrm>
          <a:prstGeom prst="rect">
            <a:avLst/>
          </a:prstGeom>
          <a:noFill/>
        </p:spPr>
        <p:txBody>
          <a:bodyPr wrap="none" rtlCol="0">
            <a:spAutoFit/>
          </a:bodyPr>
          <a:lstStyle/>
          <a:p>
            <a:r>
              <a:rPr lang="en-GB" b="1" dirty="0" smtClean="0"/>
              <a:t>VISION</a:t>
            </a:r>
          </a:p>
          <a:p>
            <a:r>
              <a:rPr lang="en-GB" b="1" dirty="0" smtClean="0"/>
              <a:t>How do I want to feel about myself?</a:t>
            </a:r>
          </a:p>
          <a:p>
            <a:r>
              <a:rPr lang="en-GB" b="1" dirty="0" smtClean="0"/>
              <a:t>What would I or could I do about this?</a:t>
            </a:r>
            <a:endParaRPr lang="en-GB" b="1" dirty="0"/>
          </a:p>
        </p:txBody>
      </p:sp>
      <p:sp>
        <p:nvSpPr>
          <p:cNvPr id="9" name="TextBox 8"/>
          <p:cNvSpPr txBox="1"/>
          <p:nvPr/>
        </p:nvSpPr>
        <p:spPr>
          <a:xfrm>
            <a:off x="5719011" y="4812632"/>
            <a:ext cx="2884572" cy="1200329"/>
          </a:xfrm>
          <a:prstGeom prst="rect">
            <a:avLst/>
          </a:prstGeom>
          <a:noFill/>
        </p:spPr>
        <p:txBody>
          <a:bodyPr wrap="none" rtlCol="0">
            <a:spAutoFit/>
          </a:bodyPr>
          <a:lstStyle/>
          <a:p>
            <a:r>
              <a:rPr lang="en-GB" b="1" dirty="0" smtClean="0"/>
              <a:t>BEFORE…</a:t>
            </a:r>
          </a:p>
          <a:p>
            <a:r>
              <a:rPr lang="en-GB" b="1" dirty="0" smtClean="0"/>
              <a:t>What has my story been? </a:t>
            </a:r>
          </a:p>
          <a:p>
            <a:r>
              <a:rPr lang="en-GB" b="1" dirty="0" smtClean="0"/>
              <a:t>How did this make me feel? </a:t>
            </a:r>
          </a:p>
          <a:p>
            <a:r>
              <a:rPr lang="en-GB" b="1" dirty="0" smtClean="0"/>
              <a:t>Where did I feel stuck?</a:t>
            </a:r>
            <a:endParaRPr lang="en-GB" b="1" dirty="0"/>
          </a:p>
        </p:txBody>
      </p:sp>
      <p:sp>
        <p:nvSpPr>
          <p:cNvPr id="10" name="TextBox 9"/>
          <p:cNvSpPr txBox="1"/>
          <p:nvPr/>
        </p:nvSpPr>
        <p:spPr>
          <a:xfrm>
            <a:off x="8382000" y="1800268"/>
            <a:ext cx="3477555" cy="1477328"/>
          </a:xfrm>
          <a:prstGeom prst="rect">
            <a:avLst/>
          </a:prstGeom>
          <a:noFill/>
        </p:spPr>
        <p:txBody>
          <a:bodyPr wrap="none" rtlCol="0">
            <a:spAutoFit/>
          </a:bodyPr>
          <a:lstStyle/>
          <a:p>
            <a:r>
              <a:rPr lang="en-GB" b="1" dirty="0" smtClean="0"/>
              <a:t>MY STEPS</a:t>
            </a:r>
          </a:p>
          <a:p>
            <a:r>
              <a:rPr lang="en-GB" b="1" dirty="0" smtClean="0"/>
              <a:t>What do I now need?</a:t>
            </a:r>
          </a:p>
          <a:p>
            <a:r>
              <a:rPr lang="en-GB" b="1" dirty="0" smtClean="0"/>
              <a:t>What is my new story going to be?</a:t>
            </a:r>
          </a:p>
          <a:p>
            <a:r>
              <a:rPr lang="en-GB" b="1" dirty="0" smtClean="0"/>
              <a:t>What do I need to be aware of?</a:t>
            </a:r>
          </a:p>
          <a:p>
            <a:r>
              <a:rPr lang="en-GB" b="1" dirty="0" smtClean="0"/>
              <a:t>What can I do to achieve this?</a:t>
            </a:r>
            <a:endParaRPr lang="en-GB" b="1" dirty="0"/>
          </a:p>
        </p:txBody>
      </p:sp>
      <p:pic>
        <p:nvPicPr>
          <p:cNvPr id="11" name="Picture 10"/>
          <p:cNvPicPr>
            <a:picLocks noChangeAspect="1"/>
          </p:cNvPicPr>
          <p:nvPr/>
        </p:nvPicPr>
        <p:blipFill>
          <a:blip r:embed="rId8"/>
          <a:stretch>
            <a:fillRect/>
          </a:stretch>
        </p:blipFill>
        <p:spPr>
          <a:xfrm>
            <a:off x="9626266" y="3930316"/>
            <a:ext cx="2565734" cy="1710489"/>
          </a:xfrm>
          <a:prstGeom prst="rect">
            <a:avLst/>
          </a:prstGeom>
        </p:spPr>
      </p:pic>
      <p:pic>
        <p:nvPicPr>
          <p:cNvPr id="1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909133" y="418306"/>
            <a:ext cx="609600" cy="609600"/>
          </a:xfrm>
          <a:prstGeom prst="rect">
            <a:avLst/>
          </a:prstGeom>
        </p:spPr>
      </p:pic>
    </p:spTree>
    <p:extLst>
      <p:ext uri="{BB962C8B-B14F-4D97-AF65-F5344CB8AC3E}">
        <p14:creationId xmlns:p14="http://schemas.microsoft.com/office/powerpoint/2010/main" val="106901142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1342" fill="hold"/>
                                        <p:tgtEl>
                                          <p:spTgt spid="12"/>
                                        </p:tgtEl>
                                      </p:cBhvr>
                                    </p:cmd>
                                  </p:childTnLst>
                                </p:cTn>
                              </p:par>
                            </p:childTnLst>
                          </p:cTn>
                        </p:par>
                      </p:childTnLst>
                    </p:cTn>
                  </p:par>
                </p:childTnLst>
              </p:cTn>
              <p:nextCondLst>
                <p:cond evt="onClick" delay="0">
                  <p:tgtEl>
                    <p:spTgt spid="12"/>
                  </p:tgtEl>
                </p:cond>
              </p:nextCondLst>
            </p:seq>
            <p:audio>
              <p:cMediaNode vol="80000">
                <p:cTn id="7" fill="hold" display="0">
                  <p:stCondLst>
                    <p:cond delay="indefinite"/>
                  </p:stCondLst>
                  <p:endCondLst>
                    <p:cond evt="onStopAudio" delay="0">
                      <p:tgtEl>
                        <p:sldTgt/>
                      </p:tgtEl>
                    </p:cond>
                  </p:endCondLst>
                </p:cTn>
                <p:tgtEl>
                  <p:spTgt spid="1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But, how do I do it differently???</a:t>
            </a:r>
            <a:endParaRPr lang="en-GB" dirty="0"/>
          </a:p>
        </p:txBody>
      </p:sp>
      <p:pic>
        <p:nvPicPr>
          <p:cNvPr id="4" name="Content Placeholder 3"/>
          <p:cNvPicPr>
            <a:picLocks noGrp="1" noChangeAspect="1"/>
          </p:cNvPicPr>
          <p:nvPr>
            <p:ph idx="1"/>
          </p:nvPr>
        </p:nvPicPr>
        <p:blipFill>
          <a:blip r:embed="rId5"/>
          <a:stretch>
            <a:fillRect/>
          </a:stretch>
        </p:blipFill>
        <p:spPr>
          <a:xfrm>
            <a:off x="609599" y="1534094"/>
            <a:ext cx="2854813" cy="2868877"/>
          </a:xfrm>
          <a:prstGeom prst="rect">
            <a:avLst/>
          </a:prstGeom>
        </p:spPr>
      </p:pic>
      <p:pic>
        <p:nvPicPr>
          <p:cNvPr id="5" name="Picture 4"/>
          <p:cNvPicPr>
            <a:picLocks noChangeAspect="1"/>
          </p:cNvPicPr>
          <p:nvPr/>
        </p:nvPicPr>
        <p:blipFill>
          <a:blip r:embed="rId5"/>
          <a:stretch>
            <a:fillRect/>
          </a:stretch>
        </p:blipFill>
        <p:spPr>
          <a:xfrm>
            <a:off x="3990375" y="1749592"/>
            <a:ext cx="2880408" cy="2894597"/>
          </a:xfrm>
          <a:prstGeom prst="rect">
            <a:avLst/>
          </a:prstGeom>
        </p:spPr>
      </p:pic>
      <p:pic>
        <p:nvPicPr>
          <p:cNvPr id="6" name="Picture 5"/>
          <p:cNvPicPr>
            <a:picLocks noChangeAspect="1"/>
          </p:cNvPicPr>
          <p:nvPr/>
        </p:nvPicPr>
        <p:blipFill>
          <a:blip r:embed="rId5"/>
          <a:stretch>
            <a:fillRect/>
          </a:stretch>
        </p:blipFill>
        <p:spPr>
          <a:xfrm>
            <a:off x="1250761" y="4246377"/>
            <a:ext cx="2598821" cy="2611623"/>
          </a:xfrm>
          <a:prstGeom prst="rect">
            <a:avLst/>
          </a:prstGeom>
        </p:spPr>
      </p:pic>
      <p:pic>
        <p:nvPicPr>
          <p:cNvPr id="7" name="Picture 6"/>
          <p:cNvPicPr>
            <a:picLocks noChangeAspect="1"/>
          </p:cNvPicPr>
          <p:nvPr/>
        </p:nvPicPr>
        <p:blipFill>
          <a:blip r:embed="rId5"/>
          <a:stretch>
            <a:fillRect/>
          </a:stretch>
        </p:blipFill>
        <p:spPr>
          <a:xfrm>
            <a:off x="5550567" y="3875435"/>
            <a:ext cx="2760419" cy="2774017"/>
          </a:xfrm>
          <a:prstGeom prst="rect">
            <a:avLst/>
          </a:prstGeom>
        </p:spPr>
      </p:pic>
      <p:sp>
        <p:nvSpPr>
          <p:cNvPr id="8" name="TextBox 7"/>
          <p:cNvSpPr txBox="1"/>
          <p:nvPr/>
        </p:nvSpPr>
        <p:spPr>
          <a:xfrm>
            <a:off x="1648812" y="2029325"/>
            <a:ext cx="2078582" cy="369332"/>
          </a:xfrm>
          <a:prstGeom prst="rect">
            <a:avLst/>
          </a:prstGeom>
          <a:noFill/>
        </p:spPr>
        <p:txBody>
          <a:bodyPr wrap="none" rtlCol="0">
            <a:spAutoFit/>
          </a:bodyPr>
          <a:lstStyle/>
          <a:p>
            <a:r>
              <a:rPr lang="en-GB" b="1" dirty="0" smtClean="0"/>
              <a:t>Routines and habits</a:t>
            </a:r>
            <a:endParaRPr lang="en-GB" b="1" dirty="0"/>
          </a:p>
        </p:txBody>
      </p:sp>
      <p:sp>
        <p:nvSpPr>
          <p:cNvPr id="9" name="TextBox 8"/>
          <p:cNvSpPr txBox="1"/>
          <p:nvPr/>
        </p:nvSpPr>
        <p:spPr>
          <a:xfrm>
            <a:off x="458912" y="3196890"/>
            <a:ext cx="2045945" cy="369332"/>
          </a:xfrm>
          <a:prstGeom prst="rect">
            <a:avLst/>
          </a:prstGeom>
          <a:noFill/>
        </p:spPr>
        <p:txBody>
          <a:bodyPr wrap="none" rtlCol="0">
            <a:spAutoFit/>
          </a:bodyPr>
          <a:lstStyle/>
          <a:p>
            <a:r>
              <a:rPr lang="en-GB" b="1" dirty="0" smtClean="0"/>
              <a:t>Patterns of thought</a:t>
            </a:r>
            <a:endParaRPr lang="en-GB" b="1" dirty="0"/>
          </a:p>
        </p:txBody>
      </p:sp>
      <p:sp>
        <p:nvSpPr>
          <p:cNvPr id="10" name="TextBox 9"/>
          <p:cNvSpPr txBox="1"/>
          <p:nvPr/>
        </p:nvSpPr>
        <p:spPr>
          <a:xfrm>
            <a:off x="5056417" y="2139501"/>
            <a:ext cx="1874359" cy="369332"/>
          </a:xfrm>
          <a:prstGeom prst="rect">
            <a:avLst/>
          </a:prstGeom>
          <a:noFill/>
        </p:spPr>
        <p:txBody>
          <a:bodyPr wrap="none" rtlCol="0">
            <a:spAutoFit/>
          </a:bodyPr>
          <a:lstStyle/>
          <a:p>
            <a:r>
              <a:rPr lang="en-GB" b="1" dirty="0" smtClean="0"/>
              <a:t>Safe relationships</a:t>
            </a:r>
            <a:endParaRPr lang="en-GB" b="1" dirty="0"/>
          </a:p>
        </p:txBody>
      </p:sp>
      <p:sp>
        <p:nvSpPr>
          <p:cNvPr id="11" name="TextBox 10"/>
          <p:cNvSpPr txBox="1"/>
          <p:nvPr/>
        </p:nvSpPr>
        <p:spPr>
          <a:xfrm>
            <a:off x="3706552" y="3395927"/>
            <a:ext cx="2589555" cy="369332"/>
          </a:xfrm>
          <a:prstGeom prst="rect">
            <a:avLst/>
          </a:prstGeom>
          <a:noFill/>
        </p:spPr>
        <p:txBody>
          <a:bodyPr wrap="none" rtlCol="0">
            <a:spAutoFit/>
          </a:bodyPr>
          <a:lstStyle/>
          <a:p>
            <a:r>
              <a:rPr lang="en-GB" b="1" dirty="0" smtClean="0"/>
              <a:t>Cue and clues around me</a:t>
            </a:r>
            <a:endParaRPr lang="en-GB" b="1" dirty="0"/>
          </a:p>
        </p:txBody>
      </p:sp>
      <p:sp>
        <p:nvSpPr>
          <p:cNvPr id="12" name="TextBox 11"/>
          <p:cNvSpPr txBox="1"/>
          <p:nvPr/>
        </p:nvSpPr>
        <p:spPr>
          <a:xfrm>
            <a:off x="2170155" y="4609542"/>
            <a:ext cx="1778757" cy="369332"/>
          </a:xfrm>
          <a:prstGeom prst="rect">
            <a:avLst/>
          </a:prstGeom>
          <a:noFill/>
        </p:spPr>
        <p:txBody>
          <a:bodyPr wrap="none" rtlCol="0">
            <a:spAutoFit/>
          </a:bodyPr>
          <a:lstStyle/>
          <a:p>
            <a:r>
              <a:rPr lang="en-GB" b="1" dirty="0" smtClean="0"/>
              <a:t>My Assumptions</a:t>
            </a:r>
            <a:endParaRPr lang="en-GB" b="1" dirty="0"/>
          </a:p>
        </p:txBody>
      </p:sp>
      <p:sp>
        <p:nvSpPr>
          <p:cNvPr id="13" name="TextBox 12"/>
          <p:cNvSpPr txBox="1"/>
          <p:nvPr/>
        </p:nvSpPr>
        <p:spPr>
          <a:xfrm>
            <a:off x="985215" y="5717602"/>
            <a:ext cx="2369880" cy="369332"/>
          </a:xfrm>
          <a:prstGeom prst="rect">
            <a:avLst/>
          </a:prstGeom>
          <a:noFill/>
        </p:spPr>
        <p:txBody>
          <a:bodyPr wrap="none" rtlCol="0">
            <a:spAutoFit/>
          </a:bodyPr>
          <a:lstStyle/>
          <a:p>
            <a:r>
              <a:rPr lang="en-GB" b="1" dirty="0" smtClean="0"/>
              <a:t>My behaviour patterns</a:t>
            </a:r>
            <a:endParaRPr lang="en-GB" b="1" dirty="0"/>
          </a:p>
        </p:txBody>
      </p:sp>
      <p:sp>
        <p:nvSpPr>
          <p:cNvPr id="14" name="TextBox 13"/>
          <p:cNvSpPr txBox="1"/>
          <p:nvPr/>
        </p:nvSpPr>
        <p:spPr>
          <a:xfrm>
            <a:off x="6368921" y="4218305"/>
            <a:ext cx="2202847" cy="369332"/>
          </a:xfrm>
          <a:prstGeom prst="rect">
            <a:avLst/>
          </a:prstGeom>
          <a:noFill/>
        </p:spPr>
        <p:txBody>
          <a:bodyPr wrap="none" rtlCol="0">
            <a:spAutoFit/>
          </a:bodyPr>
          <a:lstStyle/>
          <a:p>
            <a:r>
              <a:rPr lang="en-GB" b="1" dirty="0" smtClean="0"/>
              <a:t>Learned helplessness</a:t>
            </a:r>
            <a:endParaRPr lang="en-GB" b="1" dirty="0"/>
          </a:p>
        </p:txBody>
      </p:sp>
      <p:sp>
        <p:nvSpPr>
          <p:cNvPr id="15" name="TextBox 14"/>
          <p:cNvSpPr txBox="1"/>
          <p:nvPr/>
        </p:nvSpPr>
        <p:spPr>
          <a:xfrm>
            <a:off x="5682537" y="5262443"/>
            <a:ext cx="2079544" cy="923330"/>
          </a:xfrm>
          <a:prstGeom prst="rect">
            <a:avLst/>
          </a:prstGeom>
          <a:noFill/>
        </p:spPr>
        <p:txBody>
          <a:bodyPr wrap="none" rtlCol="0">
            <a:spAutoFit/>
          </a:bodyPr>
          <a:lstStyle/>
          <a:p>
            <a:r>
              <a:rPr lang="en-GB" b="1" dirty="0" smtClean="0"/>
              <a:t>My reactions</a:t>
            </a:r>
          </a:p>
          <a:p>
            <a:r>
              <a:rPr lang="en-GB" b="1" dirty="0" smtClean="0"/>
              <a:t>(or over reactions), </a:t>
            </a:r>
          </a:p>
          <a:p>
            <a:r>
              <a:rPr lang="en-GB" b="1" dirty="0" smtClean="0"/>
              <a:t>triggers</a:t>
            </a:r>
            <a:endParaRPr lang="en-GB" b="1" dirty="0"/>
          </a:p>
        </p:txBody>
      </p:sp>
      <p:sp>
        <p:nvSpPr>
          <p:cNvPr id="16" name="TextBox 15"/>
          <p:cNvSpPr txBox="1"/>
          <p:nvPr/>
        </p:nvSpPr>
        <p:spPr>
          <a:xfrm>
            <a:off x="9160042" y="2029325"/>
            <a:ext cx="2917786" cy="3416320"/>
          </a:xfrm>
          <a:prstGeom prst="rect">
            <a:avLst/>
          </a:prstGeom>
          <a:noFill/>
        </p:spPr>
        <p:txBody>
          <a:bodyPr wrap="none" rtlCol="0">
            <a:spAutoFit/>
          </a:bodyPr>
          <a:lstStyle/>
          <a:p>
            <a:r>
              <a:rPr lang="en-GB" dirty="0" smtClean="0"/>
              <a:t>Doing it differently:</a:t>
            </a:r>
          </a:p>
          <a:p>
            <a:r>
              <a:rPr lang="en-GB" dirty="0" smtClean="0"/>
              <a:t>1. Choose from the thought </a:t>
            </a:r>
          </a:p>
          <a:p>
            <a:r>
              <a:rPr lang="en-GB" dirty="0" smtClean="0"/>
              <a:t>or speech bubbles</a:t>
            </a:r>
          </a:p>
          <a:p>
            <a:endParaRPr lang="en-GB" dirty="0" smtClean="0"/>
          </a:p>
          <a:p>
            <a:r>
              <a:rPr lang="en-GB" dirty="0" smtClean="0"/>
              <a:t>2. What do you notice about </a:t>
            </a:r>
          </a:p>
          <a:p>
            <a:r>
              <a:rPr lang="en-GB" dirty="0"/>
              <a:t>h</a:t>
            </a:r>
            <a:r>
              <a:rPr lang="en-GB" dirty="0" smtClean="0"/>
              <a:t>ow you always do things?</a:t>
            </a:r>
          </a:p>
          <a:p>
            <a:endParaRPr lang="en-GB" dirty="0" smtClean="0"/>
          </a:p>
          <a:p>
            <a:r>
              <a:rPr lang="en-GB" dirty="0" smtClean="0"/>
              <a:t>3. What would it take for </a:t>
            </a:r>
          </a:p>
          <a:p>
            <a:r>
              <a:rPr lang="en-GB" dirty="0"/>
              <a:t>y</a:t>
            </a:r>
            <a:r>
              <a:rPr lang="en-GB" dirty="0" smtClean="0"/>
              <a:t>ou to do things differently?</a:t>
            </a:r>
          </a:p>
          <a:p>
            <a:endParaRPr lang="en-GB" dirty="0" smtClean="0"/>
          </a:p>
          <a:p>
            <a:r>
              <a:rPr lang="en-GB" dirty="0" smtClean="0"/>
              <a:t>4. What would you need to</a:t>
            </a:r>
          </a:p>
          <a:p>
            <a:r>
              <a:rPr lang="en-GB" dirty="0"/>
              <a:t>d</a:t>
            </a:r>
            <a:r>
              <a:rPr lang="en-GB" dirty="0" smtClean="0"/>
              <a:t>o to change this?</a:t>
            </a:r>
            <a:endParaRPr lang="en-GB" dirty="0"/>
          </a:p>
        </p:txBody>
      </p:sp>
      <p:pic>
        <p:nvPicPr>
          <p:cNvPr id="17"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408695" y="645695"/>
            <a:ext cx="609600" cy="609600"/>
          </a:xfrm>
          <a:prstGeom prst="rect">
            <a:avLst/>
          </a:prstGeom>
        </p:spPr>
      </p:pic>
    </p:spTree>
    <p:extLst>
      <p:ext uri="{BB962C8B-B14F-4D97-AF65-F5344CB8AC3E}">
        <p14:creationId xmlns:p14="http://schemas.microsoft.com/office/powerpoint/2010/main" val="287222807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6381" fill="hold"/>
                                        <p:tgtEl>
                                          <p:spTgt spid="17"/>
                                        </p:tgtEl>
                                      </p:cBhvr>
                                    </p:cmd>
                                  </p:childTnLst>
                                </p:cTn>
                              </p:par>
                            </p:childTnLst>
                          </p:cTn>
                        </p:par>
                      </p:childTnLst>
                    </p:cTn>
                  </p:par>
                </p:childTnLst>
              </p:cTn>
              <p:nextCondLst>
                <p:cond evt="onClick" delay="0">
                  <p:tgtEl>
                    <p:spTgt spid="17"/>
                  </p:tgtEl>
                </p:cond>
              </p:nextCondLst>
            </p:seq>
            <p:audio>
              <p:cMediaNode vol="80000">
                <p:cTn id="7" fill="hold" display="0">
                  <p:stCondLst>
                    <p:cond delay="indefinite"/>
                  </p:stCondLst>
                  <p:endCondLst>
                    <p:cond evt="onStopAudio" delay="0">
                      <p:tgtEl>
                        <p:sldTgt/>
                      </p:tgtEl>
                    </p:cond>
                  </p:endCondLst>
                </p:cTn>
                <p:tgtEl>
                  <p:spTgt spid="17"/>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normAutofit lnSpcReduction="10000"/>
          </a:bodyPr>
          <a:lstStyle/>
          <a:p>
            <a:pPr marL="0" indent="0">
              <a:buNone/>
            </a:pPr>
            <a:r>
              <a:rPr lang="en-GB" dirty="0" smtClean="0"/>
              <a:t>LISTEN to your thoughts (are the real or logical…are you sure?)</a:t>
            </a:r>
          </a:p>
          <a:p>
            <a:pPr marL="0" indent="0">
              <a:buNone/>
            </a:pPr>
            <a:r>
              <a:rPr lang="en-GB" dirty="0" smtClean="0"/>
              <a:t>NOTICE (what are you feeling, in or out of control, are you coping?)</a:t>
            </a:r>
          </a:p>
          <a:p>
            <a:pPr marL="0" indent="0">
              <a:buNone/>
            </a:pPr>
            <a:r>
              <a:rPr lang="en-GB" dirty="0" smtClean="0"/>
              <a:t>BREATHE (I am in control of my own breath. I can deepen it to calm down and let me think)</a:t>
            </a:r>
          </a:p>
          <a:p>
            <a:pPr marL="0" indent="0">
              <a:buNone/>
            </a:pPr>
            <a:r>
              <a:rPr lang="en-GB" dirty="0" smtClean="0"/>
              <a:t>REPLACE (I am going to stop this thought by concentrating on something else, I need help to talk about my thinking, I am going to get something important done today as this does not feel good…)</a:t>
            </a:r>
          </a:p>
          <a:p>
            <a:pPr marL="0" indent="0">
              <a:buNone/>
            </a:pPr>
            <a:r>
              <a:rPr lang="en-GB" dirty="0" smtClean="0"/>
              <a:t>FEEL (what is the new feeling with the new thought)</a:t>
            </a:r>
          </a:p>
          <a:p>
            <a:pPr marL="0" indent="0">
              <a:buNone/>
            </a:pPr>
            <a:r>
              <a:rPr lang="en-GB" dirty="0" smtClean="0"/>
              <a:t>THINK/BELIEVE (I CAN control what I do to keep safe and get work done. I am making progress. I am a LEGEND!)</a:t>
            </a:r>
            <a:endParaRPr lang="en-GB" dirty="0"/>
          </a:p>
        </p:txBody>
      </p:sp>
      <p:pic>
        <p:nvPicPr>
          <p:cNvPr id="4" name="Picture 3"/>
          <p:cNvPicPr>
            <a:picLocks noChangeAspect="1"/>
          </p:cNvPicPr>
          <p:nvPr/>
        </p:nvPicPr>
        <p:blipFill>
          <a:blip r:embed="rId5"/>
          <a:stretch>
            <a:fillRect/>
          </a:stretch>
        </p:blipFill>
        <p:spPr>
          <a:xfrm>
            <a:off x="529389" y="41858"/>
            <a:ext cx="11133221" cy="1610024"/>
          </a:xfrm>
          <a:prstGeom prst="rect">
            <a:avLst/>
          </a:prstGeom>
        </p:spPr>
      </p:pic>
      <p:sp>
        <p:nvSpPr>
          <p:cNvPr id="5" name="TextBox 4"/>
          <p:cNvSpPr txBox="1"/>
          <p:nvPr/>
        </p:nvSpPr>
        <p:spPr>
          <a:xfrm>
            <a:off x="3064042" y="463596"/>
            <a:ext cx="5319085" cy="830997"/>
          </a:xfrm>
          <a:prstGeom prst="rect">
            <a:avLst/>
          </a:prstGeom>
          <a:noFill/>
        </p:spPr>
        <p:txBody>
          <a:bodyPr wrap="none" rtlCol="0">
            <a:spAutoFit/>
          </a:bodyPr>
          <a:lstStyle/>
          <a:p>
            <a:r>
              <a:rPr lang="en-GB" sz="4800" dirty="0" smtClean="0"/>
              <a:t>Create New </a:t>
            </a:r>
            <a:r>
              <a:rPr lang="en-GB" sz="4800" dirty="0"/>
              <a:t>P</a:t>
            </a:r>
            <a:r>
              <a:rPr lang="en-GB" sz="4800" dirty="0" smtClean="0"/>
              <a:t>atterns</a:t>
            </a:r>
            <a:endParaRPr lang="en-GB" sz="4800" dirty="0"/>
          </a:p>
        </p:txBody>
      </p:sp>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19347" y="574294"/>
            <a:ext cx="609600" cy="609600"/>
          </a:xfrm>
          <a:prstGeom prst="rect">
            <a:avLst/>
          </a:prstGeom>
        </p:spPr>
      </p:pic>
    </p:spTree>
    <p:extLst>
      <p:ext uri="{BB962C8B-B14F-4D97-AF65-F5344CB8AC3E}">
        <p14:creationId xmlns:p14="http://schemas.microsoft.com/office/powerpoint/2010/main" val="346299542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5692"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Watch out for the worry habit or the worry monster…</a:t>
            </a:r>
            <a:endParaRPr lang="en-GB" dirty="0"/>
          </a:p>
        </p:txBody>
      </p:sp>
      <p:pic>
        <p:nvPicPr>
          <p:cNvPr id="10" name="Content Placeholder 9"/>
          <p:cNvPicPr>
            <a:picLocks noGrp="1" noChangeAspect="1"/>
          </p:cNvPicPr>
          <p:nvPr>
            <p:ph sz="half" idx="1"/>
          </p:nvPr>
        </p:nvPicPr>
        <p:blipFill>
          <a:blip r:embed="rId5"/>
          <a:stretch>
            <a:fillRect/>
          </a:stretch>
        </p:blipFill>
        <p:spPr>
          <a:xfrm>
            <a:off x="433138" y="1690688"/>
            <a:ext cx="5342020" cy="5480133"/>
          </a:xfrm>
          <a:prstGeom prst="rect">
            <a:avLst/>
          </a:prstGeom>
        </p:spPr>
      </p:pic>
      <p:sp>
        <p:nvSpPr>
          <p:cNvPr id="9" name="Content Placeholder 8"/>
          <p:cNvSpPr>
            <a:spLocks noGrp="1"/>
          </p:cNvSpPr>
          <p:nvPr>
            <p:ph sz="half" idx="2"/>
          </p:nvPr>
        </p:nvSpPr>
        <p:spPr/>
        <p:txBody>
          <a:bodyPr>
            <a:normAutofit fontScale="77500" lnSpcReduction="20000"/>
          </a:bodyPr>
          <a:lstStyle/>
          <a:p>
            <a:r>
              <a:rPr lang="en-GB" b="1" dirty="0" smtClean="0">
                <a:solidFill>
                  <a:srgbClr val="0070C0"/>
                </a:solidFill>
              </a:rPr>
              <a:t>Reframe</a:t>
            </a:r>
            <a:r>
              <a:rPr lang="en-GB" dirty="0" smtClean="0"/>
              <a:t>: Whatever I am worried about is it a big deal or a little deal? Is it real? How do I know this FOR A FACT? </a:t>
            </a:r>
          </a:p>
          <a:p>
            <a:r>
              <a:rPr lang="en-GB" b="1" dirty="0" smtClean="0">
                <a:solidFill>
                  <a:srgbClr val="0070C0"/>
                </a:solidFill>
              </a:rPr>
              <a:t>Accept and acknowledge </a:t>
            </a:r>
            <a:r>
              <a:rPr lang="en-GB" dirty="0" smtClean="0"/>
              <a:t>– “Oops, my worry monster has arrived”</a:t>
            </a:r>
          </a:p>
          <a:p>
            <a:r>
              <a:rPr lang="en-GB" b="1" dirty="0" smtClean="0">
                <a:solidFill>
                  <a:srgbClr val="0070C0"/>
                </a:solidFill>
              </a:rPr>
              <a:t>Thoughts </a:t>
            </a:r>
            <a:r>
              <a:rPr lang="en-GB" b="1" u="sng" dirty="0" smtClean="0">
                <a:solidFill>
                  <a:srgbClr val="0070C0"/>
                </a:solidFill>
              </a:rPr>
              <a:t>are not </a:t>
            </a:r>
            <a:r>
              <a:rPr lang="en-GB" b="1" dirty="0" smtClean="0">
                <a:solidFill>
                  <a:srgbClr val="0070C0"/>
                </a:solidFill>
              </a:rPr>
              <a:t>facts</a:t>
            </a:r>
          </a:p>
          <a:p>
            <a:r>
              <a:rPr lang="en-GB" b="1" dirty="0" smtClean="0">
                <a:solidFill>
                  <a:srgbClr val="0070C0"/>
                </a:solidFill>
              </a:rPr>
              <a:t>TALK </a:t>
            </a:r>
            <a:r>
              <a:rPr lang="en-GB" b="1" dirty="0" smtClean="0"/>
              <a:t>–</a:t>
            </a:r>
            <a:r>
              <a:rPr lang="en-GB" dirty="0" smtClean="0"/>
              <a:t> talk it through with someone you know will challenge your worry monster</a:t>
            </a:r>
          </a:p>
          <a:p>
            <a:r>
              <a:rPr lang="en-GB" b="1" dirty="0" smtClean="0">
                <a:solidFill>
                  <a:srgbClr val="0070C0"/>
                </a:solidFill>
              </a:rPr>
              <a:t>Redirect</a:t>
            </a:r>
            <a:r>
              <a:rPr lang="en-GB" dirty="0" smtClean="0"/>
              <a:t> – okay…ignoring my monster for a minute, what’s happening around me? </a:t>
            </a:r>
          </a:p>
          <a:p>
            <a:r>
              <a:rPr lang="en-GB" b="1" dirty="0" smtClean="0">
                <a:solidFill>
                  <a:srgbClr val="0070C0"/>
                </a:solidFill>
              </a:rPr>
              <a:t>Take some time </a:t>
            </a:r>
            <a:r>
              <a:rPr lang="en-GB" dirty="0" smtClean="0"/>
              <a:t>– to be mindful: meditation, colouring, doodling, reading, breathing deeply, rubbing or fiddling, do a jigsaw…what ever you find distracting</a:t>
            </a:r>
            <a:endParaRPr lang="en-GB" dirty="0"/>
          </a:p>
        </p:txBody>
      </p:sp>
      <p:pic>
        <p:nvPicPr>
          <p:cNvPr id="11"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49262" y="365125"/>
            <a:ext cx="609600" cy="609600"/>
          </a:xfrm>
          <a:prstGeom prst="rect">
            <a:avLst/>
          </a:prstGeom>
        </p:spPr>
      </p:pic>
    </p:spTree>
    <p:extLst>
      <p:ext uri="{BB962C8B-B14F-4D97-AF65-F5344CB8AC3E}">
        <p14:creationId xmlns:p14="http://schemas.microsoft.com/office/powerpoint/2010/main" val="263160669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9688" fill="hold"/>
                                        <p:tgtEl>
                                          <p:spTgt spid="11"/>
                                        </p:tgtEl>
                                      </p:cBhvr>
                                    </p:cmd>
                                  </p:childTnLst>
                                </p:cTn>
                              </p:par>
                            </p:childTnLst>
                          </p:cTn>
                        </p:par>
                      </p:childTnLst>
                    </p:cTn>
                  </p:par>
                </p:childTnLst>
              </p:cTn>
              <p:nextCondLst>
                <p:cond evt="onClick" delay="0">
                  <p:tgtEl>
                    <p:spTgt spid="11"/>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do we mean by self-talk?</a:t>
            </a:r>
            <a:endParaRPr lang="en-GB" dirty="0"/>
          </a:p>
        </p:txBody>
      </p:sp>
      <p:sp>
        <p:nvSpPr>
          <p:cNvPr id="3" name="Content Placeholder 2"/>
          <p:cNvSpPr>
            <a:spLocks noGrp="1"/>
          </p:cNvSpPr>
          <p:nvPr>
            <p:ph idx="1"/>
          </p:nvPr>
        </p:nvSpPr>
        <p:spPr/>
        <p:txBody>
          <a:bodyPr/>
          <a:lstStyle/>
          <a:p>
            <a:r>
              <a:rPr lang="en-GB" dirty="0" smtClean="0"/>
              <a:t>Self-talk is the way you talk to yourself, or your inner voice. You might not be aware that you're doing it, but you almost certainly are. Self-talk is important because it has a big impact on how you feel and what you do.</a:t>
            </a:r>
          </a:p>
          <a:p>
            <a:r>
              <a:rPr lang="en-GB" dirty="0" smtClean="0"/>
              <a:t>We live with a constant stream of inner dialogue.</a:t>
            </a:r>
          </a:p>
          <a:p>
            <a:r>
              <a:rPr lang="en-GB" dirty="0" smtClean="0"/>
              <a:t>Many people don't know this, but there are actually three types of self talk: Positive, Negative, and Instructional.</a:t>
            </a:r>
            <a:endParaRPr lang="en-GB" dirty="0"/>
          </a:p>
        </p:txBody>
      </p:sp>
      <p:pic>
        <p:nvPicPr>
          <p:cNvPr id="4" name="Picture 3"/>
          <p:cNvPicPr>
            <a:picLocks noChangeAspect="1"/>
          </p:cNvPicPr>
          <p:nvPr/>
        </p:nvPicPr>
        <p:blipFill>
          <a:blip r:embed="rId5"/>
          <a:stretch>
            <a:fillRect/>
          </a:stretch>
        </p:blipFill>
        <p:spPr>
          <a:xfrm>
            <a:off x="8575841" y="4491788"/>
            <a:ext cx="3391569" cy="2034942"/>
          </a:xfrm>
          <a:prstGeom prst="rect">
            <a:avLst/>
          </a:prstGeom>
        </p:spPr>
      </p:pic>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812379" y="230188"/>
            <a:ext cx="609600" cy="609600"/>
          </a:xfrm>
          <a:prstGeom prst="rect">
            <a:avLst/>
          </a:prstGeom>
        </p:spPr>
      </p:pic>
    </p:spTree>
    <p:extLst>
      <p:ext uri="{BB962C8B-B14F-4D97-AF65-F5344CB8AC3E}">
        <p14:creationId xmlns:p14="http://schemas.microsoft.com/office/powerpoint/2010/main" val="91808201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0894"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Expectations vs Realities – what is real? What are you making up in your head?</a:t>
            </a:r>
            <a:endParaRPr lang="en-GB" dirty="0"/>
          </a:p>
        </p:txBody>
      </p:sp>
      <p:sp>
        <p:nvSpPr>
          <p:cNvPr id="4" name="Content Placeholder 3"/>
          <p:cNvSpPr>
            <a:spLocks noGrp="1"/>
          </p:cNvSpPr>
          <p:nvPr>
            <p:ph sz="half" idx="1"/>
          </p:nvPr>
        </p:nvSpPr>
        <p:spPr/>
        <p:txBody>
          <a:bodyPr>
            <a:normAutofit fontScale="92500" lnSpcReduction="20000"/>
          </a:bodyPr>
          <a:lstStyle/>
          <a:p>
            <a:pPr marL="0" indent="0">
              <a:buNone/>
            </a:pPr>
            <a:r>
              <a:rPr lang="en-GB" b="1" dirty="0" smtClean="0"/>
              <a:t>Do I know this to be completely true? If so, what am I basing this on?</a:t>
            </a:r>
          </a:p>
          <a:p>
            <a:r>
              <a:rPr lang="en-GB" dirty="0" smtClean="0"/>
              <a:t>“I am expected to get all my work finished, totally correct, every day.”</a:t>
            </a:r>
          </a:p>
          <a:p>
            <a:r>
              <a:rPr lang="en-GB" dirty="0" smtClean="0"/>
              <a:t>“I have to be successful and perfect in everything I do, otherwise…”</a:t>
            </a:r>
          </a:p>
          <a:p>
            <a:r>
              <a:rPr lang="en-GB" dirty="0" smtClean="0"/>
              <a:t>“I am not good enough” or “I am not as good as others”</a:t>
            </a:r>
          </a:p>
          <a:p>
            <a:r>
              <a:rPr lang="en-GB" dirty="0" smtClean="0"/>
              <a:t>“I let my family down, I let my parents down, I let my teacher down, I let my friends down…”</a:t>
            </a:r>
            <a:endParaRPr lang="en-GB" dirty="0"/>
          </a:p>
        </p:txBody>
      </p:sp>
      <p:sp>
        <p:nvSpPr>
          <p:cNvPr id="5" name="Content Placeholder 4"/>
          <p:cNvSpPr>
            <a:spLocks noGrp="1"/>
          </p:cNvSpPr>
          <p:nvPr>
            <p:ph sz="half" idx="2"/>
          </p:nvPr>
        </p:nvSpPr>
        <p:spPr/>
        <p:txBody>
          <a:bodyPr>
            <a:normAutofit fontScale="92500" lnSpcReduction="20000"/>
          </a:bodyPr>
          <a:lstStyle/>
          <a:p>
            <a:pPr marL="0" indent="0">
              <a:buNone/>
            </a:pPr>
            <a:r>
              <a:rPr lang="en-GB" b="1" dirty="0" smtClean="0"/>
              <a:t>What is a better way of thinking? </a:t>
            </a:r>
            <a:endParaRPr lang="en-GB" b="1" dirty="0"/>
          </a:p>
          <a:p>
            <a:r>
              <a:rPr lang="en-GB" dirty="0" smtClean="0"/>
              <a:t>“I am expected to do my best everyday. If I don’t get it right today I can learn from my mistakes and try again.”</a:t>
            </a:r>
          </a:p>
          <a:p>
            <a:r>
              <a:rPr lang="en-GB" dirty="0" smtClean="0"/>
              <a:t>“I want to do the best that I can and keep trying every week.”</a:t>
            </a:r>
          </a:p>
          <a:p>
            <a:r>
              <a:rPr lang="en-GB" dirty="0" smtClean="0"/>
              <a:t>“I am always good enough, when I try. But sometimes I have to ask for help and that is totally okay. Everyone needs help, that is normal.”</a:t>
            </a:r>
          </a:p>
          <a:p>
            <a:r>
              <a:rPr lang="en-GB" dirty="0" smtClean="0"/>
              <a:t>“If I let myself down, I can fix it.”</a:t>
            </a:r>
          </a:p>
        </p:txBody>
      </p:sp>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37495" y="1148557"/>
            <a:ext cx="609600" cy="609600"/>
          </a:xfrm>
          <a:prstGeom prst="rect">
            <a:avLst/>
          </a:prstGeom>
        </p:spPr>
      </p:pic>
    </p:spTree>
    <p:extLst>
      <p:ext uri="{BB962C8B-B14F-4D97-AF65-F5344CB8AC3E}">
        <p14:creationId xmlns:p14="http://schemas.microsoft.com/office/powerpoint/2010/main" val="76696753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0166"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stories we tell ourselves are really important! </a:t>
            </a:r>
            <a:endParaRPr lang="en-GB" dirty="0"/>
          </a:p>
        </p:txBody>
      </p:sp>
      <p:sp>
        <p:nvSpPr>
          <p:cNvPr id="3" name="Content Placeholder 2"/>
          <p:cNvSpPr>
            <a:spLocks noGrp="1"/>
          </p:cNvSpPr>
          <p:nvPr>
            <p:ph sz="half" idx="1"/>
          </p:nvPr>
        </p:nvSpPr>
        <p:spPr/>
        <p:txBody>
          <a:bodyPr>
            <a:normAutofit lnSpcReduction="10000"/>
          </a:bodyPr>
          <a:lstStyle/>
          <a:p>
            <a:r>
              <a:rPr lang="en-GB" dirty="0" smtClean="0"/>
              <a:t>What stories do you notice that you tell yourself about you as a learner?</a:t>
            </a:r>
          </a:p>
          <a:p>
            <a:r>
              <a:rPr lang="en-GB" dirty="0" smtClean="0"/>
              <a:t>What stories do you tell yourself about what other people think about you?</a:t>
            </a:r>
          </a:p>
          <a:p>
            <a:r>
              <a:rPr lang="en-GB" dirty="0" smtClean="0"/>
              <a:t>How do you know this is true?</a:t>
            </a:r>
          </a:p>
          <a:p>
            <a:r>
              <a:rPr lang="en-GB" dirty="0" smtClean="0"/>
              <a:t>How do your stories make you feel? Are they helping you?</a:t>
            </a:r>
          </a:p>
          <a:p>
            <a:r>
              <a:rPr lang="en-GB" dirty="0" smtClean="0"/>
              <a:t>Is it time to change your story?</a:t>
            </a:r>
            <a:endParaRPr lang="en-GB" dirty="0"/>
          </a:p>
        </p:txBody>
      </p:sp>
      <p:pic>
        <p:nvPicPr>
          <p:cNvPr id="7" name="Content Placeholder 6"/>
          <p:cNvPicPr>
            <a:picLocks noGrp="1" noChangeAspect="1"/>
          </p:cNvPicPr>
          <p:nvPr>
            <p:ph sz="half" idx="2"/>
          </p:nvPr>
        </p:nvPicPr>
        <p:blipFill>
          <a:blip r:embed="rId5"/>
          <a:stretch>
            <a:fillRect/>
          </a:stretch>
        </p:blipFill>
        <p:spPr>
          <a:xfrm>
            <a:off x="6592010" y="1825625"/>
            <a:ext cx="4341980" cy="4351338"/>
          </a:xfrm>
          <a:prstGeom prst="rect">
            <a:avLst/>
          </a:prstGeom>
        </p:spPr>
      </p:pic>
      <p:pic>
        <p:nvPicPr>
          <p:cNvPr id="8"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744200" y="501315"/>
            <a:ext cx="609600" cy="609600"/>
          </a:xfrm>
          <a:prstGeom prst="rect">
            <a:avLst/>
          </a:prstGeom>
        </p:spPr>
      </p:pic>
    </p:spTree>
    <p:extLst>
      <p:ext uri="{BB962C8B-B14F-4D97-AF65-F5344CB8AC3E}">
        <p14:creationId xmlns:p14="http://schemas.microsoft.com/office/powerpoint/2010/main" val="372252132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9361"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It is time to change my story…</a:t>
            </a:r>
            <a:endParaRPr lang="en-GB" dirty="0"/>
          </a:p>
        </p:txBody>
      </p:sp>
      <p:sp>
        <p:nvSpPr>
          <p:cNvPr id="3" name="Content Placeholder 2"/>
          <p:cNvSpPr>
            <a:spLocks noGrp="1"/>
          </p:cNvSpPr>
          <p:nvPr>
            <p:ph sz="half" idx="1"/>
          </p:nvPr>
        </p:nvSpPr>
        <p:spPr/>
        <p:txBody>
          <a:bodyPr/>
          <a:lstStyle/>
          <a:p>
            <a:pPr marL="0" indent="0">
              <a:buNone/>
            </a:pPr>
            <a:r>
              <a:rPr lang="en-GB" dirty="0" smtClean="0"/>
              <a:t>Story 1 – </a:t>
            </a:r>
          </a:p>
          <a:p>
            <a:r>
              <a:rPr lang="en-GB" dirty="0" smtClean="0"/>
              <a:t>“ I find life at school a struggle. Success is not a guarantee and people don’t really like me”</a:t>
            </a:r>
            <a:endParaRPr lang="en-GB" dirty="0"/>
          </a:p>
        </p:txBody>
      </p:sp>
      <p:sp>
        <p:nvSpPr>
          <p:cNvPr id="4" name="Content Placeholder 3"/>
          <p:cNvSpPr>
            <a:spLocks noGrp="1"/>
          </p:cNvSpPr>
          <p:nvPr>
            <p:ph sz="half" idx="2"/>
          </p:nvPr>
        </p:nvSpPr>
        <p:spPr/>
        <p:txBody>
          <a:bodyPr/>
          <a:lstStyle/>
          <a:p>
            <a:pPr marL="0" indent="0">
              <a:buNone/>
            </a:pPr>
            <a:r>
              <a:rPr lang="en-GB" dirty="0" smtClean="0"/>
              <a:t>Story 2 – </a:t>
            </a:r>
          </a:p>
          <a:p>
            <a:pPr marL="0" indent="0">
              <a:buNone/>
            </a:pPr>
            <a:r>
              <a:rPr lang="en-GB" dirty="0" smtClean="0"/>
              <a:t>“ Life is full of challenges but it is what helps me grow as a person. If I make enough effort, I know that I can be successful. Not everyone might fit my personality but that’s okay. We just need to respect each other.”</a:t>
            </a:r>
            <a:endParaRPr lang="en-GB" dirty="0"/>
          </a:p>
        </p:txBody>
      </p:sp>
      <p:pic>
        <p:nvPicPr>
          <p:cNvPr id="5" name="Picture 4"/>
          <p:cNvPicPr>
            <a:picLocks noChangeAspect="1"/>
          </p:cNvPicPr>
          <p:nvPr/>
        </p:nvPicPr>
        <p:blipFill>
          <a:blip r:embed="rId5"/>
          <a:stretch>
            <a:fillRect/>
          </a:stretch>
        </p:blipFill>
        <p:spPr>
          <a:xfrm>
            <a:off x="1933074" y="3559514"/>
            <a:ext cx="2708359" cy="3234700"/>
          </a:xfrm>
          <a:prstGeom prst="rect">
            <a:avLst/>
          </a:prstGeom>
        </p:spPr>
      </p:pic>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697452" y="597568"/>
            <a:ext cx="609600" cy="609600"/>
          </a:xfrm>
          <a:prstGeom prst="rect">
            <a:avLst/>
          </a:prstGeom>
        </p:spPr>
      </p:pic>
    </p:spTree>
    <p:extLst>
      <p:ext uri="{BB962C8B-B14F-4D97-AF65-F5344CB8AC3E}">
        <p14:creationId xmlns:p14="http://schemas.microsoft.com/office/powerpoint/2010/main" val="219536436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0058"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we practice grows…The more we do it, the better we get.</a:t>
            </a:r>
            <a:endParaRPr lang="en-GB" dirty="0"/>
          </a:p>
        </p:txBody>
      </p:sp>
      <p:sp>
        <p:nvSpPr>
          <p:cNvPr id="3" name="Content Placeholder 2"/>
          <p:cNvSpPr>
            <a:spLocks noGrp="1"/>
          </p:cNvSpPr>
          <p:nvPr>
            <p:ph sz="half" idx="1"/>
          </p:nvPr>
        </p:nvSpPr>
        <p:spPr/>
        <p:txBody>
          <a:bodyPr/>
          <a:lstStyle/>
          <a:p>
            <a:pPr marL="0" indent="0">
              <a:buNone/>
            </a:pPr>
            <a:r>
              <a:rPr lang="en-GB" dirty="0" smtClean="0"/>
              <a:t>Let’s be mindful…</a:t>
            </a:r>
            <a:endParaRPr lang="en-GB" dirty="0"/>
          </a:p>
        </p:txBody>
      </p:sp>
      <p:sp>
        <p:nvSpPr>
          <p:cNvPr id="4" name="Content Placeholder 3"/>
          <p:cNvSpPr>
            <a:spLocks noGrp="1"/>
          </p:cNvSpPr>
          <p:nvPr>
            <p:ph sz="half" idx="2"/>
          </p:nvPr>
        </p:nvSpPr>
        <p:spPr/>
        <p:txBody>
          <a:bodyPr/>
          <a:lstStyle/>
          <a:p>
            <a:pPr marL="0" indent="0">
              <a:buNone/>
            </a:pPr>
            <a:r>
              <a:rPr lang="en-GB" dirty="0" smtClean="0"/>
              <a:t>Mindfulness is a great way to keep a distance from negative thoughts…but it needs practice</a:t>
            </a:r>
            <a:endParaRPr lang="en-GB" dirty="0"/>
          </a:p>
        </p:txBody>
      </p:sp>
      <p:pic>
        <p:nvPicPr>
          <p:cNvPr id="5" name="Picture 4"/>
          <p:cNvPicPr>
            <a:picLocks noChangeAspect="1"/>
          </p:cNvPicPr>
          <p:nvPr/>
        </p:nvPicPr>
        <p:blipFill>
          <a:blip r:embed="rId5"/>
          <a:stretch>
            <a:fillRect/>
          </a:stretch>
        </p:blipFill>
        <p:spPr>
          <a:xfrm>
            <a:off x="1800725" y="2173256"/>
            <a:ext cx="2426369" cy="2426369"/>
          </a:xfrm>
          <a:prstGeom prst="rect">
            <a:avLst/>
          </a:prstGeom>
        </p:spPr>
      </p:pic>
      <p:sp>
        <p:nvSpPr>
          <p:cNvPr id="6" name="TextBox 5"/>
          <p:cNvSpPr txBox="1"/>
          <p:nvPr/>
        </p:nvSpPr>
        <p:spPr>
          <a:xfrm>
            <a:off x="2310063" y="3110704"/>
            <a:ext cx="1593834" cy="461665"/>
          </a:xfrm>
          <a:prstGeom prst="rect">
            <a:avLst/>
          </a:prstGeom>
          <a:noFill/>
        </p:spPr>
        <p:txBody>
          <a:bodyPr wrap="none" rtlCol="0">
            <a:spAutoFit/>
          </a:bodyPr>
          <a:lstStyle/>
          <a:p>
            <a:r>
              <a:rPr lang="en-GB" sz="1200" b="1" dirty="0" smtClean="0"/>
              <a:t>THOUGHT…</a:t>
            </a:r>
          </a:p>
          <a:p>
            <a:r>
              <a:rPr lang="en-GB" sz="1200" b="1" dirty="0" smtClean="0"/>
              <a:t>I am not good enough</a:t>
            </a:r>
            <a:endParaRPr lang="en-GB" sz="1200" b="1" dirty="0"/>
          </a:p>
        </p:txBody>
      </p:sp>
      <p:pic>
        <p:nvPicPr>
          <p:cNvPr id="7" name="Picture 6"/>
          <p:cNvPicPr>
            <a:picLocks noChangeAspect="1"/>
          </p:cNvPicPr>
          <p:nvPr/>
        </p:nvPicPr>
        <p:blipFill>
          <a:blip r:embed="rId6"/>
          <a:stretch>
            <a:fillRect/>
          </a:stretch>
        </p:blipFill>
        <p:spPr>
          <a:xfrm>
            <a:off x="83880" y="4066674"/>
            <a:ext cx="2785422" cy="2322345"/>
          </a:xfrm>
          <a:prstGeom prst="rect">
            <a:avLst/>
          </a:prstGeom>
        </p:spPr>
      </p:pic>
      <p:sp>
        <p:nvSpPr>
          <p:cNvPr id="8" name="TextBox 7"/>
          <p:cNvSpPr txBox="1"/>
          <p:nvPr/>
        </p:nvSpPr>
        <p:spPr>
          <a:xfrm>
            <a:off x="335696" y="4819456"/>
            <a:ext cx="2447337" cy="646331"/>
          </a:xfrm>
          <a:prstGeom prst="rect">
            <a:avLst/>
          </a:prstGeom>
          <a:noFill/>
        </p:spPr>
        <p:txBody>
          <a:bodyPr wrap="none" rtlCol="0">
            <a:spAutoFit/>
          </a:bodyPr>
          <a:lstStyle/>
          <a:p>
            <a:r>
              <a:rPr lang="en-GB" sz="1200" b="1" dirty="0" smtClean="0"/>
              <a:t>ATTENTION!</a:t>
            </a:r>
          </a:p>
          <a:p>
            <a:r>
              <a:rPr lang="en-GB" sz="1200" b="1" dirty="0" smtClean="0"/>
              <a:t>Wait…I have noticed that thought…</a:t>
            </a:r>
          </a:p>
          <a:p>
            <a:r>
              <a:rPr lang="en-GB" sz="1200" b="1" dirty="0" smtClean="0"/>
              <a:t>It is not good for me!</a:t>
            </a:r>
            <a:endParaRPr lang="en-GB" sz="1200" b="1" dirty="0"/>
          </a:p>
        </p:txBody>
      </p:sp>
      <p:pic>
        <p:nvPicPr>
          <p:cNvPr id="9" name="Picture 8"/>
          <p:cNvPicPr>
            <a:picLocks noChangeAspect="1"/>
          </p:cNvPicPr>
          <p:nvPr/>
        </p:nvPicPr>
        <p:blipFill>
          <a:blip r:embed="rId7"/>
          <a:stretch>
            <a:fillRect/>
          </a:stretch>
        </p:blipFill>
        <p:spPr>
          <a:xfrm>
            <a:off x="3742093" y="4272464"/>
            <a:ext cx="2353907" cy="2353907"/>
          </a:xfrm>
          <a:prstGeom prst="rect">
            <a:avLst/>
          </a:prstGeom>
        </p:spPr>
      </p:pic>
      <p:sp>
        <p:nvSpPr>
          <p:cNvPr id="10" name="TextBox 9"/>
          <p:cNvSpPr txBox="1"/>
          <p:nvPr/>
        </p:nvSpPr>
        <p:spPr>
          <a:xfrm>
            <a:off x="4020867" y="5082194"/>
            <a:ext cx="2084481" cy="646331"/>
          </a:xfrm>
          <a:prstGeom prst="rect">
            <a:avLst/>
          </a:prstGeom>
          <a:noFill/>
        </p:spPr>
        <p:txBody>
          <a:bodyPr wrap="none" rtlCol="0">
            <a:spAutoFit/>
          </a:bodyPr>
          <a:lstStyle/>
          <a:p>
            <a:r>
              <a:rPr lang="en-GB" sz="1200" b="1" dirty="0" smtClean="0"/>
              <a:t>ATTITUDE CHANGE…</a:t>
            </a:r>
            <a:endParaRPr lang="en-GB" sz="1200" b="1" dirty="0"/>
          </a:p>
          <a:p>
            <a:r>
              <a:rPr lang="en-GB" sz="1200" b="1" dirty="0" smtClean="0"/>
              <a:t>I need to be kinder to myself, </a:t>
            </a:r>
          </a:p>
          <a:p>
            <a:r>
              <a:rPr lang="en-GB" sz="1200" b="1" dirty="0" smtClean="0"/>
              <a:t>I am worth it</a:t>
            </a:r>
            <a:endParaRPr lang="en-GB" sz="1200" b="1" dirty="0"/>
          </a:p>
        </p:txBody>
      </p:sp>
      <p:pic>
        <p:nvPicPr>
          <p:cNvPr id="11" name="Picture 10"/>
          <p:cNvPicPr>
            <a:picLocks noChangeAspect="1"/>
          </p:cNvPicPr>
          <p:nvPr/>
        </p:nvPicPr>
        <p:blipFill>
          <a:blip r:embed="rId8"/>
          <a:stretch>
            <a:fillRect/>
          </a:stretch>
        </p:blipFill>
        <p:spPr>
          <a:xfrm>
            <a:off x="7491664" y="3203962"/>
            <a:ext cx="3721768" cy="2791326"/>
          </a:xfrm>
          <a:prstGeom prst="rect">
            <a:avLst/>
          </a:prstGeom>
        </p:spPr>
      </p:pic>
      <p:pic>
        <p:nvPicPr>
          <p:cNvPr id="1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980821" y="1081088"/>
            <a:ext cx="609600" cy="609600"/>
          </a:xfrm>
          <a:prstGeom prst="rect">
            <a:avLst/>
          </a:prstGeom>
        </p:spPr>
      </p:pic>
    </p:spTree>
    <p:extLst>
      <p:ext uri="{BB962C8B-B14F-4D97-AF65-F5344CB8AC3E}">
        <p14:creationId xmlns:p14="http://schemas.microsoft.com/office/powerpoint/2010/main" val="330846924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5607" fill="hold"/>
                                        <p:tgtEl>
                                          <p:spTgt spid="12"/>
                                        </p:tgtEl>
                                      </p:cBhvr>
                                    </p:cmd>
                                  </p:childTnLst>
                                </p:cTn>
                              </p:par>
                            </p:childTnLst>
                          </p:cTn>
                        </p:par>
                      </p:childTnLst>
                    </p:cTn>
                  </p:par>
                </p:childTnLst>
              </p:cTn>
              <p:nextCondLst>
                <p:cond evt="onClick" delay="0">
                  <p:tgtEl>
                    <p:spTgt spid="12"/>
                  </p:tgtEl>
                </p:cond>
              </p:nextCondLst>
            </p:seq>
            <p:audio>
              <p:cMediaNode vol="80000">
                <p:cTn id="7" fill="hold" display="0">
                  <p:stCondLst>
                    <p:cond delay="indefinite"/>
                  </p:stCondLst>
                  <p:endCondLst>
                    <p:cond evt="onStopAudio" delay="0">
                      <p:tgtEl>
                        <p:sldTgt/>
                      </p:tgtEl>
                    </p:cond>
                  </p:endCondLst>
                </p:cTn>
                <p:tgtEl>
                  <p:spTgt spid="1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5"/>
          <a:stretch>
            <a:fillRect/>
          </a:stretch>
        </p:blipFill>
        <p:spPr>
          <a:xfrm>
            <a:off x="272715" y="184484"/>
            <a:ext cx="11758863" cy="6585284"/>
          </a:xfrm>
          <a:prstGeom prst="rect">
            <a:avLst/>
          </a:prstGeom>
        </p:spPr>
      </p:pic>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999748" y="380999"/>
            <a:ext cx="609600" cy="609600"/>
          </a:xfrm>
          <a:prstGeom prst="rect">
            <a:avLst/>
          </a:prstGeom>
        </p:spPr>
      </p:pic>
    </p:spTree>
    <p:extLst>
      <p:ext uri="{BB962C8B-B14F-4D97-AF65-F5344CB8AC3E}">
        <p14:creationId xmlns:p14="http://schemas.microsoft.com/office/powerpoint/2010/main" val="319662166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8125"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Recognising what is important…</a:t>
            </a:r>
            <a:endParaRPr lang="en-GB" dirty="0"/>
          </a:p>
        </p:txBody>
      </p:sp>
      <p:sp>
        <p:nvSpPr>
          <p:cNvPr id="3" name="Content Placeholder 2"/>
          <p:cNvSpPr>
            <a:spLocks noGrp="1"/>
          </p:cNvSpPr>
          <p:nvPr>
            <p:ph sz="half" idx="1"/>
          </p:nvPr>
        </p:nvSpPr>
        <p:spPr/>
        <p:txBody>
          <a:bodyPr>
            <a:normAutofit fontScale="70000" lnSpcReduction="20000"/>
          </a:bodyPr>
          <a:lstStyle/>
          <a:p>
            <a:pPr marL="0" indent="0">
              <a:buNone/>
            </a:pPr>
            <a:r>
              <a:rPr lang="en-GB" dirty="0" smtClean="0"/>
              <a:t>An awareness of self and others:</a:t>
            </a:r>
          </a:p>
          <a:p>
            <a:r>
              <a:rPr lang="en-GB" dirty="0" smtClean="0"/>
              <a:t>Who am I?</a:t>
            </a:r>
          </a:p>
          <a:p>
            <a:r>
              <a:rPr lang="en-GB" dirty="0" smtClean="0"/>
              <a:t>What matters to me? To us? to others?</a:t>
            </a:r>
          </a:p>
          <a:p>
            <a:pPr marL="0" indent="0">
              <a:buNone/>
            </a:pPr>
            <a:r>
              <a:rPr lang="en-GB" dirty="0" smtClean="0"/>
              <a:t>Responsibility</a:t>
            </a:r>
          </a:p>
          <a:p>
            <a:r>
              <a:rPr lang="en-GB" dirty="0" smtClean="0"/>
              <a:t>I have to make sure that I make choices that will be best for me now and in the future</a:t>
            </a:r>
          </a:p>
          <a:p>
            <a:r>
              <a:rPr lang="en-GB" dirty="0" smtClean="0"/>
              <a:t>My negative choices hurt me…</a:t>
            </a:r>
          </a:p>
          <a:p>
            <a:pPr marL="0" indent="0">
              <a:buNone/>
            </a:pPr>
            <a:r>
              <a:rPr lang="en-GB" dirty="0" smtClean="0"/>
              <a:t>Shedding the baggage</a:t>
            </a:r>
          </a:p>
          <a:p>
            <a:r>
              <a:rPr lang="en-GB" dirty="0" smtClean="0"/>
              <a:t>I need to rid myself of negative baggage and old beliefs or habits that hurt me…so what are my bad habits? Unhealthy patterns of behaviour?</a:t>
            </a:r>
          </a:p>
          <a:p>
            <a:r>
              <a:rPr lang="en-GB" dirty="0" smtClean="0"/>
              <a:t>What do I let control my behaviours and thoughts?</a:t>
            </a:r>
            <a:endParaRPr lang="en-GB" dirty="0"/>
          </a:p>
        </p:txBody>
      </p:sp>
      <p:pic>
        <p:nvPicPr>
          <p:cNvPr id="5" name="Content Placeholder 4"/>
          <p:cNvPicPr>
            <a:picLocks noGrp="1" noChangeAspect="1"/>
          </p:cNvPicPr>
          <p:nvPr>
            <p:ph sz="half" idx="2"/>
          </p:nvPr>
        </p:nvPicPr>
        <p:blipFill>
          <a:blip r:embed="rId5"/>
          <a:stretch>
            <a:fillRect/>
          </a:stretch>
        </p:blipFill>
        <p:spPr>
          <a:xfrm>
            <a:off x="6172200" y="1564105"/>
            <a:ext cx="5181600" cy="4195011"/>
          </a:xfrm>
          <a:prstGeom prst="rect">
            <a:avLst/>
          </a:prstGeom>
        </p:spPr>
      </p:pic>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922042" y="365125"/>
            <a:ext cx="609600" cy="609600"/>
          </a:xfrm>
          <a:prstGeom prst="rect">
            <a:avLst/>
          </a:prstGeom>
        </p:spPr>
      </p:pic>
    </p:spTree>
    <p:extLst>
      <p:ext uri="{BB962C8B-B14F-4D97-AF65-F5344CB8AC3E}">
        <p14:creationId xmlns:p14="http://schemas.microsoft.com/office/powerpoint/2010/main" val="25368510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440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Self-talk – when we are run by stories…</a:t>
            </a:r>
            <a:endParaRPr lang="en-GB" dirty="0"/>
          </a:p>
        </p:txBody>
      </p:sp>
      <p:sp>
        <p:nvSpPr>
          <p:cNvPr id="3" name="Content Placeholder 2"/>
          <p:cNvSpPr>
            <a:spLocks noGrp="1"/>
          </p:cNvSpPr>
          <p:nvPr>
            <p:ph sz="half" idx="1"/>
          </p:nvPr>
        </p:nvSpPr>
        <p:spPr>
          <a:xfrm>
            <a:off x="838200" y="1825625"/>
            <a:ext cx="2907632" cy="4351338"/>
          </a:xfrm>
        </p:spPr>
        <p:txBody>
          <a:bodyPr>
            <a:normAutofit fontScale="70000" lnSpcReduction="20000"/>
          </a:bodyPr>
          <a:lstStyle/>
          <a:p>
            <a:pPr marL="0" indent="0">
              <a:buNone/>
            </a:pPr>
            <a:r>
              <a:rPr lang="en-GB" dirty="0" smtClean="0"/>
              <a:t>“Typical! I always get it wrong!”</a:t>
            </a:r>
          </a:p>
          <a:p>
            <a:pPr marL="0" indent="0">
              <a:buNone/>
            </a:pPr>
            <a:endParaRPr lang="en-GB" dirty="0"/>
          </a:p>
          <a:p>
            <a:pPr marL="0" indent="0">
              <a:buNone/>
            </a:pPr>
            <a:r>
              <a:rPr lang="en-GB" dirty="0" smtClean="0"/>
              <a:t>“I am no good at PE! I always let myself or the team down!” </a:t>
            </a:r>
          </a:p>
          <a:p>
            <a:pPr marL="0" indent="0">
              <a:buNone/>
            </a:pPr>
            <a:endParaRPr lang="en-GB" dirty="0"/>
          </a:p>
          <a:p>
            <a:pPr marL="0" indent="0">
              <a:buNone/>
            </a:pPr>
            <a:r>
              <a:rPr lang="en-GB" dirty="0" smtClean="0"/>
              <a:t>“If I practice and make some effort, I can improve.”</a:t>
            </a:r>
          </a:p>
          <a:p>
            <a:pPr marL="0" indent="0">
              <a:buNone/>
            </a:pPr>
            <a:endParaRPr lang="en-GB" dirty="0"/>
          </a:p>
          <a:p>
            <a:pPr marL="0" indent="0">
              <a:buNone/>
            </a:pPr>
            <a:r>
              <a:rPr lang="en-GB" dirty="0" smtClean="0"/>
              <a:t>“I made a really great mistake today and learned so much from it!”</a:t>
            </a:r>
            <a:endParaRPr lang="en-GB" dirty="0"/>
          </a:p>
        </p:txBody>
      </p:sp>
      <p:sp>
        <p:nvSpPr>
          <p:cNvPr id="4" name="Content Placeholder 3"/>
          <p:cNvSpPr>
            <a:spLocks noGrp="1"/>
          </p:cNvSpPr>
          <p:nvPr>
            <p:ph sz="half" idx="2"/>
          </p:nvPr>
        </p:nvSpPr>
        <p:spPr>
          <a:xfrm>
            <a:off x="3846095" y="1825625"/>
            <a:ext cx="2851484" cy="4351338"/>
          </a:xfrm>
        </p:spPr>
        <p:txBody>
          <a:bodyPr>
            <a:normAutofit fontScale="70000" lnSpcReduction="20000"/>
          </a:bodyPr>
          <a:lstStyle/>
          <a:p>
            <a:r>
              <a:rPr lang="en-GB" dirty="0" smtClean="0"/>
              <a:t>My Brain hard wires information and this cannot be changed.</a:t>
            </a:r>
          </a:p>
          <a:p>
            <a:endParaRPr lang="en-GB" dirty="0"/>
          </a:p>
          <a:p>
            <a:r>
              <a:rPr lang="en-GB" dirty="0" smtClean="0"/>
              <a:t>My brain does not know the difference between what is real and what is imagined.</a:t>
            </a:r>
          </a:p>
          <a:p>
            <a:endParaRPr lang="en-GB" dirty="0"/>
          </a:p>
          <a:p>
            <a:r>
              <a:rPr lang="en-GB" dirty="0" smtClean="0"/>
              <a:t>My brain needs to make new neural pathways to re-set my old, unhelpful messages…I need myself some new self-talk! </a:t>
            </a:r>
            <a:endParaRPr lang="en-GB" dirty="0"/>
          </a:p>
        </p:txBody>
      </p:sp>
      <p:sp>
        <p:nvSpPr>
          <p:cNvPr id="5" name="TextBox 4"/>
          <p:cNvSpPr txBox="1"/>
          <p:nvPr/>
        </p:nvSpPr>
        <p:spPr>
          <a:xfrm>
            <a:off x="7844589" y="1941095"/>
            <a:ext cx="2743200" cy="369332"/>
          </a:xfrm>
          <a:prstGeom prst="rect">
            <a:avLst/>
          </a:prstGeom>
          <a:noFill/>
        </p:spPr>
        <p:txBody>
          <a:bodyPr wrap="square" rtlCol="0">
            <a:spAutoFit/>
          </a:bodyPr>
          <a:lstStyle/>
          <a:p>
            <a:endParaRPr lang="en-GB" dirty="0"/>
          </a:p>
        </p:txBody>
      </p:sp>
      <p:pic>
        <p:nvPicPr>
          <p:cNvPr id="6" name="Picture 5"/>
          <p:cNvPicPr>
            <a:picLocks noChangeAspect="1"/>
          </p:cNvPicPr>
          <p:nvPr/>
        </p:nvPicPr>
        <p:blipFill>
          <a:blip r:embed="rId5"/>
          <a:stretch>
            <a:fillRect/>
          </a:stretch>
        </p:blipFill>
        <p:spPr>
          <a:xfrm>
            <a:off x="7374354" y="1284162"/>
            <a:ext cx="3911267" cy="2934912"/>
          </a:xfrm>
          <a:prstGeom prst="rect">
            <a:avLst/>
          </a:prstGeom>
        </p:spPr>
      </p:pic>
      <p:pic>
        <p:nvPicPr>
          <p:cNvPr id="7" name="Picture 6"/>
          <p:cNvPicPr>
            <a:picLocks noChangeAspect="1"/>
          </p:cNvPicPr>
          <p:nvPr/>
        </p:nvPicPr>
        <p:blipFill>
          <a:blip r:embed="rId6"/>
          <a:stretch>
            <a:fillRect/>
          </a:stretch>
        </p:blipFill>
        <p:spPr>
          <a:xfrm>
            <a:off x="7822078" y="3866147"/>
            <a:ext cx="3531722" cy="2016292"/>
          </a:xfrm>
          <a:prstGeom prst="rect">
            <a:avLst/>
          </a:prstGeom>
        </p:spPr>
      </p:pic>
      <p:pic>
        <p:nvPicPr>
          <p:cNvPr id="8"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499558" y="519844"/>
            <a:ext cx="609600" cy="609600"/>
          </a:xfrm>
          <a:prstGeom prst="rect">
            <a:avLst/>
          </a:prstGeom>
        </p:spPr>
      </p:pic>
    </p:spTree>
    <p:extLst>
      <p:ext uri="{BB962C8B-B14F-4D97-AF65-F5344CB8AC3E}">
        <p14:creationId xmlns:p14="http://schemas.microsoft.com/office/powerpoint/2010/main" val="58842685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7602"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206</TotalTime>
  <Words>4006</Words>
  <Application>Microsoft Office PowerPoint</Application>
  <PresentationFormat>Widescreen</PresentationFormat>
  <Paragraphs>192</Paragraphs>
  <Slides>14</Slides>
  <Notes>14</Notes>
  <HiddenSlides>0</HiddenSlides>
  <MMClips>14</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The importance of self-talk</vt:lpstr>
      <vt:lpstr>What do we mean by self-talk?</vt:lpstr>
      <vt:lpstr>Expectations vs Realities – what is real? What are you making up in your head?</vt:lpstr>
      <vt:lpstr>The stories we tell ourselves are really important! </vt:lpstr>
      <vt:lpstr>It is time to change my story…</vt:lpstr>
      <vt:lpstr>What we practice grows…The more we do it, the better we get.</vt:lpstr>
      <vt:lpstr>PowerPoint Presentation</vt:lpstr>
      <vt:lpstr>Recognising what is important…</vt:lpstr>
      <vt:lpstr>Self-talk – when we are run by stories…</vt:lpstr>
      <vt:lpstr>What does my ideal self want to be?</vt:lpstr>
      <vt:lpstr>Creating a personal vision through self-talk</vt:lpstr>
      <vt:lpstr>But, how do I do it differently???</vt:lpstr>
      <vt:lpstr>PowerPoint Presentation</vt:lpstr>
      <vt:lpstr>Watch out for the worry habit or the worry monster…</vt:lpstr>
    </vt:vector>
  </TitlesOfParts>
  <Company>Falkirk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importance of self-talk</dc:title>
  <dc:creator>Mrs Snedden</dc:creator>
  <cp:lastModifiedBy>Ashley Johnston</cp:lastModifiedBy>
  <cp:revision>21</cp:revision>
  <cp:lastPrinted>2022-01-21T08:52:06Z</cp:lastPrinted>
  <dcterms:created xsi:type="dcterms:W3CDTF">2022-01-20T12:16:44Z</dcterms:created>
  <dcterms:modified xsi:type="dcterms:W3CDTF">2022-01-21T14:54:01Z</dcterms:modified>
</cp:coreProperties>
</file>