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9" r:id="rId3"/>
    <p:sldId id="257" r:id="rId4"/>
    <p:sldId id="258" r:id="rId5"/>
    <p:sldId id="270" r:id="rId6"/>
    <p:sldId id="260" r:id="rId7"/>
    <p:sldId id="261" r:id="rId8"/>
    <p:sldId id="272" r:id="rId9"/>
    <p:sldId id="262" r:id="rId10"/>
    <p:sldId id="259" r:id="rId11"/>
    <p:sldId id="266" r:id="rId12"/>
    <p:sldId id="268" r:id="rId13"/>
    <p:sldId id="271" r:id="rId14"/>
    <p:sldId id="273" r:id="rId15"/>
    <p:sldId id="264" r:id="rId16"/>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37189" autoAdjust="0"/>
  </p:normalViewPr>
  <p:slideViewPr>
    <p:cSldViewPr snapToGrid="0">
      <p:cViewPr varScale="1">
        <p:scale>
          <a:sx n="119" d="100"/>
          <a:sy n="119" d="100"/>
        </p:scale>
        <p:origin x="96" y="378"/>
      </p:cViewPr>
      <p:guideLst/>
    </p:cSldViewPr>
  </p:slideViewPr>
  <p:notesTextViewPr>
    <p:cViewPr>
      <p:scale>
        <a:sx n="1" d="1"/>
        <a:sy n="1" d="1"/>
      </p:scale>
      <p:origin x="0" y="0"/>
    </p:cViewPr>
  </p:notesTextViewPr>
  <p:notesViewPr>
    <p:cSldViewPr snapToGrid="0">
      <p:cViewPr varScale="1">
        <p:scale>
          <a:sx n="48" d="100"/>
          <a:sy n="48" d="100"/>
        </p:scale>
        <p:origin x="29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457E38A2-1789-4F47-BA94-11D8DEAB5150}" type="datetimeFigureOut">
              <a:rPr lang="en-GB" smtClean="0"/>
              <a:t>25/01/2022</a:t>
            </a:fld>
            <a:endParaRPr lang="en-GB"/>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AEBC172A-6543-47D1-ADDD-51B3D3EE4BC2}" type="slidenum">
              <a:rPr lang="en-GB" smtClean="0"/>
              <a:t>‹#›</a:t>
            </a:fld>
            <a:endParaRPr lang="en-GB"/>
          </a:p>
        </p:txBody>
      </p:sp>
    </p:spTree>
    <p:extLst>
      <p:ext uri="{BB962C8B-B14F-4D97-AF65-F5344CB8AC3E}">
        <p14:creationId xmlns:p14="http://schemas.microsoft.com/office/powerpoint/2010/main" val="3363381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audio" Target="../media/audio1.wav"/><Relationship Id="rId4" Type="http://schemas.openxmlformats.org/officeDocument/2006/relationships/image" Target="../media/image22.png"/></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dyslexiascotland.org.uk/cross-party-group-dyslexia"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Helen Snedden</a:t>
            </a:r>
          </a:p>
          <a:p>
            <a:endParaRPr lang="en-GB" dirty="0"/>
          </a:p>
          <a:p>
            <a:r>
              <a:rPr lang="en-GB" dirty="0"/>
              <a:t>Before I begin the presentation I am going</a:t>
            </a:r>
            <a:r>
              <a:rPr lang="en-GB" baseline="0" dirty="0"/>
              <a:t> to lay out the caveat that it contains A LOT of information and is very detailed. Meeting children’s additional support needs is a very complex and complicated process but one that requires those supporting, staff and parents, to be fully informed regarding a wide spectrum of needs. So please, sit back, grab a coffee or tea as there is much to share with you…</a:t>
            </a:r>
          </a:p>
          <a:p>
            <a:endParaRPr lang="en-GB" dirty="0"/>
          </a:p>
          <a:p>
            <a:r>
              <a:rPr lang="en-GB" dirty="0"/>
              <a:t>St</a:t>
            </a:r>
            <a:r>
              <a:rPr lang="en-GB" baseline="0" dirty="0"/>
              <a:t> Margaret’s primary school is an inclusive school. We value and treasure our learners as individuals and whilst we recognise that some children have an additional support need or disability which requires them to have more support, differentiation and an flexible or alternative approach, we also recognise their uniqueness and strengths as a child with ASN. Most children can be supported through universal support by their teacher or a support staff member. Some children require targeted support or interventions. These can be over a prolonged period of time or in shorter blocks of support. It is the professional staff who are best place to decide on support, working with the families and children in order to best meet their needs. </a:t>
            </a:r>
          </a:p>
          <a:p>
            <a:endParaRPr lang="en-GB" baseline="0" dirty="0"/>
          </a:p>
          <a:p>
            <a:r>
              <a:rPr lang="en-GB" baseline="0" dirty="0"/>
              <a:t>If your child has an additional support need, ask yourself, what is their need but also, what is their super power?!</a:t>
            </a:r>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1</a:t>
            </a:fld>
            <a:endParaRPr lang="en-GB"/>
          </a:p>
        </p:txBody>
      </p:sp>
    </p:spTree>
    <p:extLst>
      <p:ext uri="{BB962C8B-B14F-4D97-AF65-F5344CB8AC3E}">
        <p14:creationId xmlns:p14="http://schemas.microsoft.com/office/powerpoint/2010/main" val="2540162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Autism is a lifelong, developmental condition that affects the way a person communicates, interacts and processes information. Some people will have more subtle difficulties where others will have complex needs requiring more intensive support. Whilst autism can result in a whole range of challenges, people on the spectrum also have potential, skills, abilities and talents.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Autism impacts on a number of key areas: social communication and interaction, information and sensory processing and the ability to adapt thinking and behaviour depending on the context</a:t>
            </a:r>
          </a:p>
          <a:p>
            <a:endParaRPr lang="en-GB" sz="1200" b="0" i="0" kern="1200" dirty="0">
              <a:solidFill>
                <a:schemeClr val="tx1"/>
              </a:solidFill>
              <a:effectLst/>
              <a:latin typeface="+mn-lt"/>
              <a:ea typeface="+mn-ea"/>
              <a:cs typeface="+mn-cs"/>
            </a:endParaRPr>
          </a:p>
          <a:p>
            <a:r>
              <a:rPr lang="en-GB" sz="1200" b="1" i="0" u="sng" kern="1200" dirty="0">
                <a:solidFill>
                  <a:schemeClr val="tx1"/>
                </a:solidFill>
                <a:effectLst/>
                <a:latin typeface="+mn-lt"/>
                <a:ea typeface="+mn-ea"/>
                <a:cs typeface="+mn-cs"/>
              </a:rPr>
              <a:t>SOCIAL COMMUNICATION: </a:t>
            </a:r>
            <a:r>
              <a:rPr lang="en-GB" sz="1200" b="0" i="0" kern="1200" dirty="0">
                <a:solidFill>
                  <a:schemeClr val="tx1"/>
                </a:solidFill>
                <a:effectLst/>
                <a:latin typeface="+mn-lt"/>
                <a:ea typeface="+mn-ea"/>
                <a:cs typeface="+mn-cs"/>
              </a:rPr>
              <a:t>Autism impacts on verbal and non verbal communication. It can affect the ability to understand, process and use language including:</a:t>
            </a:r>
            <a:r>
              <a:rPr lang="en-GB" sz="1200" b="0" i="0" kern="1200" baseline="0" dirty="0">
                <a:solidFill>
                  <a:schemeClr val="tx1"/>
                </a:solidFill>
                <a:effectLst/>
                <a:latin typeface="+mn-lt"/>
                <a:ea typeface="+mn-ea"/>
                <a:cs typeface="+mn-cs"/>
              </a:rPr>
              <a:t> l</a:t>
            </a:r>
            <a:r>
              <a:rPr lang="en-GB" sz="1200" b="0" i="0" kern="1200" dirty="0">
                <a:solidFill>
                  <a:schemeClr val="tx1"/>
                </a:solidFill>
                <a:effectLst/>
                <a:latin typeface="+mn-lt"/>
                <a:ea typeface="+mn-ea"/>
                <a:cs typeface="+mn-cs"/>
              </a:rPr>
              <a:t>imited or absent verbal language; difficulties using and understanding appropriate body language; limited motivation to initiate and sustain conversation; limited original or self-generated language and/or use of learned or echoed words and phrases with varying degrees of relevance to the context; literal understanding of language (e.g. pull you socks up);</a:t>
            </a:r>
            <a:r>
              <a:rPr lang="en-GB" sz="1200" b="0" i="0" kern="1200" baseline="0" dirty="0">
                <a:solidFill>
                  <a:schemeClr val="tx1"/>
                </a:solidFill>
                <a:effectLst/>
                <a:latin typeface="+mn-lt"/>
                <a:ea typeface="+mn-ea"/>
                <a:cs typeface="+mn-cs"/>
              </a:rPr>
              <a:t> and a s</a:t>
            </a:r>
            <a:r>
              <a:rPr lang="en-GB" sz="1200" b="0" i="0" kern="1200" dirty="0">
                <a:solidFill>
                  <a:schemeClr val="tx1"/>
                </a:solidFill>
                <a:effectLst/>
                <a:latin typeface="+mn-lt"/>
                <a:ea typeface="+mn-ea"/>
                <a:cs typeface="+mn-cs"/>
              </a:rPr>
              <a:t>trong desire to verbally interact but with a focus on restricted interests, individuals who have such tendencies are likely to attempt to dominate conversations and are often very able to divert any conversation back to their preferred topic.</a:t>
            </a:r>
          </a:p>
          <a:p>
            <a:endParaRPr lang="en-GB" sz="1200" b="0" i="0" kern="1200" dirty="0">
              <a:solidFill>
                <a:schemeClr val="tx1"/>
              </a:solidFill>
              <a:effectLst/>
              <a:latin typeface="+mn-lt"/>
              <a:ea typeface="+mn-ea"/>
              <a:cs typeface="+mn-cs"/>
            </a:endParaRPr>
          </a:p>
          <a:p>
            <a:r>
              <a:rPr lang="en-GB" sz="1200" b="1" i="0" u="sng" kern="1200" dirty="0">
                <a:solidFill>
                  <a:schemeClr val="tx1"/>
                </a:solidFill>
                <a:effectLst/>
                <a:latin typeface="+mn-lt"/>
                <a:ea typeface="+mn-ea"/>
                <a:cs typeface="+mn-cs"/>
              </a:rPr>
              <a:t>SOCIAL INTERACTION</a:t>
            </a:r>
            <a:r>
              <a:rPr lang="en-GB" sz="1200" b="0" i="0" kern="1200" dirty="0">
                <a:solidFill>
                  <a:schemeClr val="tx1"/>
                </a:solidFill>
                <a:effectLst/>
                <a:latin typeface="+mn-lt"/>
                <a:ea typeface="+mn-ea"/>
                <a:cs typeface="+mn-cs"/>
              </a:rPr>
              <a:t>: Autism can affect the ability to form and sustain relationships and to understand the feelings and intentions of others</a:t>
            </a:r>
            <a:r>
              <a:rPr lang="en-GB" sz="1200" b="0" i="0" kern="1200" baseline="0" dirty="0">
                <a:solidFill>
                  <a:schemeClr val="tx1"/>
                </a:solidFill>
                <a:effectLst/>
                <a:latin typeface="+mn-lt"/>
                <a:ea typeface="+mn-ea"/>
                <a:cs typeface="+mn-cs"/>
              </a:rPr>
              <a:t> including: an </a:t>
            </a:r>
            <a:r>
              <a:rPr lang="en-GB" sz="1200" b="0" i="0" kern="1200" dirty="0">
                <a:solidFill>
                  <a:schemeClr val="tx1"/>
                </a:solidFill>
                <a:effectLst/>
                <a:latin typeface="+mn-lt"/>
                <a:ea typeface="+mn-ea"/>
                <a:cs typeface="+mn-cs"/>
              </a:rPr>
              <a:t> apparent lack of desire or motivation for social engagement; an apparent lack of understanding of the feelings, intentions and motivations of others</a:t>
            </a:r>
          </a:p>
          <a:p>
            <a:r>
              <a:rPr lang="en-GB" sz="1200" b="0" i="0" kern="1200" dirty="0">
                <a:solidFill>
                  <a:schemeClr val="tx1"/>
                </a:solidFill>
                <a:effectLst/>
                <a:latin typeface="+mn-lt"/>
                <a:ea typeface="+mn-ea"/>
                <a:cs typeface="+mn-cs"/>
              </a:rPr>
              <a:t>Initiation of social interaction is rare but may respond and comply to approaches; and may have a strong desire for social engagement but be unaware of social rules and how to apply them depending on the context</a:t>
            </a:r>
          </a:p>
          <a:p>
            <a:endParaRPr lang="en-GB" sz="1200" b="0" i="0" kern="1200" dirty="0">
              <a:solidFill>
                <a:schemeClr val="tx1"/>
              </a:solidFill>
              <a:effectLst/>
              <a:latin typeface="+mn-lt"/>
              <a:ea typeface="+mn-ea"/>
              <a:cs typeface="+mn-cs"/>
            </a:endParaRPr>
          </a:p>
          <a:p>
            <a:r>
              <a:rPr lang="en-GB" sz="1200" b="1" i="0" u="sng" kern="1200" dirty="0">
                <a:solidFill>
                  <a:schemeClr val="tx1"/>
                </a:solidFill>
                <a:effectLst/>
                <a:latin typeface="+mn-lt"/>
                <a:ea typeface="+mn-ea"/>
                <a:cs typeface="+mn-cs"/>
              </a:rPr>
              <a:t>SOCIAL IMAGINATION AND FLEXIBLE THINKING: </a:t>
            </a:r>
            <a:r>
              <a:rPr lang="en-GB" sz="1200" b="0" i="0" kern="1200" dirty="0">
                <a:solidFill>
                  <a:schemeClr val="tx1"/>
                </a:solidFill>
                <a:effectLst/>
                <a:latin typeface="+mn-lt"/>
                <a:ea typeface="+mn-ea"/>
                <a:cs typeface="+mn-cs"/>
              </a:rPr>
              <a:t>Autism impacts on thinking, learning and information processing. It can affect the</a:t>
            </a:r>
            <a:r>
              <a:rPr lang="en-GB" dirty="0"/>
              <a:t/>
            </a:r>
            <a:br>
              <a:rPr lang="en-GB" dirty="0"/>
            </a:br>
            <a:r>
              <a:rPr lang="en-GB" sz="1200" b="0" i="0" kern="1200" dirty="0">
                <a:solidFill>
                  <a:schemeClr val="tx1"/>
                </a:solidFill>
                <a:effectLst/>
                <a:latin typeface="+mn-lt"/>
                <a:ea typeface="+mn-ea"/>
                <a:cs typeface="+mn-cs"/>
              </a:rPr>
              <a:t>ability to adjust to change and to manage new and unfamiliar situations</a:t>
            </a:r>
            <a:r>
              <a:rPr lang="en-GB" sz="1200" b="0" i="0" kern="1200" baseline="0" dirty="0">
                <a:solidFill>
                  <a:schemeClr val="tx1"/>
                </a:solidFill>
                <a:effectLst/>
                <a:latin typeface="+mn-lt"/>
                <a:ea typeface="+mn-ea"/>
                <a:cs typeface="+mn-cs"/>
              </a:rPr>
              <a:t> including: m</a:t>
            </a:r>
            <a:r>
              <a:rPr lang="en-GB" sz="1200" b="0" i="0" kern="1200" dirty="0">
                <a:solidFill>
                  <a:schemeClr val="tx1"/>
                </a:solidFill>
                <a:effectLst/>
                <a:latin typeface="+mn-lt"/>
                <a:ea typeface="+mn-ea"/>
                <a:cs typeface="+mn-cs"/>
              </a:rPr>
              <a:t>ay find it difficult to adjust their behaviour and respond to different situations; may find new and unfamiliar experiences stressful, threatening and confusing; may resist change or exposure to new experiences due to limited ability to generate a concept or form an idea without a point of reference;</a:t>
            </a:r>
            <a:r>
              <a:rPr lang="en-GB" sz="1200" b="0" i="0" kern="1200" baseline="0" dirty="0">
                <a:solidFill>
                  <a:schemeClr val="tx1"/>
                </a:solidFill>
                <a:effectLst/>
                <a:latin typeface="+mn-lt"/>
                <a:ea typeface="+mn-ea"/>
                <a:cs typeface="+mn-cs"/>
              </a:rPr>
              <a:t> and m</a:t>
            </a:r>
            <a:r>
              <a:rPr lang="en-GB" sz="1200" b="0" i="0" kern="1200" dirty="0">
                <a:solidFill>
                  <a:schemeClr val="tx1"/>
                </a:solidFill>
                <a:effectLst/>
                <a:latin typeface="+mn-lt"/>
                <a:ea typeface="+mn-ea"/>
                <a:cs typeface="+mn-cs"/>
              </a:rPr>
              <a:t>ay find it difficult to recognise emotional expressions and body language in relation to the social context.</a:t>
            </a:r>
          </a:p>
          <a:p>
            <a:endParaRPr lang="en-GB" sz="1200" b="0" i="0" kern="1200" dirty="0">
              <a:solidFill>
                <a:schemeClr val="tx1"/>
              </a:solidFill>
              <a:effectLst/>
              <a:latin typeface="+mn-lt"/>
              <a:ea typeface="+mn-ea"/>
              <a:cs typeface="+mn-cs"/>
            </a:endParaRPr>
          </a:p>
          <a:p>
            <a:r>
              <a:rPr lang="en-GB" sz="1200" b="1" i="0" u="sng" kern="1200" dirty="0">
                <a:solidFill>
                  <a:schemeClr val="tx1"/>
                </a:solidFill>
                <a:effectLst/>
                <a:latin typeface="+mn-lt"/>
                <a:ea typeface="+mn-ea"/>
                <a:cs typeface="+mn-cs"/>
              </a:rPr>
              <a:t>OTHER: </a:t>
            </a:r>
            <a:r>
              <a:rPr lang="en-GB" sz="1200" b="0" i="0" kern="1200" dirty="0">
                <a:solidFill>
                  <a:schemeClr val="tx1"/>
                </a:solidFill>
                <a:effectLst/>
                <a:latin typeface="+mn-lt"/>
                <a:ea typeface="+mn-ea"/>
                <a:cs typeface="+mn-cs"/>
              </a:rPr>
              <a:t>Some autistic people also struggle with sensory difficulties – hyperacusis (sensitivity to noise), strong dislike/reaction to food tastes and textures, strong dislike/reaction to smells (perfume/perfumed toiletries/washing powers etc.), strong dislike/reaction to clothing/fabrics/sensations on skin, and an aversion to certain lights/flashing lights.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Within the autism community many autistic people prefer the use of the term autistic for example ‘autistic adult’ and the concept of autism spectrum disorder (ASD) has been rejected by some with autism community because of the term 'disorder'  presents the view that this is a disorder; autism represents a difference not a deficit.</a:t>
            </a:r>
          </a:p>
          <a:p>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Whilst autism can result in a whole range of challenges, people on the spectrum also have potential, skills, abilities and talents.  Successful people who were identified as autistic include the inventor Albert Einstein, artist Michelangelo, actor Daryl Hannah, Oscar nominated actors and writers Dan </a:t>
            </a:r>
            <a:r>
              <a:rPr lang="en-GB" sz="1200" b="0" i="0" kern="1200" dirty="0" err="1">
                <a:solidFill>
                  <a:schemeClr val="tx1"/>
                </a:solidFill>
                <a:effectLst/>
                <a:latin typeface="+mn-lt"/>
                <a:ea typeface="+mn-ea"/>
                <a:cs typeface="+mn-cs"/>
              </a:rPr>
              <a:t>Ackroyd</a:t>
            </a:r>
            <a:r>
              <a:rPr lang="en-GB" sz="1200" b="0" i="0" kern="1200" dirty="0">
                <a:solidFill>
                  <a:schemeClr val="tx1"/>
                </a:solidFill>
                <a:effectLst/>
                <a:latin typeface="+mn-lt"/>
                <a:ea typeface="+mn-ea"/>
                <a:cs typeface="+mn-cs"/>
              </a:rPr>
              <a:t> and Sir Anthony Hopkins and wildlife presenter Chris Packham.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555555"/>
                </a:solidFill>
                <a:effectLst/>
                <a:latin typeface="sofia-pro-soft"/>
              </a:rPr>
              <a:t>At St. Margaret’s we follow the Integrated Framework route to identifying behavioural</a:t>
            </a:r>
            <a:r>
              <a:rPr lang="en-GB" b="0" i="0" baseline="0" dirty="0">
                <a:solidFill>
                  <a:srgbClr val="555555"/>
                </a:solidFill>
                <a:effectLst/>
                <a:latin typeface="sofia-pro-soft"/>
              </a:rPr>
              <a:t> and communication </a:t>
            </a:r>
            <a:r>
              <a:rPr lang="en-GB" b="0" i="0" dirty="0">
                <a:solidFill>
                  <a:srgbClr val="555555"/>
                </a:solidFill>
                <a:effectLst/>
                <a:latin typeface="sofia-pro-soft"/>
              </a:rPr>
              <a:t>difficulties which uses</a:t>
            </a:r>
            <a:r>
              <a:rPr lang="en-GB" b="0" i="0" baseline="0" dirty="0">
                <a:solidFill>
                  <a:srgbClr val="555555"/>
                </a:solidFill>
                <a:effectLst/>
                <a:latin typeface="sofia-pro-soft"/>
              </a:rPr>
              <a:t> the Health and Wellbeing Indicators to identify noted traits.</a:t>
            </a:r>
            <a:r>
              <a:rPr lang="en-GB" b="0" i="0" dirty="0">
                <a:solidFill>
                  <a:srgbClr val="555555"/>
                </a:solidFill>
                <a:effectLst/>
                <a:latin typeface="sofia-pro-soft"/>
              </a:rPr>
              <a:t>  The Wellbeing Observation and Assessment uses</a:t>
            </a:r>
            <a:r>
              <a:rPr lang="en-GB" b="0" i="0" baseline="0" dirty="0">
                <a:solidFill>
                  <a:srgbClr val="555555"/>
                </a:solidFill>
                <a:effectLst/>
                <a:latin typeface="sofia-pro-soft"/>
              </a:rPr>
              <a:t> the SHANARRI indicators (Safe, Healthy, Achieving, Nurtured, Active, Respected, Responsible, Included) and gathers evidence from the school, the pupil and home. </a:t>
            </a:r>
            <a:r>
              <a:rPr lang="en-GB" b="0" i="0" dirty="0">
                <a:solidFill>
                  <a:srgbClr val="555555"/>
                </a:solidFill>
                <a:effectLst/>
                <a:latin typeface="sofia-pro-soft"/>
              </a:rPr>
              <a:t>This allows for us to track and monitor specific areas of difficulty pupils may have and put in supportive interventions to address these.  It can be that these interventions are enough to help a pupil become more confident and competent in their social and communication skills</a:t>
            </a:r>
            <a:r>
              <a:rPr lang="en-GB" b="0" i="0" baseline="0" dirty="0">
                <a:solidFill>
                  <a:srgbClr val="555555"/>
                </a:solidFill>
                <a:effectLst/>
                <a:latin typeface="sofia-pro-soft"/>
              </a:rPr>
              <a:t>. It is once these interventions are not making the impact planned that further referral and consultation with partner agencies will be actioned.</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10</a:t>
            </a:fld>
            <a:endParaRPr lang="en-GB"/>
          </a:p>
        </p:txBody>
      </p:sp>
    </p:spTree>
    <p:extLst>
      <p:ext uri="{BB962C8B-B14F-4D97-AF65-F5344CB8AC3E}">
        <p14:creationId xmlns:p14="http://schemas.microsoft.com/office/powerpoint/2010/main" val="4176750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Speech and Language or Communication difficulties covers a wide range of support needs from mild and short term to severe and life long. </a:t>
            </a:r>
          </a:p>
          <a:p>
            <a:r>
              <a:rPr lang="en-GB" dirty="0"/>
              <a:t>Children's speech sound systems will still be developing during their early school years. It can take a long time for all the speech sounds to develop</a:t>
            </a:r>
            <a:r>
              <a:rPr lang="en-GB" baseline="0" dirty="0"/>
              <a:t> and this</a:t>
            </a:r>
            <a:r>
              <a:rPr lang="en-GB" dirty="0"/>
              <a:t> can be related to many factors and can often be improved with practice of key skills and effective modelling by adults. Opportunities are provided throughout  planned learning to develop key listening and talking skills at the appropriate level.</a:t>
            </a:r>
          </a:p>
          <a:p>
            <a:endParaRPr lang="en-GB" dirty="0"/>
          </a:p>
          <a:p>
            <a:r>
              <a:rPr lang="en-GB" dirty="0"/>
              <a:t>However,</a:t>
            </a:r>
            <a:r>
              <a:rPr lang="en-GB" baseline="0" dirty="0"/>
              <a:t> a</a:t>
            </a:r>
            <a:r>
              <a:rPr lang="en-GB" dirty="0"/>
              <a:t> child may experience difficulties with any or all of the following areas of development; </a:t>
            </a:r>
          </a:p>
          <a:p>
            <a:r>
              <a:rPr lang="en-GB" b="1" u="sng" dirty="0"/>
              <a:t>Receptive Language:  </a:t>
            </a:r>
            <a:r>
              <a:rPr lang="en-GB" dirty="0"/>
              <a:t>they may appear to stop concentrating  or ‘switch off’ when you are talking to them in a group; they may have difficulty following instructions;</a:t>
            </a:r>
            <a:r>
              <a:rPr lang="en-GB" baseline="0" dirty="0"/>
              <a:t> they</a:t>
            </a:r>
            <a:r>
              <a:rPr lang="en-GB" dirty="0"/>
              <a:t> may appear forgetful, or may take time to decipher/process more complex and/or longer sentences.</a:t>
            </a:r>
          </a:p>
          <a:p>
            <a:r>
              <a:rPr lang="en-GB" b="1" u="sng" dirty="0"/>
              <a:t>Expressive Language:</a:t>
            </a:r>
            <a:r>
              <a:rPr lang="en-GB" b="1" u="sng" baseline="0" dirty="0"/>
              <a:t> </a:t>
            </a:r>
            <a:r>
              <a:rPr lang="en-GB" baseline="0" dirty="0"/>
              <a:t>they may use</a:t>
            </a:r>
            <a:r>
              <a:rPr lang="en-GB" dirty="0"/>
              <a:t> the wrong words for things e.g. use a related word like „chair‟ instead of „table‟ or a word that sounds similar like „telephone‟ instead of „television‟;</a:t>
            </a:r>
            <a:r>
              <a:rPr lang="en-GB" baseline="0" dirty="0"/>
              <a:t> they may u</a:t>
            </a:r>
            <a:r>
              <a:rPr lang="en-GB" dirty="0"/>
              <a:t>se very general words like „get‟, „make‟, or „thing‟ a lot where a more specific word would be appropriate;</a:t>
            </a:r>
            <a:r>
              <a:rPr lang="en-GB" baseline="0" dirty="0"/>
              <a:t> </a:t>
            </a:r>
            <a:r>
              <a:rPr lang="en-GB" dirty="0"/>
              <a:t> their language may sound „immature‟ compared with other children of their age (e.g. „I go shop). </a:t>
            </a:r>
          </a:p>
          <a:p>
            <a:r>
              <a:rPr lang="en-GB" b="1" u="sng" dirty="0"/>
              <a:t>Social Communication/Pragmatic language:</a:t>
            </a:r>
            <a:r>
              <a:rPr lang="en-GB" b="1" u="sng" baseline="0" dirty="0"/>
              <a:t> </a:t>
            </a:r>
            <a:r>
              <a:rPr lang="en-GB" b="0" u="none" baseline="0" dirty="0"/>
              <a:t>t</a:t>
            </a:r>
            <a:r>
              <a:rPr lang="en-GB" dirty="0"/>
              <a:t>hey may find it difficult to take turns;</a:t>
            </a:r>
            <a:r>
              <a:rPr lang="en-GB" baseline="0" dirty="0"/>
              <a:t> t</a:t>
            </a:r>
            <a:r>
              <a:rPr lang="en-GB" dirty="0"/>
              <a:t>hey may find it difficult to follow social conventions. (e.g. when talking with you they may stand too close, be over-familiar or rude to adults/peers.);</a:t>
            </a:r>
            <a:r>
              <a:rPr lang="en-GB" baseline="0" dirty="0"/>
              <a:t> t</a:t>
            </a:r>
            <a:r>
              <a:rPr lang="en-GB" dirty="0"/>
              <a:t>hey may find it difficult to understand non-literal language such as jokes, idioms or metaphors, which they take literally e.g. they may not understand instructions such as “</a:t>
            </a:r>
            <a:r>
              <a:rPr lang="en-GB" dirty="0" err="1"/>
              <a:t>Don‟t</a:t>
            </a:r>
            <a:r>
              <a:rPr lang="en-GB" dirty="0"/>
              <a:t> be a slow-coach”, or “Get a move on”, but do understand if you phrase it literally, as in: “Please finish your work”; hey may respond to “Can/could you...” questions literally – for example when asked “Can you get me a pen?” they respond with “Yes”, but don't get the pen;</a:t>
            </a:r>
            <a:r>
              <a:rPr lang="en-GB" baseline="0" dirty="0"/>
              <a:t> t</a:t>
            </a:r>
            <a:r>
              <a:rPr lang="en-GB" dirty="0"/>
              <a:t>hey may have poor eye contact - not appearing to look at you or at peers when talking with them. </a:t>
            </a:r>
          </a:p>
          <a:p>
            <a:r>
              <a:rPr lang="en-GB" b="1" u="sng" dirty="0"/>
              <a:t>Speech sounds/Phonology:</a:t>
            </a:r>
            <a:r>
              <a:rPr lang="en-GB" b="1" u="sng" baseline="0" dirty="0"/>
              <a:t> </a:t>
            </a:r>
            <a:r>
              <a:rPr lang="en-GB" baseline="0" dirty="0"/>
              <a:t>are</a:t>
            </a:r>
            <a:r>
              <a:rPr lang="en-GB" dirty="0"/>
              <a:t> unintelligible to unfamiliar listeners, though some people like family „tune in‟ and understand them;</a:t>
            </a:r>
            <a:r>
              <a:rPr lang="en-GB" baseline="0" dirty="0"/>
              <a:t> they m</a:t>
            </a:r>
            <a:r>
              <a:rPr lang="en-GB" dirty="0"/>
              <a:t>iss off parts of words (for example dog = „do‟); have difficulties making some specific sounds in speech;</a:t>
            </a:r>
            <a:r>
              <a:rPr lang="en-GB" baseline="0" dirty="0"/>
              <a:t> and </a:t>
            </a:r>
            <a:r>
              <a:rPr lang="en-GB" dirty="0"/>
              <a:t> during phonics work that they cannot produce or tell the difference between some of the sounds that you are working on. </a:t>
            </a:r>
          </a:p>
          <a:p>
            <a:r>
              <a:rPr lang="en-GB" b="1" u="sng" dirty="0"/>
              <a:t>Stammering: </a:t>
            </a:r>
            <a:r>
              <a:rPr lang="en-GB" b="0" u="none" dirty="0"/>
              <a:t>Prolongations</a:t>
            </a:r>
            <a:r>
              <a:rPr lang="en-GB" dirty="0"/>
              <a:t> of sounds (e.g. „</a:t>
            </a:r>
            <a:r>
              <a:rPr lang="en-GB" dirty="0" err="1"/>
              <a:t>ssssseven</a:t>
            </a:r>
            <a:r>
              <a:rPr lang="en-GB" dirty="0"/>
              <a:t>‟);</a:t>
            </a:r>
            <a:r>
              <a:rPr lang="en-GB" baseline="0" dirty="0"/>
              <a:t> B</a:t>
            </a:r>
            <a:r>
              <a:rPr lang="en-GB" dirty="0"/>
              <a:t>locks (e.g. either no sound or a strangled sound comes out when they are attempting a word);  Repetitions of sounds or parts of a word (e.g. „mi </a:t>
            </a:r>
            <a:r>
              <a:rPr lang="en-GB" dirty="0" err="1"/>
              <a:t>mi</a:t>
            </a:r>
            <a:r>
              <a:rPr lang="en-GB" dirty="0"/>
              <a:t> miss‟, or „p </a:t>
            </a:r>
            <a:r>
              <a:rPr lang="en-GB" dirty="0" err="1"/>
              <a:t>p</a:t>
            </a:r>
            <a:r>
              <a:rPr lang="en-GB" dirty="0"/>
              <a:t> please‟);</a:t>
            </a:r>
            <a:r>
              <a:rPr lang="en-GB" baseline="0" dirty="0"/>
              <a:t> t</a:t>
            </a:r>
            <a:r>
              <a:rPr lang="en-GB" dirty="0"/>
              <a:t>hey may also make extra movements when they speak, as though they are trying to „push out the word You may notice that they avoid speaking in certain situations or to certain people;</a:t>
            </a:r>
            <a:r>
              <a:rPr lang="en-GB" baseline="0" dirty="0"/>
              <a:t> or y</a:t>
            </a:r>
            <a:r>
              <a:rPr lang="en-GB" dirty="0"/>
              <a:t>ou may notice that, mid-sentence, they change the word they were going to use, for example „I went </a:t>
            </a:r>
            <a:r>
              <a:rPr lang="en-GB" dirty="0" err="1"/>
              <a:t>sw</a:t>
            </a:r>
            <a:r>
              <a:rPr lang="en-GB" dirty="0"/>
              <a:t>- </a:t>
            </a:r>
            <a:r>
              <a:rPr lang="en-GB" dirty="0" err="1"/>
              <a:t>sw</a:t>
            </a:r>
            <a:r>
              <a:rPr lang="en-GB" dirty="0"/>
              <a:t>-, I went to the pool at the weekend.‟ </a:t>
            </a:r>
            <a:endParaRPr lang="en-GB" b="1" u="sng" dirty="0"/>
          </a:p>
          <a:p>
            <a:r>
              <a:rPr lang="en-GB" b="1" u="sng" dirty="0"/>
              <a:t>Voice</a:t>
            </a:r>
            <a:r>
              <a:rPr lang="en-GB" dirty="0"/>
              <a:t>: they may have an unusual sounding voice – it may be hoarse, husky, breathy, rough or weak; their voice can sound sore or strained;  they may lose their voice frequently; their voice „cuts out‟ whilst they are talking; their voice suddenly changes pitch whilst they are talking; or they may speak in a whisper. </a:t>
            </a:r>
          </a:p>
          <a:p>
            <a:endParaRPr lang="en-GB" dirty="0"/>
          </a:p>
          <a:p>
            <a:r>
              <a:rPr lang="en-GB" dirty="0"/>
              <a:t>Famous people who</a:t>
            </a:r>
            <a:r>
              <a:rPr lang="en-GB" baseline="0" dirty="0"/>
              <a:t> have a speech and language or communication difficulty include actor Samuel. L. Jackson, singer Ed Sheeran, World War 2 Prime Minister Winston Churchill, current American President Joe Biden and actor Emily Blunt. They have all spoken about accepting their difficulty and working on strategies to manage it whilst being very successful in their chosen field.</a:t>
            </a:r>
            <a:endParaRPr lang="en-GB" dirty="0"/>
          </a:p>
          <a:p>
            <a:endParaRPr lang="en-GB" dirty="0"/>
          </a:p>
          <a:p>
            <a:r>
              <a:rPr lang="en-GB" dirty="0"/>
              <a:t>At St. Margaret’s we</a:t>
            </a:r>
            <a:r>
              <a:rPr lang="en-GB" baseline="0" dirty="0"/>
              <a:t> are </a:t>
            </a:r>
            <a:r>
              <a:rPr lang="en-GB" dirty="0"/>
              <a:t>fortunate to have an identified Speech and Language Therapist working in partnership with the school. She has provided whole staff training around identifying speech and language needs,</a:t>
            </a:r>
            <a:r>
              <a:rPr lang="en-GB" baseline="0" dirty="0"/>
              <a:t> </a:t>
            </a:r>
            <a:r>
              <a:rPr lang="en-GB" dirty="0"/>
              <a:t>resources to support language development in class including Word Aware Programme</a:t>
            </a:r>
            <a:r>
              <a:rPr lang="en-GB" baseline="0" dirty="0"/>
              <a:t> and </a:t>
            </a:r>
            <a:r>
              <a:rPr lang="en-GB" dirty="0"/>
              <a:t>Colourful Semantics, responding to class teacher enquiries and</a:t>
            </a:r>
            <a:r>
              <a:rPr lang="en-GB" baseline="0" dirty="0"/>
              <a:t> </a:t>
            </a:r>
            <a:r>
              <a:rPr lang="en-GB" dirty="0"/>
              <a:t>referrals for individual children</a:t>
            </a:r>
            <a:r>
              <a:rPr lang="en-GB" baseline="0" dirty="0"/>
              <a:t> and where identified will work with individuals and small groups.</a:t>
            </a:r>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11</a:t>
            </a:fld>
            <a:endParaRPr lang="en-GB"/>
          </a:p>
        </p:txBody>
      </p:sp>
    </p:spTree>
    <p:extLst>
      <p:ext uri="{BB962C8B-B14F-4D97-AF65-F5344CB8AC3E}">
        <p14:creationId xmlns:p14="http://schemas.microsoft.com/office/powerpoint/2010/main" val="1780557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kern="1200" dirty="0">
                <a:solidFill>
                  <a:schemeClr val="tx1"/>
                </a:solidFill>
                <a:effectLst/>
                <a:latin typeface="+mn-lt"/>
                <a:ea typeface="+mn-ea"/>
                <a:cs typeface="+mn-cs"/>
              </a:rPr>
              <a:t>English as an Additional Language Team (EAL Team)</a:t>
            </a:r>
          </a:p>
          <a:p>
            <a:pPr fontAlgn="base"/>
            <a:r>
              <a:rPr lang="en-GB" sz="1200" b="0" i="0" kern="1200" dirty="0">
                <a:solidFill>
                  <a:schemeClr val="tx1"/>
                </a:solidFill>
                <a:effectLst/>
                <a:latin typeface="+mn-lt"/>
                <a:ea typeface="+mn-ea"/>
                <a:cs typeface="+mn-cs"/>
              </a:rPr>
              <a:t>Over 75 different languages are currently spoken by pupils in Falkirk Council’s Early Learning and Childcare (ELC) Centres and Schools. The EAL team is part of the Additional Support Needs Outreach Service and works with pupils whose first or home language is not English.</a:t>
            </a:r>
          </a:p>
          <a:p>
            <a:pPr fontAlgn="base"/>
            <a:r>
              <a:rPr lang="en-GB" sz="1200" b="0" i="0" kern="1200" dirty="0">
                <a:solidFill>
                  <a:schemeClr val="tx1"/>
                </a:solidFill>
                <a:effectLst/>
                <a:latin typeface="+mn-lt"/>
                <a:ea typeface="+mn-ea"/>
                <a:cs typeface="+mn-cs"/>
              </a:rPr>
              <a:t>We support pupils who are enrolling in or who are already attending a Falkirk Council ELC centre/class or school. Our support helps pupils who may be beginners in English or pupils who speak English more fluently but are not achieving their full academic potential. We are in collaboration with schools and families to meet the needs of learners for whom English is an additional language.</a:t>
            </a:r>
          </a:p>
          <a:p>
            <a:pPr fontAlgn="base"/>
            <a:r>
              <a:rPr lang="en-GB" sz="1200" b="0" i="0" kern="1200" dirty="0">
                <a:solidFill>
                  <a:schemeClr val="tx1"/>
                </a:solidFill>
                <a:effectLst/>
                <a:latin typeface="+mn-lt"/>
                <a:ea typeface="+mn-ea"/>
                <a:cs typeface="+mn-cs"/>
              </a:rPr>
              <a:t>Language is the heart of children’s learning. Young children experience a language explosion between the ages of 3 and 6. No wonder communication and language development are key areas of learning in early years settings.</a:t>
            </a:r>
          </a:p>
          <a:p>
            <a:pPr fontAlgn="base"/>
            <a:r>
              <a:rPr lang="en-GB" sz="1200" b="0" i="0" kern="1200" dirty="0">
                <a:solidFill>
                  <a:schemeClr val="tx1"/>
                </a:solidFill>
                <a:effectLst/>
                <a:latin typeface="+mn-lt"/>
                <a:ea typeface="+mn-ea"/>
                <a:cs typeface="+mn-cs"/>
              </a:rPr>
              <a:t>Children’s earliest language is acquired in the home and early years settings build on that foundation. Each child brings to nursery his/ her own experience of language whereby language is not merely a means of communication but is very much linked to identity. Children’s home language should be valued and celebrated.</a:t>
            </a:r>
          </a:p>
          <a:p>
            <a:pPr fontAlgn="base"/>
            <a:r>
              <a:rPr lang="en-GB" sz="1200" b="0" i="0" kern="1200" dirty="0">
                <a:solidFill>
                  <a:schemeClr val="tx1"/>
                </a:solidFill>
                <a:effectLst/>
                <a:latin typeface="+mn-lt"/>
                <a:ea typeface="+mn-ea"/>
                <a:cs typeface="+mn-cs"/>
              </a:rPr>
              <a:t>Families use at home the language they are most comfortable with and we should never question this. On the contrary, we should encourage parents to talk, read, rhyme, sing, play and have fun together in their home language. Furthermore, it is important to allow children to express themselves in a language that they are comfortable with during free play and social activities.</a:t>
            </a:r>
          </a:p>
          <a:p>
            <a:pPr fontAlgn="base"/>
            <a:endParaRPr lang="en-GB" sz="1200" b="0" i="0" kern="1200" dirty="0">
              <a:solidFill>
                <a:schemeClr val="tx1"/>
              </a:solidFill>
              <a:effectLst/>
              <a:latin typeface="+mn-lt"/>
              <a:ea typeface="+mn-ea"/>
              <a:cs typeface="+mn-cs"/>
            </a:endParaRPr>
          </a:p>
          <a:p>
            <a:pPr fontAlgn="base"/>
            <a:r>
              <a:rPr lang="en-GB" sz="1200" b="0" i="0" kern="1200" dirty="0">
                <a:solidFill>
                  <a:schemeClr val="tx1"/>
                </a:solidFill>
                <a:effectLst/>
                <a:latin typeface="+mn-lt"/>
                <a:ea typeface="+mn-ea"/>
                <a:cs typeface="+mn-cs"/>
              </a:rPr>
              <a:t>Famous people who had English as a second language</a:t>
            </a:r>
            <a:r>
              <a:rPr lang="en-GB" sz="1200" b="0" i="0" kern="1200" baseline="0" dirty="0">
                <a:solidFill>
                  <a:schemeClr val="tx1"/>
                </a:solidFill>
                <a:effectLst/>
                <a:latin typeface="+mn-lt"/>
                <a:ea typeface="+mn-ea"/>
                <a:cs typeface="+mn-cs"/>
              </a:rPr>
              <a:t> include a</a:t>
            </a:r>
            <a:r>
              <a:rPr lang="en-GB" sz="1200" b="0" i="0" kern="1200" dirty="0">
                <a:solidFill>
                  <a:schemeClr val="tx1"/>
                </a:solidFill>
                <a:effectLst/>
                <a:latin typeface="+mn-lt"/>
                <a:ea typeface="+mn-ea"/>
                <a:cs typeface="+mn-cs"/>
              </a:rPr>
              <a:t>ctor/directors</a:t>
            </a:r>
            <a:r>
              <a:rPr lang="en-GB" sz="1200" b="0" i="0" kern="1200" baseline="0" dirty="0">
                <a:solidFill>
                  <a:schemeClr val="tx1"/>
                </a:solidFill>
                <a:effectLst/>
                <a:latin typeface="+mn-lt"/>
                <a:ea typeface="+mn-ea"/>
                <a:cs typeface="+mn-cs"/>
              </a:rPr>
              <a:t> Arnold </a:t>
            </a:r>
            <a:r>
              <a:rPr lang="en-GB" sz="1200" b="0" i="0" kern="1200" dirty="0">
                <a:solidFill>
                  <a:schemeClr val="tx1"/>
                </a:solidFill>
                <a:effectLst/>
                <a:latin typeface="+mn-lt"/>
                <a:ea typeface="+mn-ea"/>
                <a:cs typeface="+mn-cs"/>
              </a:rPr>
              <a:t>Schwarzenegger</a:t>
            </a:r>
            <a:r>
              <a:rPr lang="en-GB" sz="1200" b="0" i="0" kern="1200" baseline="0" dirty="0">
                <a:solidFill>
                  <a:schemeClr val="tx1"/>
                </a:solidFill>
                <a:effectLst/>
                <a:latin typeface="+mn-lt"/>
                <a:ea typeface="+mn-ea"/>
                <a:cs typeface="+mn-cs"/>
              </a:rPr>
              <a:t>, Jackie Chan and Antonio Banderas, actor Penelope Cruz and singer Shakira and Enrique Iglesias.</a:t>
            </a:r>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12</a:t>
            </a:fld>
            <a:endParaRPr lang="en-GB"/>
          </a:p>
        </p:txBody>
      </p:sp>
    </p:spTree>
    <p:extLst>
      <p:ext uri="{BB962C8B-B14F-4D97-AF65-F5344CB8AC3E}">
        <p14:creationId xmlns:p14="http://schemas.microsoft.com/office/powerpoint/2010/main" val="4101685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03F50"/>
                </a:solidFill>
                <a:effectLst/>
                <a:latin typeface="Droid Sans"/>
              </a:rPr>
              <a:t>Ashley Johnston</a:t>
            </a:r>
          </a:p>
          <a:p>
            <a:endParaRPr lang="en-GB" b="0" i="0" dirty="0">
              <a:solidFill>
                <a:srgbClr val="303F50"/>
              </a:solidFill>
              <a:effectLst/>
              <a:latin typeface="Droid Sans"/>
            </a:endParaRPr>
          </a:p>
          <a:p>
            <a:r>
              <a:rPr lang="en-GB" b="0" i="0" dirty="0">
                <a:solidFill>
                  <a:srgbClr val="303F50"/>
                </a:solidFill>
                <a:effectLst/>
                <a:latin typeface="Droid Sans"/>
              </a:rPr>
              <a:t>The promotion of health and wellbeing in schools underpins children and young people’s attainment and achievement which subsequently improves their wellbeing now and in later life. </a:t>
            </a:r>
          </a:p>
          <a:p>
            <a:endParaRPr lang="en-GB" b="0" i="0" dirty="0">
              <a:solidFill>
                <a:srgbClr val="303F50"/>
              </a:solidFill>
              <a:effectLst/>
              <a:latin typeface="Droid Sans"/>
            </a:endParaRPr>
          </a:p>
          <a:p>
            <a:r>
              <a:rPr lang="en-GB" b="0" i="0" dirty="0">
                <a:solidFill>
                  <a:srgbClr val="303F50"/>
                </a:solidFill>
                <a:effectLst/>
                <a:latin typeface="Droid Sans"/>
              </a:rPr>
              <a:t>Within St. Margaret’s we use Emotion Works to develop every pupils understanding of their emotional health- emotion words (naming the emotions), body sensations (Where I feel it? How it feels? ), behaviours ( What I do? How I show it?), triggers (What makes me feel like this? What happened)?, intensity (How big? How Strong? How much?), regulation strategies (What makes me feel better?), and influences (things to mention or consider). </a:t>
            </a:r>
          </a:p>
          <a:p>
            <a:endParaRPr lang="en-GB" b="0" i="0" dirty="0">
              <a:solidFill>
                <a:srgbClr val="303F50"/>
              </a:solidFill>
              <a:effectLst/>
              <a:latin typeface="Droid Sans"/>
            </a:endParaRPr>
          </a:p>
          <a:p>
            <a:r>
              <a:rPr lang="en-GB" b="0" i="0" dirty="0">
                <a:solidFill>
                  <a:srgbClr val="303F50"/>
                </a:solidFill>
                <a:effectLst/>
                <a:latin typeface="Droid Sans"/>
              </a:rPr>
              <a:t>Classes also use Bounce Back!</a:t>
            </a:r>
            <a:r>
              <a:rPr lang="en-GB" b="0" i="0" baseline="0" dirty="0">
                <a:solidFill>
                  <a:srgbClr val="303F50"/>
                </a:solidFill>
                <a:effectLst/>
                <a:latin typeface="Droid Sans"/>
              </a:rPr>
              <a:t>  for lessons around developing resilience. These include: </a:t>
            </a:r>
          </a:p>
          <a:p>
            <a:endParaRPr lang="en-GB" b="0" i="0" baseline="0" dirty="0">
              <a:solidFill>
                <a:srgbClr val="303F50"/>
              </a:solidFill>
              <a:effectLst/>
              <a:latin typeface="Droid Sans"/>
            </a:endParaRPr>
          </a:p>
          <a:p>
            <a:r>
              <a:rPr lang="en-GB" sz="1200" b="1" i="0" kern="1200" dirty="0">
                <a:solidFill>
                  <a:schemeClr val="tx1"/>
                </a:solidFill>
                <a:effectLst/>
                <a:latin typeface="+mn-lt"/>
                <a:ea typeface="+mn-ea"/>
                <a:cs typeface="+mn-cs"/>
              </a:rPr>
              <a:t>Core values and Social Values</a:t>
            </a:r>
            <a:r>
              <a:rPr lang="en-GB" sz="1200" b="0" i="0" kern="1200" dirty="0">
                <a:solidFill>
                  <a:schemeClr val="tx1"/>
                </a:solidFill>
                <a:effectLst/>
                <a:latin typeface="+mn-lt"/>
                <a:ea typeface="+mn-ea"/>
                <a:cs typeface="+mn-cs"/>
              </a:rPr>
              <a:t>: These units focus on developing pro-social values including values related to ethical and intercultural understanding.</a:t>
            </a:r>
          </a:p>
          <a:p>
            <a:r>
              <a:rPr lang="en-GB" sz="1200" b="1" i="0" kern="1200" dirty="0">
                <a:solidFill>
                  <a:schemeClr val="tx1"/>
                </a:solidFill>
                <a:effectLst/>
                <a:latin typeface="+mn-lt"/>
                <a:ea typeface="+mn-ea"/>
                <a:cs typeface="+mn-cs"/>
              </a:rPr>
              <a:t>People Bouncing Back</a:t>
            </a:r>
            <a:r>
              <a:rPr lang="en-GB" sz="1200" b="0" i="0" kern="1200" dirty="0">
                <a:solidFill>
                  <a:schemeClr val="tx1"/>
                </a:solidFill>
                <a:effectLst/>
                <a:latin typeface="+mn-lt"/>
                <a:ea typeface="+mn-ea"/>
                <a:cs typeface="+mn-cs"/>
              </a:rPr>
              <a:t>: This unit focuses on developing self-management strategies for coping and bouncing back. </a:t>
            </a:r>
          </a:p>
          <a:p>
            <a:r>
              <a:rPr lang="en-GB" sz="1200" b="1" i="0" kern="1200" dirty="0">
                <a:solidFill>
                  <a:schemeClr val="tx1"/>
                </a:solidFill>
                <a:effectLst/>
                <a:latin typeface="+mn-lt"/>
                <a:ea typeface="+mn-ea"/>
                <a:cs typeface="+mn-cs"/>
              </a:rPr>
              <a:t>Courage</a:t>
            </a:r>
            <a:r>
              <a:rPr lang="en-GB" sz="1200" b="0" i="0" kern="1200" dirty="0">
                <a:solidFill>
                  <a:schemeClr val="tx1"/>
                </a:solidFill>
                <a:effectLst/>
                <a:latin typeface="+mn-lt"/>
                <a:ea typeface="+mn-ea"/>
                <a:cs typeface="+mn-cs"/>
              </a:rPr>
              <a:t>: This unit focuses on strategies to find and act with courage in both everyday life and difficult circumstances.</a:t>
            </a:r>
          </a:p>
          <a:p>
            <a:r>
              <a:rPr lang="en-GB" sz="1200" b="1" i="0" kern="1200" dirty="0">
                <a:solidFill>
                  <a:schemeClr val="tx1"/>
                </a:solidFill>
                <a:effectLst/>
                <a:latin typeface="+mn-lt"/>
                <a:ea typeface="+mn-ea"/>
                <a:cs typeface="+mn-cs"/>
              </a:rPr>
              <a:t>Looking on the Bright Side</a:t>
            </a:r>
            <a:r>
              <a:rPr lang="en-GB" sz="1200" b="0" i="0" kern="1200" dirty="0">
                <a:solidFill>
                  <a:schemeClr val="tx1"/>
                </a:solidFill>
                <a:effectLst/>
                <a:latin typeface="+mn-lt"/>
                <a:ea typeface="+mn-ea"/>
                <a:cs typeface="+mn-cs"/>
              </a:rPr>
              <a:t>: This unit focuses on teaching optimistic thinking, positive tracking, being appreciative and expressing gratitude. </a:t>
            </a:r>
          </a:p>
          <a:p>
            <a:r>
              <a:rPr lang="en-GB" sz="1200" b="1" i="0" kern="1200" dirty="0">
                <a:solidFill>
                  <a:schemeClr val="tx1"/>
                </a:solidFill>
                <a:effectLst/>
                <a:latin typeface="+mn-lt"/>
                <a:ea typeface="+mn-ea"/>
                <a:cs typeface="+mn-cs"/>
              </a:rPr>
              <a:t>Emotions</a:t>
            </a:r>
            <a:r>
              <a:rPr lang="en-GB" sz="1200" b="0" i="0" kern="1200" dirty="0">
                <a:solidFill>
                  <a:schemeClr val="tx1"/>
                </a:solidFill>
                <a:effectLst/>
                <a:latin typeface="+mn-lt"/>
                <a:ea typeface="+mn-ea"/>
                <a:cs typeface="+mn-cs"/>
              </a:rPr>
              <a:t>: This unit focuses on strategies for developing &amp; boosting positive emotions and managing negative emotions. </a:t>
            </a:r>
          </a:p>
          <a:p>
            <a:r>
              <a:rPr lang="en-GB" sz="1200" b="1" i="0" kern="1200" dirty="0">
                <a:solidFill>
                  <a:schemeClr val="tx1"/>
                </a:solidFill>
                <a:effectLst/>
                <a:latin typeface="+mn-lt"/>
                <a:ea typeface="+mn-ea"/>
                <a:cs typeface="+mn-cs"/>
              </a:rPr>
              <a:t>Relationships</a:t>
            </a:r>
            <a:r>
              <a:rPr lang="en-GB" sz="1200" b="0" i="0" kern="1200" dirty="0">
                <a:solidFill>
                  <a:schemeClr val="tx1"/>
                </a:solidFill>
                <a:effectLst/>
                <a:latin typeface="+mn-lt"/>
                <a:ea typeface="+mn-ea"/>
                <a:cs typeface="+mn-cs"/>
              </a:rPr>
              <a:t>: This unit focuses on explicitly teaching social skills for building relationships and maintaining friendships.</a:t>
            </a:r>
          </a:p>
          <a:p>
            <a:r>
              <a:rPr lang="en-GB" sz="1200" b="1" i="0" kern="1200" dirty="0">
                <a:solidFill>
                  <a:schemeClr val="tx1"/>
                </a:solidFill>
                <a:effectLst/>
                <a:latin typeface="+mn-lt"/>
                <a:ea typeface="+mn-ea"/>
                <a:cs typeface="+mn-cs"/>
              </a:rPr>
              <a:t>Humour</a:t>
            </a:r>
            <a:r>
              <a:rPr lang="en-GB" sz="1200" b="0" i="0" kern="1200" dirty="0">
                <a:solidFill>
                  <a:schemeClr val="tx1"/>
                </a:solidFill>
                <a:effectLst/>
                <a:latin typeface="+mn-lt"/>
                <a:ea typeface="+mn-ea"/>
                <a:cs typeface="+mn-cs"/>
              </a:rPr>
              <a:t>: This unit focuses on the use of humour as a coping skill. </a:t>
            </a:r>
          </a:p>
          <a:p>
            <a:r>
              <a:rPr lang="en-GB" sz="1200" b="1" i="0" kern="1200" dirty="0">
                <a:solidFill>
                  <a:schemeClr val="tx1"/>
                </a:solidFill>
                <a:effectLst/>
                <a:latin typeface="+mn-lt"/>
                <a:ea typeface="+mn-ea"/>
                <a:cs typeface="+mn-cs"/>
              </a:rPr>
              <a:t>Being Safe</a:t>
            </a:r>
            <a:r>
              <a:rPr lang="en-GB" sz="1200" b="0" i="0" kern="1200" dirty="0">
                <a:solidFill>
                  <a:schemeClr val="tx1"/>
                </a:solidFill>
                <a:effectLst/>
                <a:latin typeface="+mn-lt"/>
                <a:ea typeface="+mn-ea"/>
                <a:cs typeface="+mn-cs"/>
              </a:rPr>
              <a:t>: This unit focuses on strategies and skills for creating a safe class and school environment and discouraging and managing bullying incidents. </a:t>
            </a:r>
          </a:p>
          <a:p>
            <a:endParaRPr lang="en-GB" b="0" i="0" dirty="0">
              <a:solidFill>
                <a:srgbClr val="303F50"/>
              </a:solidFill>
              <a:effectLst/>
              <a:latin typeface="Droid Sans"/>
            </a:endParaRPr>
          </a:p>
          <a:p>
            <a:endParaRPr lang="en-GB" b="0" i="0" dirty="0">
              <a:solidFill>
                <a:srgbClr val="303F50"/>
              </a:solidFill>
              <a:effectLst/>
              <a:latin typeface="Droid Sans"/>
            </a:endParaRPr>
          </a:p>
          <a:p>
            <a:r>
              <a:rPr lang="en-GB" b="0" i="0" dirty="0">
                <a:solidFill>
                  <a:srgbClr val="303F50"/>
                </a:solidFill>
                <a:effectLst/>
                <a:latin typeface="Droid Sans"/>
              </a:rPr>
              <a:t>However, significant change and loss experiences such as bereavement; parental separation; moving house and/or school and leaving friends behind can impact on children and young people’s health and wellbeing. Supporting children and young people to make sense of their grief reactions can be a key factor in promoting their health and wellbeing and enabling them to fully engage with their learning.</a:t>
            </a:r>
          </a:p>
          <a:p>
            <a:endParaRPr lang="en-GB" b="0" i="0" dirty="0">
              <a:solidFill>
                <a:srgbClr val="303F50"/>
              </a:solidFill>
              <a:effectLst/>
              <a:latin typeface="Droid Sans"/>
            </a:endParaRPr>
          </a:p>
          <a:p>
            <a:r>
              <a:rPr lang="en-GB" b="0" i="0" dirty="0">
                <a:solidFill>
                  <a:srgbClr val="303F50"/>
                </a:solidFill>
                <a:effectLst/>
                <a:latin typeface="Droid Sans"/>
              </a:rPr>
              <a:t>This is where an additional programme of targeted input can support pupils to talk about their feelings and experiences in a safe environment with trained staff and explore and develop strategies and activities to help them make sense of and manage their feelings.  </a:t>
            </a:r>
          </a:p>
          <a:p>
            <a:endParaRPr lang="en-GB" b="0" i="0" dirty="0">
              <a:solidFill>
                <a:srgbClr val="303F50"/>
              </a:solidFill>
              <a:effectLst/>
              <a:latin typeface="Droid Sans"/>
            </a:endParaRPr>
          </a:p>
          <a:p>
            <a:r>
              <a:rPr lang="en-GB" b="0" i="0" dirty="0">
                <a:solidFill>
                  <a:srgbClr val="303F50"/>
                </a:solidFill>
                <a:effectLst/>
                <a:latin typeface="Droid Sans"/>
              </a:rPr>
              <a:t>At St. Margaret’s we have a trained Companion to lead the Seasons for Growth programme. </a:t>
            </a:r>
            <a:r>
              <a:rPr lang="en-GB" dirty="0"/>
              <a:t>Seasons for Growth is a small group programme that combines psychology and education with peer support, within a person centred learning approach. It uses the metaphor of the seasons to explore the cyclic nature of grief, and is underpinned by William Worden’s tasks of grieving. The Children and Young People’s programme contains developmentally appropriate discussions and activities. Seasons for Growth normalises participants’ experiences, and can increase protective factors (including building personal resilience and social skills) while minimising some risk factors (including isolation) that influence mental health and wellbeing. The programme also supports the development of communication, decision making and problem solving skills.</a:t>
            </a:r>
          </a:p>
          <a:p>
            <a:endParaRPr lang="en-GB" b="0" i="0" dirty="0">
              <a:solidFill>
                <a:srgbClr val="303F50"/>
              </a:solidFill>
              <a:effectLst/>
              <a:latin typeface="Droid Sans"/>
            </a:endParaRPr>
          </a:p>
          <a:p>
            <a:r>
              <a:rPr lang="en-GB" b="0" i="0" dirty="0">
                <a:solidFill>
                  <a:srgbClr val="303F50"/>
                </a:solidFill>
                <a:effectLst/>
                <a:latin typeface="Droid Sans"/>
              </a:rPr>
              <a:t>Referrals for this can come from staff, pupils and parent/carers.</a:t>
            </a:r>
          </a:p>
        </p:txBody>
      </p:sp>
      <p:sp>
        <p:nvSpPr>
          <p:cNvPr id="4" name="Slide Number Placeholder 3"/>
          <p:cNvSpPr>
            <a:spLocks noGrp="1"/>
          </p:cNvSpPr>
          <p:nvPr>
            <p:ph type="sldNum" sz="quarter" idx="5"/>
          </p:nvPr>
        </p:nvSpPr>
        <p:spPr/>
        <p:txBody>
          <a:bodyPr/>
          <a:lstStyle/>
          <a:p>
            <a:fld id="{AEBC172A-6543-47D1-ADDD-51B3D3EE4BC2}" type="slidenum">
              <a:rPr lang="en-GB" smtClean="0"/>
              <a:t>13</a:t>
            </a:fld>
            <a:endParaRPr lang="en-GB"/>
          </a:p>
        </p:txBody>
      </p:sp>
    </p:spTree>
    <p:extLst>
      <p:ext uri="{BB962C8B-B14F-4D97-AF65-F5344CB8AC3E}">
        <p14:creationId xmlns:p14="http://schemas.microsoft.com/office/powerpoint/2010/main" val="943114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Ashley Johnston</a:t>
            </a:r>
          </a:p>
          <a:p>
            <a:r>
              <a:rPr lang="en-GB" dirty="0"/>
              <a:t>The physical needs of pupils within St Margaret’s Primary School is wide ranging.</a:t>
            </a:r>
            <a:endParaRPr lang="en-GB" baseline="0" dirty="0"/>
          </a:p>
          <a:p>
            <a:r>
              <a:rPr lang="en-GB" baseline="0" dirty="0"/>
              <a:t>Physical health needs are not exclusive to physical need but can be comorbid with emotional or mental health needs.</a:t>
            </a:r>
          </a:p>
          <a:p>
            <a:r>
              <a:rPr lang="en-GB" baseline="0" dirty="0"/>
              <a:t>Support and interventions are planned alongside and in partnership with relevant healthcare professionals and delivered by trained, identified staff.</a:t>
            </a:r>
          </a:p>
          <a:p>
            <a:r>
              <a:rPr lang="en-GB" baseline="0" dirty="0"/>
              <a:t>All staff have annual epi pen training and key support staff receive regular training around diabetes support and tracheostomy care. </a:t>
            </a:r>
          </a:p>
          <a:p>
            <a:r>
              <a:rPr lang="en-GB" dirty="0"/>
              <a:t>We work closely with NHS physiotherapist and speech and language therapists who  often provide programmes of interventions for the class teacher or support staff to work through in school.</a:t>
            </a:r>
            <a:endParaRPr lang="en-GB" baseline="0" dirty="0"/>
          </a:p>
          <a:p>
            <a:r>
              <a:rPr lang="en-GB" baseline="0" dirty="0"/>
              <a:t>There can also be short term interventions for pupils with physical health needs following an accident or operation for example pupils who require support using a wheelchair</a:t>
            </a:r>
            <a:r>
              <a:rPr lang="en-GB" dirty="0"/>
              <a:t> or need adaptations to their daily timetable or support accessing our outdoor spaces.</a:t>
            </a:r>
            <a:endParaRPr lang="en-GB" baseline="0" dirty="0"/>
          </a:p>
          <a:p>
            <a:r>
              <a:rPr lang="en-GB" dirty="0"/>
              <a:t>It is important to remember that not all physical health needs are visible. </a:t>
            </a:r>
          </a:p>
          <a:p>
            <a:r>
              <a:rPr lang="en-GB" dirty="0"/>
              <a:t>We work closely with our pupils and their parents to ensure equity and eliminate barriers to learning that may be caused by a physical need.</a:t>
            </a:r>
          </a:p>
          <a:p>
            <a:endParaRPr lang="en-GB" baseline="0" dirty="0"/>
          </a:p>
        </p:txBody>
      </p:sp>
      <p:sp>
        <p:nvSpPr>
          <p:cNvPr id="4" name="Slide Number Placeholder 3"/>
          <p:cNvSpPr>
            <a:spLocks noGrp="1"/>
          </p:cNvSpPr>
          <p:nvPr>
            <p:ph type="sldNum" sz="quarter" idx="10"/>
          </p:nvPr>
        </p:nvSpPr>
        <p:spPr/>
        <p:txBody>
          <a:bodyPr/>
          <a:lstStyle/>
          <a:p>
            <a:fld id="{AEBC172A-6543-47D1-ADDD-51B3D3EE4BC2}" type="slidenum">
              <a:rPr lang="en-GB" smtClean="0"/>
              <a:pPr/>
              <a:t>14</a:t>
            </a:fld>
            <a:endParaRPr lang="en-GB"/>
          </a:p>
        </p:txBody>
      </p:sp>
      <p:pic>
        <p:nvPicPr>
          <p:cNvPr id="5" name="Recorded Sound">
            <a:hlinkClick r:id="" action="ppaction://media"/>
          </p:cNvPr>
          <p:cNvPicPr>
            <a:picLocks noRot="1" noChangeAspect="1"/>
          </p:cNvPicPr>
          <p:nvPr>
            <a:wavAudioFile r:embed="rId1" name="Recorded Sound"/>
          </p:nvPr>
        </p:nvPicPr>
        <p:blipFill>
          <a:blip r:embed="rId4"/>
          <a:stretch>
            <a:fillRect/>
          </a:stretch>
        </p:blipFill>
        <p:spPr>
          <a:xfrm>
            <a:off x="5662046" y="4099326"/>
            <a:ext cx="304800" cy="304800"/>
          </a:xfrm>
          <a:prstGeom prst="rect">
            <a:avLst/>
          </a:prstGeom>
        </p:spPr>
      </p:pic>
    </p:spTree>
    <p:extLst>
      <p:ext uri="{BB962C8B-B14F-4D97-AF65-F5344CB8AC3E}">
        <p14:creationId xmlns:p14="http://schemas.microsoft.com/office/powerpoint/2010/main" val="2604900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Helen Snedden</a:t>
            </a:r>
          </a:p>
          <a:p>
            <a:endParaRPr lang="en-GB" dirty="0"/>
          </a:p>
          <a:p>
            <a:r>
              <a:rPr lang="en-GB" dirty="0"/>
              <a:t>Many</a:t>
            </a:r>
            <a:r>
              <a:rPr lang="en-GB" baseline="0" dirty="0"/>
              <a:t> of our children come to school happy, content, confident, ready to learn, full of self-belief BUT some of our pupils do not. This can be a number of reasons, for example, they have an identified additional support need as outlined in the previous slides. </a:t>
            </a:r>
          </a:p>
          <a:p>
            <a:r>
              <a:rPr lang="en-GB" baseline="0" dirty="0"/>
              <a:t>However, sometimes it is because they have a fear of failing, driven by a fixed, performance mind-set and their expectations of themselves compared to peers presents a barrier to their progress. They may not see themselves are capable or able to take on a challenge, maybe someone has told them they are ‘stupid, thick or daft’; sadly this happens a lot more than you would think. There are some children who can be overwhelmed by just being at school and the amount of new information coming their way.</a:t>
            </a:r>
          </a:p>
          <a:p>
            <a:r>
              <a:rPr lang="en-GB" baseline="0" dirty="0"/>
              <a:t>This is when as professionals we differentiate, we offer support, we give additional time, we spend time coaching children to have a more positive mind-set about themselves as a learner. We recognise how and when their behaviour is telling us they are struggling. We link up with families to help. Rewards can have some positive impact on supporting children with this, but the majority of transformation comes from feedback and positive language. Most of all though, we value our learners as individuals and for their individuality. We focus on the whole curriculum, not just learning in numeracy and literacy. Our STEM, outdoor learning, approaches to teaching in Maths and Numeracy are focused on the acquisition of skills and helping our children to realise just how fabulous they are! </a:t>
            </a:r>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15</a:t>
            </a:fld>
            <a:endParaRPr lang="en-GB"/>
          </a:p>
        </p:txBody>
      </p:sp>
    </p:spTree>
    <p:extLst>
      <p:ext uri="{BB962C8B-B14F-4D97-AF65-F5344CB8AC3E}">
        <p14:creationId xmlns:p14="http://schemas.microsoft.com/office/powerpoint/2010/main" val="987443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Helen Snedden</a:t>
            </a:r>
          </a:p>
          <a:p>
            <a:endParaRPr lang="en-GB" dirty="0"/>
          </a:p>
          <a:p>
            <a:r>
              <a:rPr lang="en-GB" dirty="0"/>
              <a:t>Inclusion is a legal right for all children and for the majority this will be in their mainstream catchment or local school. There are a small number of enhanced provisions or specialist provisions for children but the criterion for these is very specific and it can be a lengthy process to access these. A school and family would have to show that they have exhausted all options for maintaining a mainstream placement.  </a:t>
            </a:r>
          </a:p>
          <a:p>
            <a:r>
              <a:rPr lang="en-GB" dirty="0"/>
              <a:t>It is illegal to discriminate against a child because of a disability, one of the factors stated on this slide and/or when considering the learning environment, family circumstances, health or wellbeing needs. As outlined in the building the curriculum 3 document -  </a:t>
            </a:r>
          </a:p>
          <a:p>
            <a:endParaRPr lang="en-GB" dirty="0"/>
          </a:p>
          <a:p>
            <a:r>
              <a:rPr lang="en-GB" dirty="0"/>
              <a:t>All children and young people in Scotland have an entitlement to a curriculum which will support them in developing their values and beliefs and enable them to: </a:t>
            </a:r>
          </a:p>
          <a:p>
            <a:endParaRPr lang="en-GB" dirty="0"/>
          </a:p>
          <a:p>
            <a:r>
              <a:rPr lang="en-GB" dirty="0"/>
              <a:t>achieve the highest possible levels of literacy and numeracy and cognitive skills</a:t>
            </a:r>
          </a:p>
          <a:p>
            <a:r>
              <a:rPr lang="en-GB" dirty="0"/>
              <a:t>develop skills for life and skills for work &gt; develop knowledge and understanding of society, the world and Scotland’s place in it </a:t>
            </a:r>
          </a:p>
          <a:p>
            <a:r>
              <a:rPr lang="en-GB" dirty="0"/>
              <a:t>experience challenge and success so that they can develop well-informed views and act responsibly. They should be encouraged to adopt an active and healthy lifestyle and be equipped with the skills needed for planning their future lives and careers.</a:t>
            </a:r>
          </a:p>
          <a:p>
            <a:endParaRPr lang="en-GB" dirty="0"/>
          </a:p>
          <a:p>
            <a:r>
              <a:rPr lang="en-GB" dirty="0"/>
              <a:t>We also know that this is the expectation of their education from age 3 to 18. Primary school is not the only place that children should be offered an opportunity to develop, learn and thrive. It is not only the responsibility of a school to meet all learners needs, sometimes other agencies need to support – health, social work, education or clinical psychologists along with the family and the wider school community.</a:t>
            </a:r>
          </a:p>
          <a:p>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2</a:t>
            </a:fld>
            <a:endParaRPr lang="en-GB"/>
          </a:p>
        </p:txBody>
      </p:sp>
    </p:spTree>
    <p:extLst>
      <p:ext uri="{BB962C8B-B14F-4D97-AF65-F5344CB8AC3E}">
        <p14:creationId xmlns:p14="http://schemas.microsoft.com/office/powerpoint/2010/main" val="2710240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Helen Snedden</a:t>
            </a:r>
          </a:p>
          <a:p>
            <a:endParaRPr lang="en-GB" dirty="0"/>
          </a:p>
          <a:p>
            <a:r>
              <a:rPr lang="en-GB" dirty="0"/>
              <a:t>Please take a minute to read the definition on the slide above.</a:t>
            </a:r>
          </a:p>
          <a:p>
            <a:endParaRPr lang="en-GB" dirty="0"/>
          </a:p>
          <a:p>
            <a:r>
              <a:rPr lang="en-GB" dirty="0"/>
              <a:t>An</a:t>
            </a:r>
            <a:r>
              <a:rPr lang="en-GB" baseline="0" dirty="0"/>
              <a:t> additional support need, when identified through teacher observation , parental concern and discussion around this, a specific assessment, refers to an issue that may be impacting on a child’s ability to meet their full potential, for example, a physical or mental disability or a significant health need. These will be covered in more detail later on in this presentation. </a:t>
            </a:r>
          </a:p>
          <a:p>
            <a:endParaRPr lang="en-GB" baseline="0" dirty="0"/>
          </a:p>
          <a:p>
            <a:r>
              <a:rPr lang="en-GB" baseline="0" dirty="0"/>
              <a:t>Where the child is not able to cope or manage in the learning environment due to perhaps a sensory or physical issue. This can also refer to children where English is an additional language, if a child is highly able (way beyond their peers) or they have a diagnosis of dyslexia. </a:t>
            </a:r>
          </a:p>
          <a:p>
            <a:endParaRPr lang="en-GB" baseline="0" dirty="0"/>
          </a:p>
          <a:p>
            <a:r>
              <a:rPr lang="en-GB" baseline="0" dirty="0"/>
              <a:t>A child’s family circumstances can also be considered an additional support need where perhaps they come from the travelling community or, due to their personal circumstances they have had to be looked after and accommodated. A child may have experienced disrupted learning and missed a significant level of schooling. This absence from school may have left them behind their peer group or where they should be, despite their ability. This can happen for a number of reasons: health needs, refusal to come to school or parents failure to ensure that their child attends school regularly and on time.</a:t>
            </a:r>
          </a:p>
          <a:p>
            <a:endParaRPr lang="en-GB" baseline="0" dirty="0"/>
          </a:p>
          <a:p>
            <a:r>
              <a:rPr lang="en-GB" baseline="0" dirty="0"/>
              <a:t>There are times that a child has additional pressure in their personal life due to having to act as a young carer. This may because a parent is ill, mentally or physically. There may be multiple young siblings or a sibling with significant additional support needs that requires significant support at home thus leading to another, perhaps older child having to help out more than their peers in the home.</a:t>
            </a:r>
          </a:p>
          <a:p>
            <a:endParaRPr lang="en-GB" baseline="0" dirty="0"/>
          </a:p>
          <a:p>
            <a:r>
              <a:rPr lang="en-GB" baseline="0" dirty="0"/>
              <a:t>Sadly, sometimes children may live with a parent or parents who misuse substances within the house hold, leaving the child to take on a role of responsibility practically or emotionally.</a:t>
            </a:r>
          </a:p>
          <a:p>
            <a:endParaRPr lang="en-GB" baseline="0" dirty="0"/>
          </a:p>
          <a:p>
            <a:r>
              <a:rPr lang="en-GB" baseline="0" dirty="0"/>
              <a:t>What ever the reason for the additional support need, with detailed knowledge and background information, the school will recognise that some children may require additional support that is on-going or periodic to help them meet their potential as a learner and as a thriving wee person. This support can be targeted with blocks of targeted small group or one 2 one intervention and/or specific targeted programmes in literacy, numeracy or health and wellbeing. This can be through the class teacher, a support for learning assistant or support for learning teacher. There are times that other agencies such as the educational psychologist or CAMHs key worker may have direct input or a charity such as </a:t>
            </a:r>
            <a:r>
              <a:rPr lang="en-GB" baseline="0" dirty="0" err="1"/>
              <a:t>Barnardos</a:t>
            </a:r>
            <a:r>
              <a:rPr lang="en-GB" baseline="0" dirty="0"/>
              <a:t>, to name a few, may intervene to support for a block of time. This is also the case for Speech and Language therapy or Occupation therapists. </a:t>
            </a:r>
          </a:p>
          <a:p>
            <a:endParaRPr lang="en-GB" baseline="0" dirty="0"/>
          </a:p>
          <a:p>
            <a:r>
              <a:rPr lang="en-GB" baseline="0" dirty="0"/>
              <a:t>Most of the time, a child can be supported through what we call universal support, with in the classroom, through differentiated support from the class teacher through differentiated levels of difficulty in the task provided, skilful questioning, in class support while completing a task, through peer group support or use of specific resources assigned to a child to help them complete a tasks e.g. use of IT equipment, a special pencil or scissors, overlays, technology such as text to speak, audio books, visual prompts and aids etc.</a:t>
            </a:r>
          </a:p>
          <a:p>
            <a:r>
              <a:rPr lang="en-GB" baseline="0" dirty="0"/>
              <a:t>Formative assessment is also a very good support in providing children with clear, targeted learning intentions, success criterion and prompts, followed up with personalised feedback orally or written from the teacher or supporting staff member.</a:t>
            </a:r>
            <a:endParaRPr lang="en-GB" dirty="0"/>
          </a:p>
          <a:p>
            <a:endParaRPr lang="en-GB" dirty="0"/>
          </a:p>
          <a:p>
            <a:r>
              <a:rPr lang="en-GB" dirty="0"/>
              <a:t>This</a:t>
            </a:r>
            <a:r>
              <a:rPr lang="en-GB" baseline="0" dirty="0"/>
              <a:t> support may be daily, weekly, several times during a week or day for a block of time and is discussed with parents and carers through our parents evenings, informal catch ups or through our TAC system – our Team Around the Child meetings, which tend to be bi-annual, or annual, depending on the level of need. In addition to this, our support for learning teacher will provide detailed reports and feedback following an assessment.</a:t>
            </a:r>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3</a:t>
            </a:fld>
            <a:endParaRPr lang="en-GB"/>
          </a:p>
        </p:txBody>
      </p:sp>
    </p:spTree>
    <p:extLst>
      <p:ext uri="{BB962C8B-B14F-4D97-AF65-F5344CB8AC3E}">
        <p14:creationId xmlns:p14="http://schemas.microsoft.com/office/powerpoint/2010/main" val="1356763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Ashley</a:t>
            </a:r>
            <a:r>
              <a:rPr lang="en-GB" baseline="0" dirty="0"/>
              <a:t> Johnston</a:t>
            </a:r>
          </a:p>
          <a:p>
            <a:endParaRPr lang="en-GB" dirty="0"/>
          </a:p>
          <a:p>
            <a:r>
              <a:rPr lang="en-GB" dirty="0"/>
              <a:t>Like all schools St Margaret’s has a number of children who have an additional support need. The range of these are listed here.</a:t>
            </a:r>
            <a:r>
              <a:rPr lang="en-GB" baseline="0" dirty="0"/>
              <a:t> We take a flexible approach to meeting these needs in consultation with the child, their family and other agencies. This consultation leads to a support plan being put in place that is evaluated regularly. These children are also discussed during weekly senior leadership meetings and termly progress meetings. We are very open to changing, altering, adjusting support as the child requires. We are very committed to helping all of our young people in overcoming any barriers that they may experience. We want to see all children thrive in our care.</a:t>
            </a:r>
          </a:p>
          <a:p>
            <a:r>
              <a:rPr lang="en-GB" baseline="0" dirty="0"/>
              <a:t>We are fully aware that sometimes a child with an additional support need may have an impact on their peers. It is therefore very important that we educate our whole school community about additional support needs, what these children may need, how they function, why they may be different in order that their peers fully understand the challenges that these young people face daily and the ways that they can support each other.</a:t>
            </a:r>
          </a:p>
          <a:p>
            <a:r>
              <a:rPr lang="en-GB" baseline="0" dirty="0"/>
              <a:t>It is very important that children develop their vocabulary around support that they need. They absolutely have to be supported in understanding why they have a barrier to learning and what they can do to over come this. We are very proactive in the school in doing this through daily check-ins, parental consultation, restorative conversations with children, staff planning discussions, our curriculum and many other ways. How we do this is between the school and the families concerned only. This is not something we would talk about with others outside of the team around a particular child.</a:t>
            </a:r>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4</a:t>
            </a:fld>
            <a:endParaRPr lang="en-GB"/>
          </a:p>
        </p:txBody>
      </p:sp>
    </p:spTree>
    <p:extLst>
      <p:ext uri="{BB962C8B-B14F-4D97-AF65-F5344CB8AC3E}">
        <p14:creationId xmlns:p14="http://schemas.microsoft.com/office/powerpoint/2010/main" val="628548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err="1">
                <a:solidFill>
                  <a:schemeClr val="tx1"/>
                </a:solidFill>
                <a:effectLst/>
                <a:latin typeface="+mn-lt"/>
                <a:ea typeface="+mn-ea"/>
                <a:cs typeface="+mn-cs"/>
              </a:rPr>
              <a:t>Sara-lou</a:t>
            </a:r>
            <a:r>
              <a:rPr lang="en-GB" sz="1200" b="0" i="0" kern="1200" dirty="0">
                <a:solidFill>
                  <a:schemeClr val="tx1"/>
                </a:solidFill>
                <a:effectLst/>
                <a:latin typeface="+mn-lt"/>
                <a:ea typeface="+mn-ea"/>
                <a:cs typeface="+mn-cs"/>
              </a:rPr>
              <a:t> Johnson</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Many of the learning needs identified are referred to using</a:t>
            </a:r>
            <a:r>
              <a:rPr lang="en-GB" sz="1200" b="0" i="0" kern="1200" baseline="0" dirty="0">
                <a:solidFill>
                  <a:schemeClr val="tx1"/>
                </a:solidFill>
                <a:effectLst/>
                <a:latin typeface="+mn-lt"/>
                <a:ea typeface="+mn-ea"/>
                <a:cs typeface="+mn-cs"/>
              </a:rPr>
              <a:t> the term ‘neurodiversity'.  So, wh</a:t>
            </a:r>
            <a:r>
              <a:rPr lang="en-GB" sz="1200" b="0" i="0" kern="1200" dirty="0">
                <a:solidFill>
                  <a:schemeClr val="tx1"/>
                </a:solidFill>
                <a:effectLst/>
                <a:latin typeface="+mn-lt"/>
                <a:ea typeface="+mn-ea"/>
                <a:cs typeface="+mn-cs"/>
              </a:rPr>
              <a:t>at is neurodiversity?</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Neurodiversity is a term that refers to the natural differences between people and was coined in the late 1990’s by Australian sociologist Judy Singer. It was originally used by the autistic community, who were keen to move away from the medical model and dispel the belief that autism is something to be treated and cured rather than an important and valuable part of human diversity.</a:t>
            </a:r>
            <a:r>
              <a:rPr lang="en-GB" sz="1200" b="0" i="0" kern="1200" baseline="0" dirty="0">
                <a:solidFill>
                  <a:schemeClr val="tx1"/>
                </a:solidFill>
                <a:effectLst/>
                <a:latin typeface="+mn-lt"/>
                <a:ea typeface="+mn-ea"/>
                <a:cs typeface="+mn-cs"/>
              </a:rPr>
              <a:t> Since then, t</a:t>
            </a:r>
            <a:r>
              <a:rPr lang="en-GB" sz="1200" b="0" i="0" kern="1200" dirty="0">
                <a:solidFill>
                  <a:schemeClr val="tx1"/>
                </a:solidFill>
                <a:effectLst/>
                <a:latin typeface="+mn-lt"/>
                <a:ea typeface="+mn-ea"/>
                <a:cs typeface="+mn-cs"/>
              </a:rPr>
              <a:t>he idea of neurodiversity has now been embraced by many other groups, who are using the term as a means of empowerment and to promote the positive qualities possessed by those with a neurodevelopmental difference. It encourages people to view neurodevelopmental differences such as autism, dyslexia and dyspraxia as natural and normal variations of the human genome. Furthermore, it encourages them to reject the culturally entrenched negativity which has typically surrounded those that live, learn, and experience the world in a particular way that is sometimes perceived as different.</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Between 30% and 40% of the population are thought to be neurodiverse. . The whole of society is neurodiverse. Diversity is the trait of a whole group not of an individual. It is estimated that around 1 in 7 people (more than 15% of people in the UK) have neurodevelopmental differences, including autism, which are observed when they learn and process information in a particular way.</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Neurodiversity is the concept that all humans vary in terms of our neurocognitive ability. Everyone has talents and things they struggle with. However, for some people the variation between those strengths and weaknesses is more pronounced, which can bring talent but can also be disabling.</a:t>
            </a:r>
          </a:p>
          <a:p>
            <a:r>
              <a:rPr lang="en-GB" sz="1200" b="0" i="0" kern="1200" dirty="0">
                <a:solidFill>
                  <a:schemeClr val="tx1"/>
                </a:solidFill>
                <a:effectLst/>
                <a:latin typeface="+mn-lt"/>
                <a:ea typeface="+mn-ea"/>
                <a:cs typeface="+mn-cs"/>
              </a:rPr>
              <a:t>Neurodiverse/neurodivergent people tend to find some things very easy and other things incredibly hard. This usually leads to an inconsistent performance at school or work.</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Neurodiversity can be a competitive advantage when the individuals are in the right environment, making use of their strengths – superpowers!</a:t>
            </a:r>
          </a:p>
          <a:p>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5</a:t>
            </a:fld>
            <a:endParaRPr lang="en-GB"/>
          </a:p>
        </p:txBody>
      </p:sp>
    </p:spTree>
    <p:extLst>
      <p:ext uri="{BB962C8B-B14F-4D97-AF65-F5344CB8AC3E}">
        <p14:creationId xmlns:p14="http://schemas.microsoft.com/office/powerpoint/2010/main" val="3762074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Sara-Lou Johnson with all ASN until Bereavement,</a:t>
            </a:r>
            <a:r>
              <a:rPr lang="en-GB" sz="1200" b="0" i="0" kern="1200" baseline="0" dirty="0">
                <a:solidFill>
                  <a:schemeClr val="tx1"/>
                </a:solidFill>
                <a:effectLst/>
                <a:latin typeface="+mn-lt"/>
                <a:ea typeface="+mn-ea"/>
                <a:cs typeface="+mn-cs"/>
              </a:rPr>
              <a:t> loss and change (Slide 13)</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ADHD is a mental health condition that is defined through analysis of behaviour. People with ADHD show a persistent pattern of inattention and/or hyperactivity–impulsivity that interferes with day-to-day functioning and/or development</a:t>
            </a:r>
            <a:r>
              <a:rPr lang="en-GB" sz="1200" b="0" i="0" kern="1200" baseline="0" dirty="0">
                <a:solidFill>
                  <a:schemeClr val="tx1"/>
                </a:solidFill>
                <a:effectLst/>
                <a:latin typeface="+mn-lt"/>
                <a:ea typeface="+mn-ea"/>
                <a:cs typeface="+mn-cs"/>
              </a:rPr>
              <a:t> and </a:t>
            </a:r>
            <a:r>
              <a:rPr lang="en-GB" b="0" dirty="0">
                <a:solidFill>
                  <a:srgbClr val="212B32"/>
                </a:solidFill>
                <a:latin typeface="Calibri" panose="020F0502020204030204" pitchFamily="34" charset="0"/>
                <a:cs typeface="Calibri" panose="020F0502020204030204" pitchFamily="34" charset="0"/>
              </a:rPr>
              <a:t>they may also have additional problems, such as sleep and anxiety disorders. Like all neurodiverse differences, each person will have behaviours which match the key aspects but each person’s full profile will be unique.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solidFill>
                <a:srgbClr val="212B32"/>
              </a:solidFill>
              <a:latin typeface="Calibri" panose="020F0502020204030204" pitchFamily="34" charset="0"/>
              <a:cs typeface="Calibri" panose="020F0502020204030204" pitchFamily="34" charset="0"/>
            </a:endParaRPr>
          </a:p>
          <a:p>
            <a:endParaRPr lang="en-GB" b="0" dirty="0">
              <a:solidFill>
                <a:srgbClr val="212B32"/>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212B32"/>
                </a:solidFill>
                <a:latin typeface="Calibri" panose="020F0502020204030204" pitchFamily="34" charset="0"/>
                <a:cs typeface="Calibri" panose="020F0502020204030204" pitchFamily="34" charset="0"/>
              </a:rPr>
              <a:t>Symptoms of ADHD tend to be noticed at an early age and may become more noticeable when a child's circumstances change, such as when they start school. Most cases are diagnosed when children are 6 to 12 years old.  The symptoms of ADHD usually improve with age and individuals learning strategies to manage their response to certain situations or stimuli;  but many adults who were diagnosed with the condition at a young age continue to experience problems.  </a:t>
            </a:r>
          </a:p>
          <a:p>
            <a:endParaRPr lang="en-GB" b="0" dirty="0">
              <a:solidFill>
                <a:srgbClr val="212B32"/>
              </a:solidFill>
              <a:latin typeface="Calibri" panose="020F0502020204030204" pitchFamily="34" charset="0"/>
              <a:cs typeface="Calibri" panose="020F0502020204030204" pitchFamily="34" charset="0"/>
            </a:endParaRPr>
          </a:p>
          <a:p>
            <a:pPr fontAlgn="base"/>
            <a:r>
              <a:rPr lang="en-GB" sz="1200" b="1" i="0" u="sng" kern="1200" dirty="0">
                <a:solidFill>
                  <a:schemeClr val="tx1"/>
                </a:solidFill>
                <a:effectLst/>
                <a:latin typeface="+mn-lt"/>
                <a:ea typeface="+mn-ea"/>
                <a:cs typeface="+mn-cs"/>
              </a:rPr>
              <a:t>Inattention: </a:t>
            </a:r>
          </a:p>
          <a:p>
            <a:pPr fontAlgn="base"/>
            <a:r>
              <a:rPr lang="en-GB" sz="1200" b="0" i="0" kern="1200" dirty="0">
                <a:solidFill>
                  <a:schemeClr val="tx1"/>
                </a:solidFill>
                <a:effectLst/>
                <a:latin typeface="+mn-lt"/>
                <a:ea typeface="+mn-ea"/>
                <a:cs typeface="+mn-cs"/>
              </a:rPr>
              <a:t>Often fails to give close attention to details or makes careless mistakes in schoolwork, at work, or with other activities.</a:t>
            </a:r>
          </a:p>
          <a:p>
            <a:pPr fontAlgn="base"/>
            <a:r>
              <a:rPr lang="en-GB" sz="1200" b="0" i="0" kern="1200" dirty="0">
                <a:solidFill>
                  <a:schemeClr val="tx1"/>
                </a:solidFill>
                <a:effectLst/>
                <a:latin typeface="+mn-lt"/>
                <a:ea typeface="+mn-ea"/>
                <a:cs typeface="+mn-cs"/>
              </a:rPr>
              <a:t>Often has trouble holding attention on tasks or play activities.</a:t>
            </a:r>
          </a:p>
          <a:p>
            <a:pPr fontAlgn="base"/>
            <a:r>
              <a:rPr lang="en-GB" sz="1200" b="0" i="0" kern="1200" dirty="0">
                <a:solidFill>
                  <a:schemeClr val="tx1"/>
                </a:solidFill>
                <a:effectLst/>
                <a:latin typeface="+mn-lt"/>
                <a:ea typeface="+mn-ea"/>
                <a:cs typeface="+mn-cs"/>
              </a:rPr>
              <a:t>Often does not seem to listen when spoken to directly.</a:t>
            </a:r>
          </a:p>
          <a:p>
            <a:pPr fontAlgn="base"/>
            <a:r>
              <a:rPr lang="en-GB" sz="1200" b="0" i="0" kern="1200" dirty="0">
                <a:solidFill>
                  <a:schemeClr val="tx1"/>
                </a:solidFill>
                <a:effectLst/>
                <a:latin typeface="+mn-lt"/>
                <a:ea typeface="+mn-ea"/>
                <a:cs typeface="+mn-cs"/>
              </a:rPr>
              <a:t>Often does not follow through on instructions and fails to finish schoolwork, chores, or duties in the workplace (e.g., loses focus, side-tracked).</a:t>
            </a:r>
          </a:p>
          <a:p>
            <a:pPr fontAlgn="base"/>
            <a:r>
              <a:rPr lang="en-GB" sz="1200" b="0" i="0" kern="1200" dirty="0">
                <a:solidFill>
                  <a:schemeClr val="tx1"/>
                </a:solidFill>
                <a:effectLst/>
                <a:latin typeface="+mn-lt"/>
                <a:ea typeface="+mn-ea"/>
                <a:cs typeface="+mn-cs"/>
              </a:rPr>
              <a:t>Often has trouble organising tasks and activities.</a:t>
            </a:r>
          </a:p>
          <a:p>
            <a:pPr fontAlgn="base"/>
            <a:r>
              <a:rPr lang="en-GB" sz="1200" b="0" i="0" kern="1200" dirty="0">
                <a:solidFill>
                  <a:schemeClr val="tx1"/>
                </a:solidFill>
                <a:effectLst/>
                <a:latin typeface="+mn-lt"/>
                <a:ea typeface="+mn-ea"/>
                <a:cs typeface="+mn-cs"/>
              </a:rPr>
              <a:t>Often avoids, dislikes, or is reluctant to do tasks that require mental effort over a long period of time (such as schoolwork or homework).</a:t>
            </a:r>
          </a:p>
          <a:p>
            <a:pPr fontAlgn="base"/>
            <a:r>
              <a:rPr lang="en-GB" sz="1200" b="0" i="0" kern="1200" dirty="0">
                <a:solidFill>
                  <a:schemeClr val="tx1"/>
                </a:solidFill>
                <a:effectLst/>
                <a:latin typeface="+mn-lt"/>
                <a:ea typeface="+mn-ea"/>
                <a:cs typeface="+mn-cs"/>
              </a:rPr>
              <a:t>Often loses things necessary for tasks and activities (e.g. school materials, pencils, books, tools, wallets, keys, paperwork, eyeglasses, mobile telephones).</a:t>
            </a:r>
          </a:p>
          <a:p>
            <a:pPr fontAlgn="base"/>
            <a:r>
              <a:rPr lang="en-GB" sz="1200" b="0" i="0" kern="1200" dirty="0">
                <a:solidFill>
                  <a:schemeClr val="tx1"/>
                </a:solidFill>
                <a:effectLst/>
                <a:latin typeface="+mn-lt"/>
                <a:ea typeface="+mn-ea"/>
                <a:cs typeface="+mn-cs"/>
              </a:rPr>
              <a:t>Is often easily distracted</a:t>
            </a:r>
          </a:p>
          <a:p>
            <a:pPr fontAlgn="base"/>
            <a:r>
              <a:rPr lang="en-GB" sz="1200" b="0" i="0" kern="1200" dirty="0">
                <a:solidFill>
                  <a:schemeClr val="tx1"/>
                </a:solidFill>
                <a:effectLst/>
                <a:latin typeface="+mn-lt"/>
                <a:ea typeface="+mn-ea"/>
                <a:cs typeface="+mn-cs"/>
              </a:rPr>
              <a:t>Is often forgetful in daily activities.</a:t>
            </a:r>
          </a:p>
          <a:p>
            <a:pPr fontAlgn="base"/>
            <a:r>
              <a:rPr lang="en-GB" sz="1200" b="1" i="0" u="sng" kern="1200" dirty="0">
                <a:solidFill>
                  <a:schemeClr val="tx1"/>
                </a:solidFill>
                <a:effectLst/>
                <a:latin typeface="+mn-lt"/>
                <a:ea typeface="+mn-ea"/>
                <a:cs typeface="+mn-cs"/>
              </a:rPr>
              <a:t>Hyperactivity and Impulsivity:</a:t>
            </a:r>
          </a:p>
          <a:p>
            <a:pPr fontAlgn="base"/>
            <a:r>
              <a:rPr lang="en-GB" sz="1200" b="0" i="0" kern="1200" dirty="0">
                <a:solidFill>
                  <a:schemeClr val="tx1"/>
                </a:solidFill>
                <a:effectLst/>
                <a:latin typeface="+mn-lt"/>
                <a:ea typeface="+mn-ea"/>
                <a:cs typeface="+mn-cs"/>
              </a:rPr>
              <a:t>Six or more symptoms of hyperactivity-impulsivity for children up to age 16 years, or five or more for adolescents age 17 years and older and adults; symptoms of hyperactivity-impulsivity have been present for at least 6 months to an extent that is disruptive and inappropriate for the person’s developmental level:</a:t>
            </a:r>
          </a:p>
          <a:p>
            <a:pPr fontAlgn="base"/>
            <a:r>
              <a:rPr lang="en-GB" sz="1200" b="0" i="0" kern="1200" dirty="0">
                <a:solidFill>
                  <a:schemeClr val="tx1"/>
                </a:solidFill>
                <a:effectLst/>
                <a:latin typeface="+mn-lt"/>
                <a:ea typeface="+mn-ea"/>
                <a:cs typeface="+mn-cs"/>
              </a:rPr>
              <a:t>Often fidgets with or taps hands or feet, or squirms in seat.</a:t>
            </a:r>
          </a:p>
          <a:p>
            <a:pPr fontAlgn="base"/>
            <a:r>
              <a:rPr lang="en-GB" sz="1200" b="0" i="0" kern="1200" dirty="0">
                <a:solidFill>
                  <a:schemeClr val="tx1"/>
                </a:solidFill>
                <a:effectLst/>
                <a:latin typeface="+mn-lt"/>
                <a:ea typeface="+mn-ea"/>
                <a:cs typeface="+mn-cs"/>
              </a:rPr>
              <a:t>Often leaves seat in situations when remaining seated is expected.</a:t>
            </a:r>
          </a:p>
          <a:p>
            <a:pPr fontAlgn="base"/>
            <a:r>
              <a:rPr lang="en-GB" sz="1200" b="0" i="0" kern="1200" dirty="0">
                <a:solidFill>
                  <a:schemeClr val="tx1"/>
                </a:solidFill>
                <a:effectLst/>
                <a:latin typeface="+mn-lt"/>
                <a:ea typeface="+mn-ea"/>
                <a:cs typeface="+mn-cs"/>
              </a:rPr>
              <a:t>Often runs about or climbs in situations where it is not appropriate (adolescents or adults may be limited to feeling restless).</a:t>
            </a:r>
          </a:p>
          <a:p>
            <a:pPr fontAlgn="base"/>
            <a:r>
              <a:rPr lang="en-GB" sz="1200" b="0" i="0" kern="1200" dirty="0">
                <a:solidFill>
                  <a:schemeClr val="tx1"/>
                </a:solidFill>
                <a:effectLst/>
                <a:latin typeface="+mn-lt"/>
                <a:ea typeface="+mn-ea"/>
                <a:cs typeface="+mn-cs"/>
              </a:rPr>
              <a:t>Often unable to play or take part in leisure activities quietly.</a:t>
            </a:r>
          </a:p>
          <a:p>
            <a:pPr fontAlgn="base"/>
            <a:r>
              <a:rPr lang="en-GB" sz="1200" b="0" i="0" kern="1200" dirty="0">
                <a:solidFill>
                  <a:schemeClr val="tx1"/>
                </a:solidFill>
                <a:effectLst/>
                <a:latin typeface="+mn-lt"/>
                <a:ea typeface="+mn-ea"/>
                <a:cs typeface="+mn-cs"/>
              </a:rPr>
              <a:t>Is often “on the go” acting as if “driven by a motor”.</a:t>
            </a:r>
          </a:p>
          <a:p>
            <a:pPr fontAlgn="base"/>
            <a:r>
              <a:rPr lang="en-GB" sz="1200" b="0" i="0" kern="1200" dirty="0">
                <a:solidFill>
                  <a:schemeClr val="tx1"/>
                </a:solidFill>
                <a:effectLst/>
                <a:latin typeface="+mn-lt"/>
                <a:ea typeface="+mn-ea"/>
                <a:cs typeface="+mn-cs"/>
              </a:rPr>
              <a:t>Often talks excessively.</a:t>
            </a:r>
          </a:p>
          <a:p>
            <a:pPr fontAlgn="base"/>
            <a:r>
              <a:rPr lang="en-GB" sz="1200" b="0" i="0" kern="1200" dirty="0">
                <a:solidFill>
                  <a:schemeClr val="tx1"/>
                </a:solidFill>
                <a:effectLst/>
                <a:latin typeface="+mn-lt"/>
                <a:ea typeface="+mn-ea"/>
                <a:cs typeface="+mn-cs"/>
              </a:rPr>
              <a:t>Often blurts out an answer before a question has been completed.</a:t>
            </a:r>
          </a:p>
          <a:p>
            <a:pPr fontAlgn="base"/>
            <a:r>
              <a:rPr lang="en-GB" sz="1200" b="0" i="0" kern="1200" dirty="0">
                <a:solidFill>
                  <a:schemeClr val="tx1"/>
                </a:solidFill>
                <a:effectLst/>
                <a:latin typeface="+mn-lt"/>
                <a:ea typeface="+mn-ea"/>
                <a:cs typeface="+mn-cs"/>
              </a:rPr>
              <a:t>Often has trouble waiting their turn.</a:t>
            </a:r>
          </a:p>
          <a:p>
            <a:pPr fontAlgn="base"/>
            <a:r>
              <a:rPr lang="en-GB" sz="1200" b="0" i="0" kern="1200" dirty="0">
                <a:solidFill>
                  <a:schemeClr val="tx1"/>
                </a:solidFill>
                <a:effectLst/>
                <a:latin typeface="+mn-lt"/>
                <a:ea typeface="+mn-ea"/>
                <a:cs typeface="+mn-cs"/>
              </a:rPr>
              <a:t>Often interrupts or intrudes on others (e.g., butts into conversations or game</a:t>
            </a:r>
          </a:p>
          <a:p>
            <a:pPr fontAlgn="base"/>
            <a:r>
              <a:rPr lang="en-GB" sz="1200" b="1" i="0" u="sng" kern="1200" dirty="0">
                <a:solidFill>
                  <a:schemeClr val="tx1"/>
                </a:solidFill>
                <a:effectLst/>
                <a:latin typeface="+mn-lt"/>
                <a:ea typeface="+mn-ea"/>
                <a:cs typeface="+mn-cs"/>
              </a:rPr>
              <a:t>In addition, the following conditions must be met:</a:t>
            </a:r>
          </a:p>
          <a:p>
            <a:pPr fontAlgn="base"/>
            <a:r>
              <a:rPr lang="en-GB" sz="1200" b="0" i="0" kern="1200" dirty="0">
                <a:solidFill>
                  <a:schemeClr val="tx1"/>
                </a:solidFill>
                <a:effectLst/>
                <a:latin typeface="+mn-lt"/>
                <a:ea typeface="+mn-ea"/>
                <a:cs typeface="+mn-cs"/>
              </a:rPr>
              <a:t>Several inattentive or hyperactive-impulsive symptoms were present before age 12 years.</a:t>
            </a:r>
          </a:p>
          <a:p>
            <a:pPr fontAlgn="base"/>
            <a:r>
              <a:rPr lang="en-GB" sz="1200" b="0" i="0" kern="1200" dirty="0">
                <a:solidFill>
                  <a:schemeClr val="tx1"/>
                </a:solidFill>
                <a:effectLst/>
                <a:latin typeface="+mn-lt"/>
                <a:ea typeface="+mn-ea"/>
                <a:cs typeface="+mn-cs"/>
              </a:rPr>
              <a:t>Several symptoms are present in two or more settings, (such as at home, school or work; with friends or relatives; in other activities).</a:t>
            </a:r>
          </a:p>
          <a:p>
            <a:pPr fontAlgn="base"/>
            <a:r>
              <a:rPr lang="en-GB" sz="1200" b="0" i="0" kern="1200" dirty="0">
                <a:solidFill>
                  <a:schemeClr val="tx1"/>
                </a:solidFill>
                <a:effectLst/>
                <a:latin typeface="+mn-lt"/>
                <a:ea typeface="+mn-ea"/>
                <a:cs typeface="+mn-cs"/>
              </a:rPr>
              <a:t>There is clear evidence that the symptoms interfere with, or reduce the quality of, social, school, or work functioning.</a:t>
            </a:r>
          </a:p>
          <a:p>
            <a:pPr fontAlgn="base"/>
            <a:r>
              <a:rPr lang="en-GB" sz="1200" b="0" i="0" kern="1200" dirty="0">
                <a:solidFill>
                  <a:schemeClr val="tx1"/>
                </a:solidFill>
                <a:effectLst/>
                <a:latin typeface="+mn-lt"/>
                <a:ea typeface="+mn-ea"/>
                <a:cs typeface="+mn-cs"/>
              </a:rPr>
              <a:t>The symptoms are not better explained by another mental disorder (such as a mood disorder, anxiety disorder, dissociative disorder, or a personality disorder). The symptoms do not happen only during the course of schizophrenia or another psychotic disorder.</a:t>
            </a:r>
          </a:p>
          <a:p>
            <a:pPr fontAlgn="base"/>
            <a:endParaRPr lang="en-GB" sz="1200" b="0" i="0" kern="1200" dirty="0">
              <a:solidFill>
                <a:schemeClr val="tx1"/>
              </a:solidFill>
              <a:effectLst/>
              <a:latin typeface="+mn-lt"/>
              <a:ea typeface="+mn-ea"/>
              <a:cs typeface="+mn-cs"/>
            </a:endParaRPr>
          </a:p>
          <a:p>
            <a:pPr fontAlgn="base"/>
            <a:r>
              <a:rPr lang="en-GB" sz="1200" b="0" i="0" kern="1200" dirty="0">
                <a:solidFill>
                  <a:schemeClr val="tx1"/>
                </a:solidFill>
                <a:effectLst/>
                <a:latin typeface="+mn-lt"/>
                <a:ea typeface="+mn-ea"/>
                <a:cs typeface="+mn-cs"/>
              </a:rPr>
              <a:t>Famous people who are recognised as having ADHD include Olympic and World Champion gymnast Simone Biles, Olympic champion swimmer</a:t>
            </a:r>
            <a:r>
              <a:rPr lang="en-GB" sz="1200" b="0" i="0" kern="1200" baseline="0" dirty="0">
                <a:solidFill>
                  <a:schemeClr val="tx1"/>
                </a:solidFill>
                <a:effectLst/>
                <a:latin typeface="+mn-lt"/>
                <a:ea typeface="+mn-ea"/>
                <a:cs typeface="+mn-cs"/>
              </a:rPr>
              <a:t> Michael Phelps, 7 times Grammy award winning recording artist will.i.am, recording artists Justin Timberlake and Adam Levine, actor Will Smith and Walt Disney.</a:t>
            </a:r>
            <a:endParaRPr lang="en-GB" sz="1200" b="0" i="0" kern="1200" dirty="0">
              <a:solidFill>
                <a:schemeClr val="tx1"/>
              </a:solidFill>
              <a:effectLst/>
              <a:latin typeface="+mn-lt"/>
              <a:ea typeface="+mn-ea"/>
              <a:cs typeface="+mn-cs"/>
            </a:endParaRPr>
          </a:p>
          <a:p>
            <a:endParaRPr lang="en-GB" b="0" dirty="0">
              <a:solidFill>
                <a:srgbClr val="212B32"/>
              </a:solidFill>
              <a:latin typeface="Calibri" panose="020F0502020204030204" pitchFamily="34" charset="0"/>
              <a:cs typeface="Calibri" panose="020F0502020204030204" pitchFamily="34" charset="0"/>
            </a:endParaRPr>
          </a:p>
          <a:p>
            <a:endParaRPr lang="en-GB" b="0" dirty="0">
              <a:solidFill>
                <a:srgbClr val="212B32"/>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555555"/>
                </a:solidFill>
                <a:effectLst/>
                <a:latin typeface="sofia-pro-soft"/>
              </a:rPr>
              <a:t>At St. Margaret’s we follow the Integrated Framework route to identifying behavioural</a:t>
            </a:r>
            <a:r>
              <a:rPr lang="en-GB" b="0" i="0" baseline="0" dirty="0">
                <a:solidFill>
                  <a:srgbClr val="555555"/>
                </a:solidFill>
                <a:effectLst/>
                <a:latin typeface="sofia-pro-soft"/>
              </a:rPr>
              <a:t> and communication </a:t>
            </a:r>
            <a:r>
              <a:rPr lang="en-GB" b="0" i="0" dirty="0">
                <a:solidFill>
                  <a:srgbClr val="555555"/>
                </a:solidFill>
                <a:effectLst/>
                <a:latin typeface="sofia-pro-soft"/>
              </a:rPr>
              <a:t>difficulties which uses</a:t>
            </a:r>
            <a:r>
              <a:rPr lang="en-GB" b="0" i="0" baseline="0" dirty="0">
                <a:solidFill>
                  <a:srgbClr val="555555"/>
                </a:solidFill>
                <a:effectLst/>
                <a:latin typeface="sofia-pro-soft"/>
              </a:rPr>
              <a:t> the Health and Wellbeing Indicators to identify noted traits.</a:t>
            </a:r>
            <a:r>
              <a:rPr lang="en-GB" b="0" i="0" dirty="0">
                <a:solidFill>
                  <a:srgbClr val="555555"/>
                </a:solidFill>
                <a:effectLst/>
                <a:latin typeface="sofia-pro-soft"/>
              </a:rPr>
              <a:t>  The Wellbeing Observation and Assessment uses</a:t>
            </a:r>
            <a:r>
              <a:rPr lang="en-GB" b="0" i="0" baseline="0" dirty="0">
                <a:solidFill>
                  <a:srgbClr val="555555"/>
                </a:solidFill>
                <a:effectLst/>
                <a:latin typeface="sofia-pro-soft"/>
              </a:rPr>
              <a:t> the SHANARRI indicators (Safe, Healthy, Achieving, Nurtured, Active, Respected, Responsible, Included) and gathers evidence from the school, the pupil and home. </a:t>
            </a:r>
            <a:r>
              <a:rPr lang="en-GB" b="0" i="0" dirty="0">
                <a:solidFill>
                  <a:srgbClr val="555555"/>
                </a:solidFill>
                <a:effectLst/>
                <a:latin typeface="sofia-pro-soft"/>
              </a:rPr>
              <a:t>This allows for us to track and monitor specific areas of difficulty pupils may have and put in supportive interventions to address these.  It can be that these interventions are enough to help a pupil become more confident and competent in their social and communication skills</a:t>
            </a:r>
            <a:r>
              <a:rPr lang="en-GB" b="0" i="0" baseline="0" dirty="0">
                <a:solidFill>
                  <a:srgbClr val="555555"/>
                </a:solidFill>
                <a:effectLst/>
                <a:latin typeface="sofia-pro-soft"/>
              </a:rPr>
              <a:t>. It is once these interventions are not making the impact planned that further referral and consultation with partner agencies will be actioned.</a:t>
            </a:r>
            <a:endParaRPr lang="en-GB" sz="1200" b="0" i="0" kern="1200" dirty="0">
              <a:solidFill>
                <a:schemeClr val="tx1"/>
              </a:solidFill>
              <a:effectLst/>
              <a:latin typeface="+mn-lt"/>
              <a:ea typeface="+mn-ea"/>
              <a:cs typeface="+mn-cs"/>
            </a:endParaRPr>
          </a:p>
          <a:p>
            <a:endParaRPr lang="en-GB" b="0" dirty="0">
              <a:solidFill>
                <a:srgbClr val="212B32"/>
              </a:solidFill>
              <a:latin typeface="Calibri" panose="020F0502020204030204" pitchFamily="34" charset="0"/>
              <a:cs typeface="Calibri" panose="020F0502020204030204" pitchFamily="34" charset="0"/>
            </a:endParaRPr>
          </a:p>
          <a:p>
            <a:endParaRPr lang="en-GB" b="0" dirty="0">
              <a:solidFill>
                <a:srgbClr val="212B32"/>
              </a:solidFill>
              <a:latin typeface="Calibri" panose="020F0502020204030204" pitchFamily="34" charset="0"/>
              <a:cs typeface="Calibri" panose="020F0502020204030204" pitchFamily="34" charset="0"/>
            </a:endParaRPr>
          </a:p>
          <a:p>
            <a:endParaRPr lang="en-GB" b="0" dirty="0">
              <a:solidFill>
                <a:srgbClr val="212B32"/>
              </a:solidFill>
              <a:latin typeface="Calibri" panose="020F0502020204030204" pitchFamily="34" charset="0"/>
              <a:cs typeface="Calibri" panose="020F0502020204030204" pitchFamily="34" charset="0"/>
            </a:endParaRPr>
          </a:p>
          <a:p>
            <a:endParaRPr lang="en-GB" b="0" dirty="0">
              <a:solidFill>
                <a:srgbClr val="212B32"/>
              </a:solidFill>
              <a:latin typeface="Calibri" panose="020F0502020204030204" pitchFamily="34" charset="0"/>
              <a:cs typeface="Calibri" panose="020F0502020204030204" pitchFamily="34" charset="0"/>
            </a:endParaRPr>
          </a:p>
          <a:p>
            <a:endParaRPr lang="en-GB" b="0" dirty="0">
              <a:solidFill>
                <a:srgbClr val="212B32"/>
              </a:solidFill>
              <a:latin typeface="Calibri" panose="020F0502020204030204" pitchFamily="34" charset="0"/>
              <a:cs typeface="Calibri" panose="020F0502020204030204" pitchFamily="34" charset="0"/>
            </a:endParaRPr>
          </a:p>
          <a:p>
            <a:endParaRPr lang="en-GB" b="0" i="0" dirty="0">
              <a:solidFill>
                <a:srgbClr val="212B32"/>
              </a:solidFill>
              <a:effectLst/>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6</a:t>
            </a:fld>
            <a:endParaRPr lang="en-GB"/>
          </a:p>
        </p:txBody>
      </p:sp>
    </p:spTree>
    <p:extLst>
      <p:ext uri="{BB962C8B-B14F-4D97-AF65-F5344CB8AC3E}">
        <p14:creationId xmlns:p14="http://schemas.microsoft.com/office/powerpoint/2010/main" val="293925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b="0" i="0" dirty="0">
              <a:solidFill>
                <a:srgbClr val="555555"/>
              </a:solidFill>
              <a:effectLst/>
              <a:latin typeface="sofia-pro-soft"/>
            </a:endParaRPr>
          </a:p>
          <a:p>
            <a:pPr algn="l"/>
            <a:r>
              <a:rPr lang="en-GB" b="0" i="0" dirty="0">
                <a:solidFill>
                  <a:srgbClr val="555555"/>
                </a:solidFill>
                <a:effectLst/>
                <a:latin typeface="sofia-pro-soft"/>
              </a:rPr>
              <a:t>There</a:t>
            </a:r>
            <a:r>
              <a:rPr lang="en-GB" b="0" i="0" baseline="0" dirty="0">
                <a:solidFill>
                  <a:srgbClr val="555555"/>
                </a:solidFill>
                <a:effectLst/>
                <a:latin typeface="sofia-pro-soft"/>
              </a:rPr>
              <a:t> are a range of literacy difficulties which pupils may experience of which one is Dyslexia. </a:t>
            </a:r>
          </a:p>
          <a:p>
            <a:pPr algn="l"/>
            <a:endParaRPr lang="en-GB" b="0" i="0" dirty="0">
              <a:solidFill>
                <a:srgbClr val="555555"/>
              </a:solidFill>
              <a:effectLst/>
              <a:latin typeface="sofia-pro-soft"/>
            </a:endParaRPr>
          </a:p>
          <a:p>
            <a:pPr algn="l"/>
            <a:r>
              <a:rPr lang="en-GB" b="0" i="0" dirty="0">
                <a:solidFill>
                  <a:srgbClr val="555555"/>
                </a:solidFill>
                <a:effectLst/>
                <a:latin typeface="sofia-pro-soft"/>
              </a:rPr>
              <a:t>In January 2009, the Scottish Government, Dyslexia Scotland and the </a:t>
            </a:r>
            <a:r>
              <a:rPr lang="en-GB" b="0" i="0" u="sng" dirty="0">
                <a:solidFill>
                  <a:schemeClr val="tx1"/>
                </a:solidFill>
                <a:effectLst/>
                <a:latin typeface="sofia-pro-soft"/>
                <a:hlinkClick r:id="rId3">
                  <a:extLst>
                    <a:ext uri="{A12FA001-AC4F-418D-AE19-62706E023703}">
                      <ahyp:hlinkClr xmlns="" xmlns:ahyp="http://schemas.microsoft.com/office/drawing/2018/hyperlinkcolor" val="tx"/>
                    </a:ext>
                  </a:extLst>
                </a:hlinkClick>
              </a:rPr>
              <a:t>Cross Party Group on Dyslexia</a:t>
            </a:r>
            <a:r>
              <a:rPr lang="en-GB" b="0" i="0" u="sng" dirty="0">
                <a:solidFill>
                  <a:schemeClr val="tx1"/>
                </a:solidFill>
                <a:effectLst/>
                <a:latin typeface="sofia-pro-soft"/>
              </a:rPr>
              <a:t> </a:t>
            </a:r>
            <a:r>
              <a:rPr lang="en-GB" b="0" i="0" dirty="0">
                <a:solidFill>
                  <a:srgbClr val="555555"/>
                </a:solidFill>
                <a:effectLst/>
                <a:latin typeface="sofia-pro-soft"/>
              </a:rPr>
              <a:t>in the Scottish Parliament agreed on the following working definition:</a:t>
            </a:r>
          </a:p>
          <a:p>
            <a:pPr algn="l"/>
            <a:endParaRPr lang="en-GB" b="0" i="0" dirty="0">
              <a:solidFill>
                <a:srgbClr val="555555"/>
              </a:solidFill>
              <a:effectLst/>
              <a:latin typeface="sofia-pro-soft"/>
            </a:endParaRPr>
          </a:p>
          <a:p>
            <a:r>
              <a:rPr lang="en-GB" b="0" i="0" dirty="0">
                <a:solidFill>
                  <a:srgbClr val="555555"/>
                </a:solidFill>
                <a:effectLst/>
                <a:latin typeface="sofia-pro-soft"/>
              </a:rPr>
              <a:t>'Dyslexia can be described as a continuum of difficulties in learning to read, write and/or spell, which persist despite the provision of appropriate learning opportunities. These difficulties often do not reflect an individual's cognitive abilities and may not be typical of performance in other areas.’</a:t>
            </a:r>
          </a:p>
          <a:p>
            <a:endParaRPr lang="en-GB" b="0" i="0" dirty="0">
              <a:solidFill>
                <a:srgbClr val="555555"/>
              </a:solidFill>
              <a:effectLst/>
              <a:latin typeface="sofia-pro-soft"/>
            </a:endParaRPr>
          </a:p>
          <a:p>
            <a:pPr algn="l"/>
            <a:r>
              <a:rPr lang="en-GB" b="0" i="0" dirty="0">
                <a:solidFill>
                  <a:srgbClr val="555555"/>
                </a:solidFill>
                <a:effectLst/>
                <a:latin typeface="sofia-pro-soft"/>
              </a:rPr>
              <a:t>The impact of dyslexia as a barrier to learning varies in degree according to the learning and teaching environment, as there are often associated difficulties such as:</a:t>
            </a:r>
          </a:p>
          <a:p>
            <a:pPr algn="l">
              <a:buFont typeface="Arial" panose="020B0604020202020204" pitchFamily="34" charset="0"/>
              <a:buChar char="•"/>
            </a:pPr>
            <a:r>
              <a:rPr lang="en-GB" b="0" i="0" dirty="0">
                <a:solidFill>
                  <a:srgbClr val="555555"/>
                </a:solidFill>
                <a:effectLst/>
                <a:latin typeface="sofia-pro-soft"/>
              </a:rPr>
              <a:t>auditory and /or visual processing of language-based information</a:t>
            </a:r>
          </a:p>
          <a:p>
            <a:pPr algn="l">
              <a:buFont typeface="Arial" panose="020B0604020202020204" pitchFamily="34" charset="0"/>
              <a:buChar char="•"/>
            </a:pPr>
            <a:r>
              <a:rPr lang="en-GB" b="0" i="0" dirty="0">
                <a:solidFill>
                  <a:srgbClr val="555555"/>
                </a:solidFill>
                <a:effectLst/>
                <a:latin typeface="sofia-pro-soft"/>
              </a:rPr>
              <a:t>phonological awareness</a:t>
            </a:r>
          </a:p>
          <a:p>
            <a:pPr algn="l">
              <a:buFont typeface="Arial" panose="020B0604020202020204" pitchFamily="34" charset="0"/>
              <a:buChar char="•"/>
            </a:pPr>
            <a:r>
              <a:rPr lang="en-GB" b="0" i="0" dirty="0">
                <a:solidFill>
                  <a:srgbClr val="555555"/>
                </a:solidFill>
                <a:effectLst/>
                <a:latin typeface="sofia-pro-soft"/>
              </a:rPr>
              <a:t>oral language skills and reading fluency</a:t>
            </a:r>
          </a:p>
          <a:p>
            <a:pPr algn="l">
              <a:buFont typeface="Arial" panose="020B0604020202020204" pitchFamily="34" charset="0"/>
              <a:buChar char="•"/>
            </a:pPr>
            <a:r>
              <a:rPr lang="en-GB" b="0" i="0" dirty="0">
                <a:solidFill>
                  <a:srgbClr val="555555"/>
                </a:solidFill>
                <a:effectLst/>
                <a:latin typeface="sofia-pro-soft"/>
              </a:rPr>
              <a:t>short-term and working memory</a:t>
            </a:r>
          </a:p>
          <a:p>
            <a:pPr algn="l">
              <a:buFont typeface="Arial" panose="020B0604020202020204" pitchFamily="34" charset="0"/>
              <a:buChar char="•"/>
            </a:pPr>
            <a:r>
              <a:rPr lang="en-GB" b="0" i="0" dirty="0">
                <a:solidFill>
                  <a:srgbClr val="555555"/>
                </a:solidFill>
                <a:effectLst/>
                <a:latin typeface="sofia-pro-soft"/>
              </a:rPr>
              <a:t>sequencing and directionality</a:t>
            </a:r>
          </a:p>
          <a:p>
            <a:pPr algn="l">
              <a:buFont typeface="Arial" panose="020B0604020202020204" pitchFamily="34" charset="0"/>
              <a:buChar char="•"/>
            </a:pPr>
            <a:r>
              <a:rPr lang="en-GB" b="0" i="0" dirty="0">
                <a:solidFill>
                  <a:srgbClr val="555555"/>
                </a:solidFill>
                <a:effectLst/>
                <a:latin typeface="sofia-pro-soft"/>
              </a:rPr>
              <a:t>number skills</a:t>
            </a:r>
          </a:p>
          <a:p>
            <a:pPr algn="l">
              <a:buFont typeface="Arial" panose="020B0604020202020204" pitchFamily="34" charset="0"/>
              <a:buChar char="•"/>
            </a:pPr>
            <a:r>
              <a:rPr lang="en-GB" b="0" i="0" dirty="0">
                <a:solidFill>
                  <a:srgbClr val="555555"/>
                </a:solidFill>
                <a:effectLst/>
                <a:latin typeface="sofia-pro-soft"/>
              </a:rPr>
              <a:t>organisational ability.</a:t>
            </a:r>
          </a:p>
          <a:p>
            <a:pPr algn="l">
              <a:buFont typeface="Arial" panose="020B0604020202020204" pitchFamily="34" charset="0"/>
              <a:buChar char="•"/>
            </a:pPr>
            <a:endParaRPr lang="en-GB" b="0" i="0" dirty="0">
              <a:solidFill>
                <a:srgbClr val="555555"/>
              </a:solidFill>
              <a:effectLst/>
              <a:latin typeface="sofia-pro-soft"/>
            </a:endParaRPr>
          </a:p>
          <a:p>
            <a:pPr algn="l"/>
            <a:r>
              <a:rPr lang="en-GB" b="0" i="0" dirty="0">
                <a:solidFill>
                  <a:srgbClr val="555555"/>
                </a:solidFill>
                <a:effectLst/>
                <a:latin typeface="sofia-pro-soft"/>
              </a:rPr>
              <a:t>Dyslexia exists in all cultures and across the range of abilities and socio-economic backgrounds. It is a hereditary, life-long, neurodevelopmental condition.</a:t>
            </a:r>
          </a:p>
          <a:p>
            <a:pPr algn="l"/>
            <a:r>
              <a:rPr lang="en-GB" b="0" i="0" dirty="0">
                <a:solidFill>
                  <a:srgbClr val="555555"/>
                </a:solidFill>
                <a:effectLst/>
                <a:latin typeface="sofia-pro-soft"/>
              </a:rPr>
              <a:t>Learners with dyslexia will benefit from early identification, appropriate intervention, targeted effective teaching and development of strategies and use of digital tools to be able to showcase their full knowledge and understanding and skills.</a:t>
            </a:r>
          </a:p>
          <a:p>
            <a:pPr algn="l"/>
            <a:endParaRPr lang="en-GB" b="0" i="0" dirty="0">
              <a:solidFill>
                <a:srgbClr val="555555"/>
              </a:solidFill>
              <a:effectLst/>
              <a:latin typeface="sofia-pro-soft"/>
            </a:endParaRPr>
          </a:p>
          <a:p>
            <a:pPr algn="l"/>
            <a:r>
              <a:rPr lang="en-GB" b="0" i="0" dirty="0">
                <a:solidFill>
                  <a:srgbClr val="555555"/>
                </a:solidFill>
                <a:effectLst/>
                <a:latin typeface="sofia-pro-soft"/>
              </a:rPr>
              <a:t>It is notable that many people with dyslexia</a:t>
            </a:r>
            <a:r>
              <a:rPr lang="en-GB" b="0" i="0" baseline="0" dirty="0">
                <a:solidFill>
                  <a:srgbClr val="555555"/>
                </a:solidFill>
                <a:effectLst/>
                <a:latin typeface="sofia-pro-soft"/>
              </a:rPr>
              <a:t> are successful in their chosen field with appropriate strategies and support.  Famous dyslexics include Daniel Radcliff (Harry Potter), Albert Einstein,  Richard Bronson, Jamie Oliver, Kiera Knightley, Steven Spielberg and Tom Cruise.  Many of these careers are of a creative nature, harnessing their superpowers.</a:t>
            </a:r>
            <a:endParaRPr lang="en-GB" b="0" i="0" dirty="0">
              <a:solidFill>
                <a:srgbClr val="555555"/>
              </a:solidFill>
              <a:effectLst/>
              <a:latin typeface="sofia-pro-soft"/>
            </a:endParaRPr>
          </a:p>
          <a:p>
            <a:pPr algn="l"/>
            <a:endParaRPr lang="en-GB" b="0" i="0" dirty="0">
              <a:solidFill>
                <a:srgbClr val="555555"/>
              </a:solidFill>
              <a:effectLst/>
              <a:latin typeface="sofia-pro-soft"/>
            </a:endParaRPr>
          </a:p>
          <a:p>
            <a:pPr algn="l"/>
            <a:r>
              <a:rPr lang="en-GB" b="0" i="0" dirty="0">
                <a:solidFill>
                  <a:srgbClr val="555555"/>
                </a:solidFill>
                <a:effectLst/>
                <a:latin typeface="sofia-pro-soft"/>
              </a:rPr>
              <a:t>At St. Margaret’s we follow the Falkirk Council Literacy Pathway route to identifying literacy difficulties which was developed by the Specific Learning Differences Teachers and Educational Psychologists following Dyslexia Scotland’s guidance.  This allows for us to track and monitor specific areas of difficulty pupils may have and put in supportive interventions to address these.  It can be that these interventions are enough to help a pupil become more confident and competent in a specific aspect of literacy </a:t>
            </a:r>
            <a:r>
              <a:rPr lang="en-GB" b="0" i="0" dirty="0" err="1">
                <a:solidFill>
                  <a:srgbClr val="555555"/>
                </a:solidFill>
                <a:effectLst/>
                <a:latin typeface="sofia-pro-soft"/>
              </a:rPr>
              <a:t>e.g</a:t>
            </a:r>
            <a:r>
              <a:rPr lang="en-GB" b="0" i="0" dirty="0">
                <a:solidFill>
                  <a:srgbClr val="555555"/>
                </a:solidFill>
                <a:effectLst/>
                <a:latin typeface="sofia-pro-soft"/>
              </a:rPr>
              <a:t> phonics</a:t>
            </a:r>
            <a:r>
              <a:rPr lang="en-GB" b="0" i="0" baseline="0" dirty="0">
                <a:solidFill>
                  <a:srgbClr val="555555"/>
                </a:solidFill>
                <a:effectLst/>
                <a:latin typeface="sofia-pro-soft"/>
              </a:rPr>
              <a:t> where they need more intense practice of sounds both at home and school to be able to recall them quickly and blend into words or decode unfamiliar words.  It is once these interventions are not making the impact planned that a more formal assessment of Dyslexia will be carried out.</a:t>
            </a:r>
            <a:endParaRPr lang="en-GB" b="0" i="0" dirty="0">
              <a:solidFill>
                <a:srgbClr val="555555"/>
              </a:solidFill>
              <a:effectLst/>
              <a:latin typeface="sofia-pro-soft"/>
            </a:endParaRPr>
          </a:p>
          <a:p>
            <a:r>
              <a:rPr lang="en-GB" dirty="0"/>
              <a:t/>
            </a:r>
            <a:br>
              <a:rPr lang="en-GB" dirty="0"/>
            </a:br>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7</a:t>
            </a:fld>
            <a:endParaRPr lang="en-GB"/>
          </a:p>
        </p:txBody>
      </p:sp>
    </p:spTree>
    <p:extLst>
      <p:ext uri="{BB962C8B-B14F-4D97-AF65-F5344CB8AC3E}">
        <p14:creationId xmlns:p14="http://schemas.microsoft.com/office/powerpoint/2010/main" val="4271855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It is a little-known fact that Dyspraxia affects 6% of the population.</a:t>
            </a:r>
            <a:endParaRPr lang="en-GB" dirty="0"/>
          </a:p>
          <a:p>
            <a:endParaRPr lang="en-GB" dirty="0"/>
          </a:p>
          <a:p>
            <a:r>
              <a:rPr lang="en-GB" sz="1200" b="0" i="0" kern="1200" dirty="0">
                <a:solidFill>
                  <a:schemeClr val="tx1"/>
                </a:solidFill>
                <a:effectLst/>
                <a:latin typeface="+mn-lt"/>
                <a:ea typeface="+mn-ea"/>
                <a:cs typeface="+mn-cs"/>
              </a:rPr>
              <a:t>The Dyspraxia Foundation defines dyspraxia as:</a:t>
            </a:r>
            <a:br>
              <a:rPr lang="en-GB" sz="1200" b="0" i="0" kern="1200" dirty="0">
                <a:solidFill>
                  <a:schemeClr val="tx1"/>
                </a:solidFill>
                <a:effectLst/>
                <a:latin typeface="+mn-lt"/>
                <a:ea typeface="+mn-ea"/>
                <a:cs typeface="+mn-cs"/>
              </a:rPr>
            </a:br>
            <a:r>
              <a:rPr lang="en-GB" sz="1200" b="1" i="1" kern="1200" dirty="0">
                <a:solidFill>
                  <a:schemeClr val="tx1"/>
                </a:solidFill>
                <a:effectLst/>
                <a:latin typeface="+mn-lt"/>
                <a:ea typeface="+mn-ea"/>
                <a:cs typeface="+mn-cs"/>
              </a:rPr>
              <a:t>'Dyspraxia, a form of developmental coordination disorder (DCD) is a common disorder affecting fine and/or gross motor coordination, in children and adults. While DCD is often regarded as an umbrella term to cover motor coordination difficulties, dyspraxia refers to those people who have additional problems planning, organising and carrying out movements in the right order in everyday situations. Dyspraxia can also affect articulation and speech, perception and thought.'</a:t>
            </a:r>
            <a:r>
              <a:rPr lang="en-GB" sz="1200" b="0" i="0" kern="1200" dirty="0">
                <a:solidFill>
                  <a:schemeClr val="tx1"/>
                </a:solidFill>
                <a:effectLst/>
                <a:latin typeface="+mn-lt"/>
                <a:ea typeface="+mn-ea"/>
                <a:cs typeface="+mn-cs"/>
              </a:rPr>
              <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(Dyspraxia Foundation 2013)</a:t>
            </a:r>
            <a:r>
              <a:rPr lang="en-GB" sz="1200" b="1" i="0" kern="1200" dirty="0">
                <a:solidFill>
                  <a:schemeClr val="tx1"/>
                </a:solidFill>
                <a:effectLst/>
                <a:latin typeface="+mn-lt"/>
                <a:ea typeface="+mn-ea"/>
                <a:cs typeface="+mn-cs"/>
              </a:rPr>
              <a:t/>
            </a:r>
            <a:br>
              <a:rPr lang="en-GB" sz="1200" b="1" i="0" kern="1200" dirty="0">
                <a:solidFill>
                  <a:schemeClr val="tx1"/>
                </a:solidFill>
                <a:effectLst/>
                <a:latin typeface="+mn-lt"/>
                <a:ea typeface="+mn-ea"/>
                <a:cs typeface="+mn-cs"/>
              </a:rPr>
            </a:br>
            <a:endParaRPr lang="en-GB" sz="1200" b="1" i="0" kern="1200" dirty="0">
              <a:solidFill>
                <a:schemeClr val="tx1"/>
              </a:solidFill>
              <a:effectLst/>
              <a:latin typeface="+mn-lt"/>
              <a:ea typeface="+mn-ea"/>
              <a:cs typeface="+mn-cs"/>
            </a:endParaRPr>
          </a:p>
          <a:p>
            <a:r>
              <a:rPr lang="en-GB" dirty="0"/>
              <a:t>With Dyspraxia, difficulties are usually evident from an early age and make it difficult for people to carry out everyday activities that others manage easily. Each person experiences dyspraxia differently and how it affects an individual varies according to their age, life experience, environmental demands and the support given. </a:t>
            </a:r>
            <a:r>
              <a:rPr lang="en-GB" sz="1200" b="0" i="0" kern="1200" dirty="0">
                <a:solidFill>
                  <a:schemeClr val="tx1"/>
                </a:solidFill>
                <a:effectLst/>
                <a:latin typeface="+mn-lt"/>
                <a:ea typeface="+mn-ea"/>
                <a:cs typeface="+mn-cs"/>
              </a:rPr>
              <a:t>Although dyspraxia may be diagnosed at any stage of life, increasing numbers of children are identified as having the condition.</a:t>
            </a:r>
          </a:p>
          <a:p>
            <a:r>
              <a:rPr lang="en-GB" sz="1200" b="0" i="0" kern="1200" dirty="0">
                <a:solidFill>
                  <a:schemeClr val="tx1"/>
                </a:solidFill>
                <a:effectLst/>
                <a:latin typeface="+mn-lt"/>
                <a:ea typeface="+mn-ea"/>
                <a:cs typeface="+mn-cs"/>
              </a:rPr>
              <a:t>Early recognition of dyspraxia will enable early intervention and practical steps to help your child to achieve their potential. Children whose dyspraxia is identified at an early stage are less likely to have problems with acceptance by their peers and with lowered self-esteem.  </a:t>
            </a:r>
          </a:p>
          <a:p>
            <a:endParaRPr lang="en-GB" sz="1200" b="0" i="0" kern="1200" dirty="0">
              <a:solidFill>
                <a:schemeClr val="tx1"/>
              </a:solidFill>
              <a:effectLst/>
              <a:latin typeface="+mn-lt"/>
              <a:ea typeface="+mn-ea"/>
              <a:cs typeface="+mn-cs"/>
            </a:endParaRPr>
          </a:p>
          <a:p>
            <a:r>
              <a:rPr lang="en-GB" dirty="0"/>
              <a:t>Problems include:</a:t>
            </a:r>
          </a:p>
          <a:p>
            <a:r>
              <a:rPr lang="en-GB" b="1" u="sng" dirty="0"/>
              <a:t>Movement:</a:t>
            </a:r>
            <a:r>
              <a:rPr lang="en-GB" b="1" u="sng" baseline="0" dirty="0"/>
              <a:t> </a:t>
            </a:r>
            <a:r>
              <a:rPr lang="en-GB" b="1" u="sng" dirty="0"/>
              <a:t> </a:t>
            </a:r>
            <a:r>
              <a:rPr lang="en-GB" dirty="0"/>
              <a:t>large and small body movements appear awkward and laboured;  poor body/spatial awareness means more trips, bumps and bruises;</a:t>
            </a:r>
            <a:r>
              <a:rPr lang="en-GB" baseline="0" dirty="0"/>
              <a:t> and </a:t>
            </a:r>
            <a:r>
              <a:rPr lang="en-GB" dirty="0"/>
              <a:t> physical skills are difficult to master, retain and generalise.</a:t>
            </a:r>
            <a:r>
              <a:rPr lang="en-GB" baseline="0" dirty="0"/>
              <a:t> </a:t>
            </a:r>
          </a:p>
          <a:p>
            <a:r>
              <a:rPr lang="en-GB" b="1" u="sng" dirty="0"/>
              <a:t>Organisation and planning:</a:t>
            </a:r>
            <a:r>
              <a:rPr lang="en-GB" b="0" u="none" baseline="0" dirty="0"/>
              <a:t> </a:t>
            </a:r>
            <a:r>
              <a:rPr lang="en-GB" dirty="0"/>
              <a:t>People with dyspraxia can have difficulty organising their thoughts, body and equipment</a:t>
            </a:r>
            <a:r>
              <a:rPr lang="en-GB" baseline="0" dirty="0"/>
              <a:t> and t</a:t>
            </a:r>
            <a:r>
              <a:rPr lang="en-GB" dirty="0"/>
              <a:t>here may be problems with attention, memory and time management. </a:t>
            </a:r>
          </a:p>
          <a:p>
            <a:r>
              <a:rPr lang="en-GB" b="1" u="sng" dirty="0"/>
              <a:t>Speech and language:</a:t>
            </a:r>
            <a:r>
              <a:rPr lang="en-GB" b="1" u="sng" baseline="0" dirty="0"/>
              <a:t> </a:t>
            </a:r>
            <a:r>
              <a:rPr lang="en-GB" dirty="0"/>
              <a:t>Some people with dyspraxia have difficulty keeping up with conversations and there may be long, awkward pauses before they respond to a question or comment. The term verbal dyspraxia is used to describe a severe and persistent difficulty coordinating the precise movements required to produce clear speech; verbal dyspraxia can occur in isolation or alongside general motor dyspraxia.</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Famous people who are recognised as having dyspraxia include the actor Daniel Radcliffe, supermodel &amp; actor Cara Delavigne, chefs Jamie Oliver</a:t>
            </a:r>
            <a:r>
              <a:rPr lang="en-GB" sz="1200" b="0" i="0" kern="1200" baseline="0" dirty="0">
                <a:solidFill>
                  <a:schemeClr val="tx1"/>
                </a:solidFill>
                <a:effectLst/>
                <a:latin typeface="+mn-lt"/>
                <a:ea typeface="+mn-ea"/>
                <a:cs typeface="+mn-cs"/>
              </a:rPr>
              <a:t> and Marco Pierre White</a:t>
            </a:r>
            <a:r>
              <a:rPr lang="en-GB" sz="1200" b="0" i="0" kern="1200" dirty="0">
                <a:solidFill>
                  <a:schemeClr val="tx1"/>
                </a:solidFill>
                <a:effectLst/>
                <a:latin typeface="+mn-lt"/>
                <a:ea typeface="+mn-ea"/>
                <a:cs typeface="+mn-cs"/>
              </a:rPr>
              <a:t> and photographer David Bailey. </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At St. Margaret’s pupils may be identified through sections of the Classroom Assessment Toolkit of the </a:t>
            </a:r>
            <a:r>
              <a:rPr lang="en-GB" b="0" i="0" dirty="0">
                <a:solidFill>
                  <a:srgbClr val="555555"/>
                </a:solidFill>
                <a:effectLst/>
                <a:latin typeface="sofia-pro-soft"/>
              </a:rPr>
              <a:t>Falkirk Council Literacy Pathway or</a:t>
            </a:r>
            <a:r>
              <a:rPr lang="en-GB" b="0" i="0" baseline="0" dirty="0">
                <a:solidFill>
                  <a:srgbClr val="555555"/>
                </a:solidFill>
                <a:effectLst/>
                <a:latin typeface="sofia-pro-soft"/>
              </a:rPr>
              <a:t> by direct referral to the Get, Set, Go programme.  Get Set Go is  a</a:t>
            </a:r>
            <a:r>
              <a:rPr lang="en-GB" dirty="0"/>
              <a:t> programme of fun activities designed to improve fine and gross motor skills. Activities are individualised to the child’s developmental level</a:t>
            </a:r>
            <a:r>
              <a:rPr lang="en-GB" baseline="0" dirty="0"/>
              <a:t> and presented in a small group setting for greater adult to child ratio. </a:t>
            </a:r>
            <a:r>
              <a:rPr lang="en-GB" dirty="0"/>
              <a:t>These activities promote skill development in: ball activities, balance, strength / stability, visual perception and functional tasks (e.g. cutlery, buttons, laces, fine motor skills). </a:t>
            </a:r>
            <a:r>
              <a:rPr lang="en-GB" b="0" i="0" baseline="0" dirty="0">
                <a:solidFill>
                  <a:srgbClr val="555555"/>
                </a:solidFill>
                <a:effectLst/>
                <a:latin typeface="sofia-pro-soft"/>
              </a:rPr>
              <a:t>.  It is once these interventions are not making the impact planned that a referral to Occupational Therapy or Physiotherapy would be made.</a:t>
            </a:r>
            <a:endParaRPr lang="en-GB" sz="1200" b="0" i="0" kern="1200" dirty="0">
              <a:solidFill>
                <a:schemeClr val="tx1"/>
              </a:solidFill>
              <a:effectLst/>
              <a:latin typeface="+mn-lt"/>
              <a:ea typeface="+mn-ea"/>
              <a:cs typeface="+mn-cs"/>
            </a:endParaRPr>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8</a:t>
            </a:fld>
            <a:endParaRPr lang="en-GB"/>
          </a:p>
        </p:txBody>
      </p:sp>
    </p:spTree>
    <p:extLst>
      <p:ext uri="{BB962C8B-B14F-4D97-AF65-F5344CB8AC3E}">
        <p14:creationId xmlns:p14="http://schemas.microsoft.com/office/powerpoint/2010/main" val="4254977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Dyscalculia? Research into dyscalculia is still in the early stages compared with dyslexia. It is estimated that dyscalculia affects 4 – 6% of the population and it often co-occurs alongside other specific learning difficulties such as dyslexia and dyspraxia. Just as there is no single set of indicators that characterises dyslexia, there are a number of areas which can cause dyscalculic difficulties. There are many areas which people with dyslexia may also find difficult. These could include written number problems and difficulties caused by poor working memory. </a:t>
            </a:r>
          </a:p>
          <a:p>
            <a:endParaRPr lang="en-GB" dirty="0"/>
          </a:p>
          <a:p>
            <a:r>
              <a:rPr lang="en-GB" dirty="0"/>
              <a:t>In general, people with dyscalculia have poor ‘number sense’.  This can include trouble recognising numbers and symbols (making the connection between ‘7’ and the word ‘seven’); trouble writing numbers clearly or putting them in the correct order or the correct column; has trouble coming up with a plan to solve a maths problem; struggles to understand words related to maths such as ‘greater than’ and ‘less than’; can have trouble telling left from right and has a poor sense of direction; has difficulty remembering phone numbers and game scores;  avoids playing games that involve number strategies; has difficulty learning and recalling basic maths facts; struggles to identify symbols such as +, -, ×, ÷ and use them correctly; may still use fingers to count instead of using more sophisticated strategies and trouble telling the time.</a:t>
            </a:r>
          </a:p>
          <a:p>
            <a:endParaRPr lang="en-GB" dirty="0"/>
          </a:p>
          <a:p>
            <a:endParaRPr lang="en-GB" dirty="0"/>
          </a:p>
          <a:p>
            <a:r>
              <a:rPr lang="en-GB" dirty="0"/>
              <a:t>Famous people recognised as having dyscalculia</a:t>
            </a:r>
            <a:r>
              <a:rPr lang="en-GB" baseline="0" dirty="0"/>
              <a:t> include software developer and co-founder of Microsoft Bill Gates, physicist Albert Einstein, inventor Thomas Edison, children’s writer Han Christian Anderson and actor and children's writer Henry Winkler.</a:t>
            </a:r>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AEBC172A-6543-47D1-ADDD-51B3D3EE4BC2}" type="slidenum">
              <a:rPr lang="en-GB" smtClean="0"/>
              <a:t>9</a:t>
            </a:fld>
            <a:endParaRPr lang="en-GB"/>
          </a:p>
        </p:txBody>
      </p:sp>
    </p:spTree>
    <p:extLst>
      <p:ext uri="{BB962C8B-B14F-4D97-AF65-F5344CB8AC3E}">
        <p14:creationId xmlns:p14="http://schemas.microsoft.com/office/powerpoint/2010/main" val="1309003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2867322-3970-492A-9E7D-68C4EF934F20}" type="datetimeFigureOut">
              <a:rPr lang="en-GB" smtClean="0"/>
              <a:t>25/01/2022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F0EB02-413F-4D31-A19B-561657A156A9}" type="slidenum">
              <a:rPr lang="en-GB" smtClean="0"/>
              <a:t>‹#›</a:t>
            </a:fld>
            <a:endParaRPr lang="en-GB"/>
          </a:p>
        </p:txBody>
      </p:sp>
    </p:spTree>
    <p:extLst>
      <p:ext uri="{BB962C8B-B14F-4D97-AF65-F5344CB8AC3E}">
        <p14:creationId xmlns:p14="http://schemas.microsoft.com/office/powerpoint/2010/main" val="327733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2867322-3970-492A-9E7D-68C4EF934F20}" type="datetimeFigureOut">
              <a:rPr lang="en-GB" smtClean="0"/>
              <a:t>25/01/2022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F0EB02-413F-4D31-A19B-561657A156A9}" type="slidenum">
              <a:rPr lang="en-GB" smtClean="0"/>
              <a:t>‹#›</a:t>
            </a:fld>
            <a:endParaRPr lang="en-GB"/>
          </a:p>
        </p:txBody>
      </p:sp>
    </p:spTree>
    <p:extLst>
      <p:ext uri="{BB962C8B-B14F-4D97-AF65-F5344CB8AC3E}">
        <p14:creationId xmlns:p14="http://schemas.microsoft.com/office/powerpoint/2010/main" val="1476061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2867322-3970-492A-9E7D-68C4EF934F20}" type="datetimeFigureOut">
              <a:rPr lang="en-GB" smtClean="0"/>
              <a:t>25/01/2022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F0EB02-413F-4D31-A19B-561657A156A9}" type="slidenum">
              <a:rPr lang="en-GB" smtClean="0"/>
              <a:t>‹#›</a:t>
            </a:fld>
            <a:endParaRPr lang="en-GB"/>
          </a:p>
        </p:txBody>
      </p:sp>
    </p:spTree>
    <p:extLst>
      <p:ext uri="{BB962C8B-B14F-4D97-AF65-F5344CB8AC3E}">
        <p14:creationId xmlns:p14="http://schemas.microsoft.com/office/powerpoint/2010/main" val="1443263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2867322-3970-492A-9E7D-68C4EF934F20}" type="datetimeFigureOut">
              <a:rPr lang="en-GB" smtClean="0"/>
              <a:t>25/01/2022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F0EB02-413F-4D31-A19B-561657A156A9}" type="slidenum">
              <a:rPr lang="en-GB" smtClean="0"/>
              <a:t>‹#›</a:t>
            </a:fld>
            <a:endParaRPr lang="en-GB"/>
          </a:p>
        </p:txBody>
      </p:sp>
    </p:spTree>
    <p:extLst>
      <p:ext uri="{BB962C8B-B14F-4D97-AF65-F5344CB8AC3E}">
        <p14:creationId xmlns:p14="http://schemas.microsoft.com/office/powerpoint/2010/main" val="2809629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2867322-3970-492A-9E7D-68C4EF934F20}" type="datetimeFigureOut">
              <a:rPr lang="en-GB" smtClean="0"/>
              <a:t>25/01/2022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F0EB02-413F-4D31-A19B-561657A156A9}" type="slidenum">
              <a:rPr lang="en-GB" smtClean="0"/>
              <a:t>‹#›</a:t>
            </a:fld>
            <a:endParaRPr lang="en-GB"/>
          </a:p>
        </p:txBody>
      </p:sp>
    </p:spTree>
    <p:extLst>
      <p:ext uri="{BB962C8B-B14F-4D97-AF65-F5344CB8AC3E}">
        <p14:creationId xmlns:p14="http://schemas.microsoft.com/office/powerpoint/2010/main" val="704433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2867322-3970-492A-9E7D-68C4EF934F20}" type="datetimeFigureOut">
              <a:rPr lang="en-GB" smtClean="0"/>
              <a:t>25/01/2022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F0EB02-413F-4D31-A19B-561657A156A9}" type="slidenum">
              <a:rPr lang="en-GB" smtClean="0"/>
              <a:t>‹#›</a:t>
            </a:fld>
            <a:endParaRPr lang="en-GB"/>
          </a:p>
        </p:txBody>
      </p:sp>
    </p:spTree>
    <p:extLst>
      <p:ext uri="{BB962C8B-B14F-4D97-AF65-F5344CB8AC3E}">
        <p14:creationId xmlns:p14="http://schemas.microsoft.com/office/powerpoint/2010/main" val="342610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2867322-3970-492A-9E7D-68C4EF934F20}" type="datetimeFigureOut">
              <a:rPr lang="en-GB" smtClean="0"/>
              <a:t>25/01/2022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1F0EB02-413F-4D31-A19B-561657A156A9}" type="slidenum">
              <a:rPr lang="en-GB" smtClean="0"/>
              <a:t>‹#›</a:t>
            </a:fld>
            <a:endParaRPr lang="en-GB"/>
          </a:p>
        </p:txBody>
      </p:sp>
    </p:spTree>
    <p:extLst>
      <p:ext uri="{BB962C8B-B14F-4D97-AF65-F5344CB8AC3E}">
        <p14:creationId xmlns:p14="http://schemas.microsoft.com/office/powerpoint/2010/main" val="175902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2867322-3970-492A-9E7D-68C4EF934F20}" type="datetimeFigureOut">
              <a:rPr lang="en-GB" smtClean="0"/>
              <a:t>25/01/2022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1F0EB02-413F-4D31-A19B-561657A156A9}" type="slidenum">
              <a:rPr lang="en-GB" smtClean="0"/>
              <a:t>‹#›</a:t>
            </a:fld>
            <a:endParaRPr lang="en-GB"/>
          </a:p>
        </p:txBody>
      </p:sp>
    </p:spTree>
    <p:extLst>
      <p:ext uri="{BB962C8B-B14F-4D97-AF65-F5344CB8AC3E}">
        <p14:creationId xmlns:p14="http://schemas.microsoft.com/office/powerpoint/2010/main" val="1652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867322-3970-492A-9E7D-68C4EF934F20}" type="datetimeFigureOut">
              <a:rPr lang="en-GB" smtClean="0"/>
              <a:t>25/01/2022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1F0EB02-413F-4D31-A19B-561657A156A9}" type="slidenum">
              <a:rPr lang="en-GB" smtClean="0"/>
              <a:t>‹#›</a:t>
            </a:fld>
            <a:endParaRPr lang="en-GB"/>
          </a:p>
        </p:txBody>
      </p:sp>
    </p:spTree>
    <p:extLst>
      <p:ext uri="{BB962C8B-B14F-4D97-AF65-F5344CB8AC3E}">
        <p14:creationId xmlns:p14="http://schemas.microsoft.com/office/powerpoint/2010/main" val="295910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2867322-3970-492A-9E7D-68C4EF934F20}" type="datetimeFigureOut">
              <a:rPr lang="en-GB" smtClean="0"/>
              <a:t>25/01/2022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F0EB02-413F-4D31-A19B-561657A156A9}" type="slidenum">
              <a:rPr lang="en-GB" smtClean="0"/>
              <a:t>‹#›</a:t>
            </a:fld>
            <a:endParaRPr lang="en-GB"/>
          </a:p>
        </p:txBody>
      </p:sp>
    </p:spTree>
    <p:extLst>
      <p:ext uri="{BB962C8B-B14F-4D97-AF65-F5344CB8AC3E}">
        <p14:creationId xmlns:p14="http://schemas.microsoft.com/office/powerpoint/2010/main" val="2365473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2867322-3970-492A-9E7D-68C4EF934F20}" type="datetimeFigureOut">
              <a:rPr lang="en-GB" smtClean="0"/>
              <a:t>25/01/2022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F0EB02-413F-4D31-A19B-561657A156A9}" type="slidenum">
              <a:rPr lang="en-GB" smtClean="0"/>
              <a:t>‹#›</a:t>
            </a:fld>
            <a:endParaRPr lang="en-GB"/>
          </a:p>
        </p:txBody>
      </p:sp>
    </p:spTree>
    <p:extLst>
      <p:ext uri="{BB962C8B-B14F-4D97-AF65-F5344CB8AC3E}">
        <p14:creationId xmlns:p14="http://schemas.microsoft.com/office/powerpoint/2010/main" val="1865947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867322-3970-492A-9E7D-68C4EF934F20}" type="datetimeFigureOut">
              <a:rPr lang="en-GB" smtClean="0"/>
              <a:t>25/01/2022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0EB02-413F-4D31-A19B-561657A156A9}" type="slidenum">
              <a:rPr lang="en-GB" smtClean="0"/>
              <a:t>‹#›</a:t>
            </a:fld>
            <a:endParaRPr lang="en-GB"/>
          </a:p>
        </p:txBody>
      </p:sp>
    </p:spTree>
    <p:extLst>
      <p:ext uri="{BB962C8B-B14F-4D97-AF65-F5344CB8AC3E}">
        <p14:creationId xmlns:p14="http://schemas.microsoft.com/office/powerpoint/2010/main" val="2356646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notesSlide" Target="../notesSlides/notesSlide11.xml"/><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hyperlink" Target="https://education.gov.scot/parentzone/additional-support/specific-support-needs/Family-circumstances" TargetMode="External"/><Relationship Id="rId3" Type="http://schemas.openxmlformats.org/officeDocument/2006/relationships/slideLayout" Target="../slideLayouts/slideLayout2.xml"/><Relationship Id="rId7" Type="http://schemas.openxmlformats.org/officeDocument/2006/relationships/hyperlink" Target="https://education.gov.scot/parentzone/additional-support/specific-support-needs/Learning-environment"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education.gov.scot/parentzone/additional-support/specific-support-needs/Disability-and-health" TargetMode="External"/><Relationship Id="rId5" Type="http://schemas.openxmlformats.org/officeDocument/2006/relationships/image" Target="../media/image3.gif"/><Relationship Id="rId10" Type="http://schemas.openxmlformats.org/officeDocument/2006/relationships/image" Target="../media/image2.png"/><Relationship Id="rId4" Type="http://schemas.openxmlformats.org/officeDocument/2006/relationships/notesSlide" Target="../notesSlides/notesSlide3.xml"/><Relationship Id="rId9" Type="http://schemas.openxmlformats.org/officeDocument/2006/relationships/hyperlink" Target="https://education.gov.scot/parentzone/additional-support/specific-support-needs/social-and-emotional-factors/"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4.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0"/>
            <a:ext cx="9144000" cy="2387600"/>
          </a:xfrm>
        </p:spPr>
        <p:txBody>
          <a:bodyPr/>
          <a:lstStyle/>
          <a:p>
            <a:r>
              <a:rPr lang="en-GB" dirty="0">
                <a:latin typeface="SassoonPrimaryInfant" pitchFamily="2" charset="0"/>
              </a:rPr>
              <a:t>Additional Support Needs at St Margaret’s </a:t>
            </a:r>
          </a:p>
        </p:txBody>
      </p:sp>
      <p:sp>
        <p:nvSpPr>
          <p:cNvPr id="3" name="Subtitle 2"/>
          <p:cNvSpPr>
            <a:spLocks noGrp="1"/>
          </p:cNvSpPr>
          <p:nvPr>
            <p:ph type="subTitle" idx="1"/>
          </p:nvPr>
        </p:nvSpPr>
        <p:spPr>
          <a:xfrm>
            <a:off x="291548" y="4772819"/>
            <a:ext cx="9144000" cy="1655762"/>
          </a:xfrm>
        </p:spPr>
        <p:txBody>
          <a:bodyPr>
            <a:normAutofit lnSpcReduction="10000"/>
          </a:bodyPr>
          <a:lstStyle/>
          <a:p>
            <a:pPr algn="l"/>
            <a:r>
              <a:rPr lang="en-GB" dirty="0"/>
              <a:t>Presented by:</a:t>
            </a:r>
          </a:p>
          <a:p>
            <a:pPr algn="l"/>
            <a:r>
              <a:rPr lang="en-GB" dirty="0"/>
              <a:t>Helen Snedden (Head Teacher)</a:t>
            </a:r>
          </a:p>
          <a:p>
            <a:pPr algn="l"/>
            <a:r>
              <a:rPr lang="en-GB" dirty="0"/>
              <a:t>Ashley Johnston (Depute Head Teacher)</a:t>
            </a:r>
          </a:p>
          <a:p>
            <a:pPr algn="l"/>
            <a:r>
              <a:rPr lang="en-GB" dirty="0"/>
              <a:t>Sara-Lou Johnson (Support for Learning Teacher)</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5389" y="2387600"/>
            <a:ext cx="4732421" cy="3793958"/>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91600" y="5600700"/>
            <a:ext cx="609600" cy="609600"/>
          </a:xfrm>
          <a:prstGeom prst="rect">
            <a:avLst/>
          </a:prstGeom>
        </p:spPr>
      </p:pic>
    </p:spTree>
    <p:extLst>
      <p:ext uri="{BB962C8B-B14F-4D97-AF65-F5344CB8AC3E}">
        <p14:creationId xmlns:p14="http://schemas.microsoft.com/office/powerpoint/2010/main" val="10737173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56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assoonPrimaryInfant" pitchFamily="2" charset="0"/>
              </a:rPr>
              <a:t>Autism</a:t>
            </a:r>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7419759" y="153212"/>
            <a:ext cx="4571429" cy="4295238"/>
          </a:xfrm>
        </p:spPr>
      </p:pic>
      <p:pic>
        <p:nvPicPr>
          <p:cNvPr id="5" name="Picture 4"/>
          <p:cNvPicPr>
            <a:picLocks noChangeAspect="1"/>
          </p:cNvPicPr>
          <p:nvPr/>
        </p:nvPicPr>
        <p:blipFill>
          <a:blip r:embed="rId6"/>
          <a:stretch>
            <a:fillRect/>
          </a:stretch>
        </p:blipFill>
        <p:spPr>
          <a:xfrm>
            <a:off x="838200" y="1512745"/>
            <a:ext cx="5073976" cy="4896387"/>
          </a:xfrm>
          <a:prstGeom prst="rect">
            <a:avLst/>
          </a:prstGeom>
        </p:spPr>
      </p:pic>
      <p:pic>
        <p:nvPicPr>
          <p:cNvPr id="6" name="Recorded Sound">
            <a:hlinkClick r:id="" action="ppaction://media"/>
            <a:extLst>
              <a:ext uri="{FF2B5EF4-FFF2-40B4-BE49-F238E27FC236}">
                <a16:creationId xmlns:a16="http://schemas.microsoft.com/office/drawing/2014/main" id="{62915CDD-E539-4107-B8BC-EBAA92EC9F2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14959" y="5217731"/>
            <a:ext cx="609600" cy="609600"/>
          </a:xfrm>
          <a:prstGeom prst="rect">
            <a:avLst/>
          </a:prstGeom>
        </p:spPr>
      </p:pic>
    </p:spTree>
    <p:extLst>
      <p:ext uri="{BB962C8B-B14F-4D97-AF65-F5344CB8AC3E}">
        <p14:creationId xmlns:p14="http://schemas.microsoft.com/office/powerpoint/2010/main" val="4232487115"/>
      </p:ext>
    </p:extLst>
  </p:cSld>
  <p:clrMapOvr>
    <a:masterClrMapping/>
  </p:clrMapOvr>
  <mc:AlternateContent xmlns:mc="http://schemas.openxmlformats.org/markup-compatibility/2006" xmlns:p14="http://schemas.microsoft.com/office/powerpoint/2010/main">
    <mc:Choice Requires="p14">
      <p:transition spd="slow" p14:dur="2000" advTm="181845"/>
    </mc:Choice>
    <mc:Fallback xmlns="">
      <p:transition spd="slow" advTm="1818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102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latin typeface="SassoonPrimaryInfant" pitchFamily="2" charset="0"/>
              </a:rPr>
              <a:t>Speech and language or communication difficulties</a:t>
            </a:r>
            <a:br>
              <a:rPr lang="en-GB" dirty="0">
                <a:latin typeface="SassoonPrimaryInfant" pitchFamily="2" charset="0"/>
              </a:rPr>
            </a:br>
            <a:endParaRPr lang="en-GB"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374354" y="156368"/>
            <a:ext cx="2619375" cy="1743075"/>
          </a:xfrm>
        </p:spPr>
      </p:pic>
      <p:pic>
        <p:nvPicPr>
          <p:cNvPr id="3" name="Picture 2"/>
          <p:cNvPicPr>
            <a:picLocks noChangeAspect="1"/>
          </p:cNvPicPr>
          <p:nvPr/>
        </p:nvPicPr>
        <p:blipFill>
          <a:blip r:embed="rId6"/>
          <a:stretch>
            <a:fillRect/>
          </a:stretch>
        </p:blipFill>
        <p:spPr>
          <a:xfrm>
            <a:off x="519862" y="1690688"/>
            <a:ext cx="2257425" cy="2028825"/>
          </a:xfrm>
          <a:prstGeom prst="rect">
            <a:avLst/>
          </a:prstGeom>
        </p:spPr>
      </p:pic>
      <p:pic>
        <p:nvPicPr>
          <p:cNvPr id="5" name="Picture 4"/>
          <p:cNvPicPr>
            <a:picLocks noChangeAspect="1"/>
          </p:cNvPicPr>
          <p:nvPr/>
        </p:nvPicPr>
        <p:blipFill>
          <a:blip r:embed="rId7"/>
          <a:stretch>
            <a:fillRect/>
          </a:stretch>
        </p:blipFill>
        <p:spPr>
          <a:xfrm>
            <a:off x="2777287" y="1690688"/>
            <a:ext cx="5783179" cy="3857335"/>
          </a:xfrm>
          <a:prstGeom prst="rect">
            <a:avLst/>
          </a:prstGeom>
        </p:spPr>
      </p:pic>
      <p:pic>
        <p:nvPicPr>
          <p:cNvPr id="6" name="Picture 5"/>
          <p:cNvPicPr>
            <a:picLocks noChangeAspect="1"/>
          </p:cNvPicPr>
          <p:nvPr/>
        </p:nvPicPr>
        <p:blipFill>
          <a:blip r:embed="rId8"/>
          <a:stretch>
            <a:fillRect/>
          </a:stretch>
        </p:blipFill>
        <p:spPr>
          <a:xfrm>
            <a:off x="8560466" y="4411579"/>
            <a:ext cx="2889084" cy="1862889"/>
          </a:xfrm>
          <a:prstGeom prst="rect">
            <a:avLst/>
          </a:prstGeom>
        </p:spPr>
      </p:pic>
      <p:pic>
        <p:nvPicPr>
          <p:cNvPr id="7" name="Recorded Sound">
            <a:hlinkClick r:id="" action="ppaction://media"/>
            <a:extLst>
              <a:ext uri="{FF2B5EF4-FFF2-40B4-BE49-F238E27FC236}">
                <a16:creationId xmlns:a16="http://schemas.microsoft.com/office/drawing/2014/main" id="{82C93843-9EE5-426D-A92A-99BEE2FEE41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005008" y="3314555"/>
            <a:ext cx="609600" cy="609600"/>
          </a:xfrm>
          <a:prstGeom prst="rect">
            <a:avLst/>
          </a:prstGeom>
        </p:spPr>
      </p:pic>
    </p:spTree>
    <p:extLst>
      <p:ext uri="{BB962C8B-B14F-4D97-AF65-F5344CB8AC3E}">
        <p14:creationId xmlns:p14="http://schemas.microsoft.com/office/powerpoint/2010/main" val="17575265"/>
      </p:ext>
    </p:extLst>
  </p:cSld>
  <p:clrMapOvr>
    <a:masterClrMapping/>
  </p:clrMapOvr>
  <mc:AlternateContent xmlns:mc="http://schemas.openxmlformats.org/markup-compatibility/2006" xmlns:p14="http://schemas.microsoft.com/office/powerpoint/2010/main">
    <mc:Choice Requires="p14">
      <p:transition spd="slow" p14:dur="2000" advTm="396048"/>
    </mc:Choice>
    <mc:Fallback xmlns="">
      <p:transition spd="slow" advTm="396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604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assoonPrimaryInfant" pitchFamily="2" charset="0"/>
              </a:rPr>
              <a:t>EAL: English as an Additional Language</a:t>
            </a:r>
            <a:br>
              <a:rPr lang="en-GB" dirty="0">
                <a:latin typeface="SassoonPrimaryInfant" pitchFamily="2" charset="0"/>
              </a:rPr>
            </a:br>
            <a:endParaRPr lang="en-GB" dirty="0"/>
          </a:p>
        </p:txBody>
      </p:sp>
      <p:pic>
        <p:nvPicPr>
          <p:cNvPr id="4" name="Content Placehold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0019892" y="88232"/>
            <a:ext cx="2097882" cy="2109537"/>
          </a:xfrm>
        </p:spPr>
      </p:pic>
      <p:pic>
        <p:nvPicPr>
          <p:cNvPr id="3" name="Picture 2">
            <a:extLst>
              <a:ext uri="{FF2B5EF4-FFF2-40B4-BE49-F238E27FC236}">
                <a16:creationId xmlns:a16="http://schemas.microsoft.com/office/drawing/2014/main" id="{1DE2B172-D676-4730-8A0A-3DCEEDD2D2BE}"/>
              </a:ext>
            </a:extLst>
          </p:cNvPr>
          <p:cNvPicPr>
            <a:picLocks noChangeAspect="1"/>
          </p:cNvPicPr>
          <p:nvPr/>
        </p:nvPicPr>
        <p:blipFill>
          <a:blip r:embed="rId6"/>
          <a:stretch>
            <a:fillRect/>
          </a:stretch>
        </p:blipFill>
        <p:spPr>
          <a:xfrm>
            <a:off x="3476625" y="1254125"/>
            <a:ext cx="5238750" cy="5238750"/>
          </a:xfrm>
          <a:prstGeom prst="rect">
            <a:avLst/>
          </a:prstGeom>
        </p:spPr>
      </p:pic>
      <p:pic>
        <p:nvPicPr>
          <p:cNvPr id="5" name="Recorded Sound">
            <a:hlinkClick r:id="" action="ppaction://media"/>
            <a:extLst>
              <a:ext uri="{FF2B5EF4-FFF2-40B4-BE49-F238E27FC236}">
                <a16:creationId xmlns:a16="http://schemas.microsoft.com/office/drawing/2014/main" id="{C7E18CF3-B91E-4D3A-A77A-EE17FA84661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10292" y="5247968"/>
            <a:ext cx="609600" cy="609600"/>
          </a:xfrm>
          <a:prstGeom prst="rect">
            <a:avLst/>
          </a:prstGeom>
        </p:spPr>
      </p:pic>
    </p:spTree>
    <p:extLst>
      <p:ext uri="{BB962C8B-B14F-4D97-AF65-F5344CB8AC3E}">
        <p14:creationId xmlns:p14="http://schemas.microsoft.com/office/powerpoint/2010/main" val="393759571"/>
      </p:ext>
    </p:extLst>
  </p:cSld>
  <p:clrMapOvr>
    <a:masterClrMapping/>
  </p:clrMapOvr>
  <mc:AlternateContent xmlns:mc="http://schemas.openxmlformats.org/markup-compatibility/2006" xmlns:p14="http://schemas.microsoft.com/office/powerpoint/2010/main">
    <mc:Choice Requires="p14">
      <p:transition spd="slow" p14:dur="2000" advTm="174066"/>
    </mc:Choice>
    <mc:Fallback xmlns="">
      <p:transition spd="slow" advTm="1740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40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809" y="0"/>
            <a:ext cx="10515600" cy="1325563"/>
          </a:xfrm>
        </p:spPr>
        <p:txBody>
          <a:bodyPr/>
          <a:lstStyle/>
          <a:p>
            <a:r>
              <a:rPr lang="en-GB" dirty="0">
                <a:latin typeface="SassoonPrimaryInfant" pitchFamily="2" charset="0"/>
              </a:rPr>
              <a:t>Bereavement, Loss and Change</a:t>
            </a:r>
          </a:p>
        </p:txBody>
      </p:sp>
      <p:pic>
        <p:nvPicPr>
          <p:cNvPr id="4" name="Content Placeholder 3">
            <a:extLst>
              <a:ext uri="{FF2B5EF4-FFF2-40B4-BE49-F238E27FC236}">
                <a16:creationId xmlns:a16="http://schemas.microsoft.com/office/drawing/2014/main" id="{D8E0CD3E-E834-4D2F-9DBE-DC4E0ED20F9E}"/>
              </a:ext>
            </a:extLst>
          </p:cNvPr>
          <p:cNvPicPr>
            <a:picLocks noGrp="1" noChangeAspect="1"/>
          </p:cNvPicPr>
          <p:nvPr>
            <p:ph idx="1"/>
          </p:nvPr>
        </p:nvPicPr>
        <p:blipFill>
          <a:blip r:embed="rId5"/>
          <a:stretch>
            <a:fillRect/>
          </a:stretch>
        </p:blipFill>
        <p:spPr>
          <a:xfrm>
            <a:off x="7366401" y="1027906"/>
            <a:ext cx="4039536" cy="5190038"/>
          </a:xfrm>
          <a:prstGeom prst="rect">
            <a:avLst/>
          </a:prstGeom>
        </p:spPr>
      </p:pic>
      <p:pic>
        <p:nvPicPr>
          <p:cNvPr id="3" name="Picture 2"/>
          <p:cNvPicPr>
            <a:picLocks noChangeAspect="1"/>
          </p:cNvPicPr>
          <p:nvPr/>
        </p:nvPicPr>
        <p:blipFill rotWithShape="1">
          <a:blip r:embed="rId6"/>
          <a:srcRect t="7948" b="8608"/>
          <a:stretch/>
        </p:blipFill>
        <p:spPr>
          <a:xfrm>
            <a:off x="633663" y="2899849"/>
            <a:ext cx="3168316" cy="3525015"/>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2000" y="1325563"/>
            <a:ext cx="609600" cy="609600"/>
          </a:xfrm>
          <a:prstGeom prst="rect">
            <a:avLst/>
          </a:prstGeom>
        </p:spPr>
      </p:pic>
    </p:spTree>
    <p:extLst>
      <p:ext uri="{BB962C8B-B14F-4D97-AF65-F5344CB8AC3E}">
        <p14:creationId xmlns:p14="http://schemas.microsoft.com/office/powerpoint/2010/main" val="41893653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64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457" y="862430"/>
            <a:ext cx="11241505" cy="1325563"/>
          </a:xfrm>
        </p:spPr>
        <p:txBody>
          <a:bodyPr>
            <a:normAutofit fontScale="90000"/>
          </a:bodyPr>
          <a:lstStyle/>
          <a:p>
            <a:r>
              <a:rPr lang="en-GB" dirty="0">
                <a:latin typeface="SassoonPrimaryInfant" pitchFamily="2" charset="0"/>
              </a:rPr>
              <a:t/>
            </a:r>
            <a:br>
              <a:rPr lang="en-GB" dirty="0">
                <a:latin typeface="SassoonPrimaryInfant" pitchFamily="2" charset="0"/>
              </a:rPr>
            </a:br>
            <a:r>
              <a:rPr lang="en-GB" dirty="0">
                <a:latin typeface="SassoonPrimaryInfant" pitchFamily="2" charset="0"/>
              </a:rPr>
              <a:t>Physical Health Needs –</a:t>
            </a:r>
            <a:br>
              <a:rPr lang="en-GB" dirty="0">
                <a:latin typeface="SassoonPrimaryInfant" pitchFamily="2" charset="0"/>
              </a:rPr>
            </a:br>
            <a:r>
              <a:rPr lang="en-GB" dirty="0">
                <a:latin typeface="SassoonPrimaryInfant" pitchFamily="2" charset="0"/>
              </a:rPr>
              <a:t> </a:t>
            </a:r>
            <a:br>
              <a:rPr lang="en-GB" dirty="0">
                <a:latin typeface="SassoonPrimaryInfant" pitchFamily="2" charset="0"/>
              </a:rPr>
            </a:br>
            <a:endParaRPr lang="en-GB" dirty="0"/>
          </a:p>
        </p:txBody>
      </p:sp>
      <p:sp>
        <p:nvSpPr>
          <p:cNvPr id="5" name="Content Placeholder 4"/>
          <p:cNvSpPr>
            <a:spLocks noGrp="1"/>
          </p:cNvSpPr>
          <p:nvPr>
            <p:ph idx="1"/>
          </p:nvPr>
        </p:nvSpPr>
        <p:spPr/>
        <p:txBody>
          <a:bodyPr/>
          <a:lstStyle/>
          <a:p>
            <a:r>
              <a:rPr lang="en-GB" dirty="0">
                <a:latin typeface="SassoonPrimaryInfant"/>
              </a:rPr>
              <a:t>A number of our pupils in St Margaret’s have physical health needs. </a:t>
            </a:r>
          </a:p>
          <a:p>
            <a:r>
              <a:rPr lang="en-GB" dirty="0">
                <a:latin typeface="SassoonPrimaryInfant"/>
              </a:rPr>
              <a:t>These include Muscle wasting conditions, dyspraxia, diabetes, heart conditions, tracheostomy, visual difficulties, hearing impairment, </a:t>
            </a:r>
            <a:r>
              <a:rPr lang="en-GB" dirty="0" err="1">
                <a:latin typeface="SassoonPrimaryInfant"/>
              </a:rPr>
              <a:t>hyperacusis</a:t>
            </a:r>
            <a:r>
              <a:rPr lang="en-GB" dirty="0">
                <a:latin typeface="SassoonPrimaryInfant"/>
              </a:rPr>
              <a:t>, speech impairment, fine and gross motor skills, severe allergies.</a:t>
            </a:r>
          </a:p>
          <a:p>
            <a:r>
              <a:rPr lang="en-GB" dirty="0">
                <a:latin typeface="SassoonPrimaryInfant"/>
              </a:rPr>
              <a:t>Not all physical needs are visible.</a:t>
            </a:r>
            <a:endParaRPr lang="en-US" dirty="0">
              <a:latin typeface="SassoonPrimaryInfant"/>
            </a:endParaRPr>
          </a:p>
        </p:txBody>
      </p:sp>
      <p:pic>
        <p:nvPicPr>
          <p:cNvPr id="6" name="Picture 5" descr="physical health.jpg"/>
          <p:cNvPicPr>
            <a:picLocks noChangeAspect="1"/>
          </p:cNvPicPr>
          <p:nvPr/>
        </p:nvPicPr>
        <p:blipFill>
          <a:blip r:embed="rId5" cstate="print"/>
          <a:stretch>
            <a:fillRect/>
          </a:stretch>
        </p:blipFill>
        <p:spPr>
          <a:xfrm>
            <a:off x="8454438" y="3555488"/>
            <a:ext cx="3182105" cy="2374340"/>
          </a:xfrm>
          <a:prstGeom prst="rect">
            <a:avLst/>
          </a:prstGeom>
        </p:spPr>
      </p:pic>
      <p:pic>
        <p:nvPicPr>
          <p:cNvPr id="3" name="Picture 2"/>
          <p:cNvPicPr>
            <a:picLocks noChangeAspect="1"/>
          </p:cNvPicPr>
          <p:nvPr/>
        </p:nvPicPr>
        <p:blipFill rotWithShape="1">
          <a:blip r:embed="rId6"/>
          <a:srcRect l="8171" t="7693" r="10243" b="19536"/>
          <a:stretch/>
        </p:blipFill>
        <p:spPr>
          <a:xfrm>
            <a:off x="4983871" y="4572000"/>
            <a:ext cx="3027405" cy="2022796"/>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45052" y="837078"/>
            <a:ext cx="609600" cy="609600"/>
          </a:xfrm>
          <a:prstGeom prst="rect">
            <a:avLst/>
          </a:prstGeom>
        </p:spPr>
      </p:pic>
    </p:spTree>
    <p:extLst>
      <p:ext uri="{BB962C8B-B14F-4D97-AF65-F5344CB8AC3E}">
        <p14:creationId xmlns:p14="http://schemas.microsoft.com/office/powerpoint/2010/main" val="35730788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53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latin typeface="SassoonPrimaryInfant" pitchFamily="2" charset="0"/>
              </a:rPr>
              <a:t>Emotional wellbeing and mental health ~ anxiety, worries, low confidence, low self-esteem</a:t>
            </a:r>
            <a:br>
              <a:rPr lang="en-GB" dirty="0">
                <a:latin typeface="SassoonPrimaryInfant" pitchFamily="2" charset="0"/>
              </a:rPr>
            </a:br>
            <a:endParaRPr lang="en-GB"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140280" y="838993"/>
            <a:ext cx="2573214" cy="2385469"/>
          </a:xfrm>
        </p:spPr>
      </p:pic>
      <p:pic>
        <p:nvPicPr>
          <p:cNvPr id="3" name="Picture 2"/>
          <p:cNvPicPr>
            <a:picLocks noChangeAspect="1"/>
          </p:cNvPicPr>
          <p:nvPr/>
        </p:nvPicPr>
        <p:blipFill>
          <a:blip r:embed="rId6"/>
          <a:stretch>
            <a:fillRect/>
          </a:stretch>
        </p:blipFill>
        <p:spPr>
          <a:xfrm>
            <a:off x="838200" y="1410702"/>
            <a:ext cx="7848600" cy="5143500"/>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26887" y="4734340"/>
            <a:ext cx="609600" cy="609600"/>
          </a:xfrm>
          <a:prstGeom prst="rect">
            <a:avLst/>
          </a:prstGeom>
        </p:spPr>
      </p:pic>
    </p:spTree>
    <p:extLst>
      <p:ext uri="{BB962C8B-B14F-4D97-AF65-F5344CB8AC3E}">
        <p14:creationId xmlns:p14="http://schemas.microsoft.com/office/powerpoint/2010/main" val="15360043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05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assoonPrimaryInfant" pitchFamily="2" charset="0"/>
              </a:rPr>
              <a:t>A legal right to support…</a:t>
            </a:r>
          </a:p>
        </p:txBody>
      </p:sp>
      <p:sp>
        <p:nvSpPr>
          <p:cNvPr id="3" name="Content Placeholder 2"/>
          <p:cNvSpPr>
            <a:spLocks noGrp="1"/>
          </p:cNvSpPr>
          <p:nvPr>
            <p:ph idx="1"/>
          </p:nvPr>
        </p:nvSpPr>
        <p:spPr/>
        <p:txBody>
          <a:bodyPr>
            <a:normAutofit fontScale="77500" lnSpcReduction="20000"/>
          </a:bodyPr>
          <a:lstStyle/>
          <a:p>
            <a:pPr marL="0" indent="0">
              <a:buNone/>
            </a:pPr>
            <a:r>
              <a:rPr lang="en-GB" dirty="0">
                <a:latin typeface="SassoonPrimaryInfant" pitchFamily="2" charset="0"/>
              </a:rPr>
              <a:t>Protected characteristics:</a:t>
            </a:r>
          </a:p>
          <a:p>
            <a:pPr marL="0" indent="0">
              <a:buNone/>
            </a:pPr>
            <a:r>
              <a:rPr lang="en-GB" dirty="0">
                <a:latin typeface="SassoonPrimaryInfant" pitchFamily="2" charset="0"/>
              </a:rPr>
              <a:t>The Equality Act 2010 made it illegal to discriminate against people because of their:</a:t>
            </a:r>
          </a:p>
          <a:p>
            <a:r>
              <a:rPr lang="en-GB" dirty="0">
                <a:latin typeface="SassoonPrimaryInfant" pitchFamily="2" charset="0"/>
              </a:rPr>
              <a:t>age</a:t>
            </a:r>
          </a:p>
          <a:p>
            <a:r>
              <a:rPr lang="en-GB" dirty="0">
                <a:latin typeface="SassoonPrimaryInfant" pitchFamily="2" charset="0"/>
              </a:rPr>
              <a:t>disability</a:t>
            </a:r>
          </a:p>
          <a:p>
            <a:r>
              <a:rPr lang="en-GB" dirty="0">
                <a:latin typeface="SassoonPrimaryInfant" pitchFamily="2" charset="0"/>
              </a:rPr>
              <a:t>gender reassignment</a:t>
            </a:r>
          </a:p>
          <a:p>
            <a:r>
              <a:rPr lang="en-GB" dirty="0">
                <a:latin typeface="SassoonPrimaryInfant" pitchFamily="2" charset="0"/>
              </a:rPr>
              <a:t>marriage or civil partnership</a:t>
            </a:r>
          </a:p>
          <a:p>
            <a:r>
              <a:rPr lang="en-GB" dirty="0">
                <a:latin typeface="SassoonPrimaryInfant" pitchFamily="2" charset="0"/>
              </a:rPr>
              <a:t>pregnancy and maternity</a:t>
            </a:r>
          </a:p>
          <a:p>
            <a:r>
              <a:rPr lang="en-GB" dirty="0">
                <a:latin typeface="SassoonPrimaryInfant" pitchFamily="2" charset="0"/>
              </a:rPr>
              <a:t>race</a:t>
            </a:r>
          </a:p>
          <a:p>
            <a:r>
              <a:rPr lang="en-GB" dirty="0">
                <a:latin typeface="SassoonPrimaryInfant" pitchFamily="2" charset="0"/>
              </a:rPr>
              <a:t>religion or belief</a:t>
            </a:r>
          </a:p>
          <a:p>
            <a:r>
              <a:rPr lang="en-GB" dirty="0">
                <a:latin typeface="SassoonPrimaryInfant" pitchFamily="2" charset="0"/>
              </a:rPr>
              <a:t>sex</a:t>
            </a:r>
          </a:p>
          <a:p>
            <a:r>
              <a:rPr lang="en-GB" dirty="0">
                <a:latin typeface="SassoonPrimaryInfant" pitchFamily="2" charset="0"/>
              </a:rPr>
              <a:t>sexual orientation.</a:t>
            </a:r>
          </a:p>
          <a:p>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78842" y="613610"/>
            <a:ext cx="609600" cy="609600"/>
          </a:xfrm>
          <a:prstGeom prst="rect">
            <a:avLst/>
          </a:prstGeom>
        </p:spPr>
      </p:pic>
    </p:spTree>
    <p:extLst>
      <p:ext uri="{BB962C8B-B14F-4D97-AF65-F5344CB8AC3E}">
        <p14:creationId xmlns:p14="http://schemas.microsoft.com/office/powerpoint/2010/main" val="5009936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21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a:latin typeface="SassoonPrimaryInfant" pitchFamily="2" charset="0"/>
              </a:rPr>
              <a:t>What do we mean by an additional support need or learning disability?                         (Education Scotland)</a:t>
            </a:r>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039377" y="3780967"/>
            <a:ext cx="2571095" cy="1986171"/>
          </a:xfrm>
        </p:spPr>
      </p:pic>
      <p:sp>
        <p:nvSpPr>
          <p:cNvPr id="5" name="Rectangle 4"/>
          <p:cNvSpPr/>
          <p:nvPr/>
        </p:nvSpPr>
        <p:spPr>
          <a:xfrm>
            <a:off x="637674" y="1690688"/>
            <a:ext cx="10716126" cy="4801314"/>
          </a:xfrm>
          <a:prstGeom prst="rect">
            <a:avLst/>
          </a:prstGeom>
        </p:spPr>
        <p:txBody>
          <a:bodyPr wrap="square">
            <a:spAutoFit/>
          </a:bodyPr>
          <a:lstStyle/>
          <a:p>
            <a:r>
              <a:rPr lang="en-GB" b="1" i="0" dirty="0">
                <a:solidFill>
                  <a:srgbClr val="474747"/>
                </a:solidFill>
                <a:effectLst/>
                <a:latin typeface="SassoonPrimaryInfant" pitchFamily="2" charset="0"/>
              </a:rPr>
              <a:t>All</a:t>
            </a:r>
            <a:r>
              <a:rPr lang="en-GB" b="0" i="0" dirty="0">
                <a:solidFill>
                  <a:srgbClr val="474747"/>
                </a:solidFill>
                <a:effectLst/>
                <a:latin typeface="SassoonPrimaryInfant" pitchFamily="2" charset="0"/>
              </a:rPr>
              <a:t> children and young people </a:t>
            </a:r>
            <a:r>
              <a:rPr lang="en-GB" b="1" i="0" dirty="0">
                <a:solidFill>
                  <a:srgbClr val="474747"/>
                </a:solidFill>
                <a:effectLst/>
                <a:latin typeface="SassoonPrimaryInfant" pitchFamily="2" charset="0"/>
              </a:rPr>
              <a:t>need support </a:t>
            </a:r>
            <a:r>
              <a:rPr lang="en-GB" b="0" i="0" dirty="0">
                <a:solidFill>
                  <a:srgbClr val="474747"/>
                </a:solidFill>
                <a:effectLst/>
                <a:latin typeface="SassoonPrimaryInfant" pitchFamily="2" charset="0"/>
              </a:rPr>
              <a:t>to help them learn. Through good quality learning and teaching, staff in early learning and child care settings and schools are able to meet a </a:t>
            </a:r>
            <a:r>
              <a:rPr lang="en-GB" b="1" i="0" dirty="0">
                <a:solidFill>
                  <a:srgbClr val="474747"/>
                </a:solidFill>
                <a:effectLst/>
                <a:latin typeface="SassoonPrimaryInfant" pitchFamily="2" charset="0"/>
              </a:rPr>
              <a:t>diverse range of needs</a:t>
            </a:r>
            <a:r>
              <a:rPr lang="en-GB" b="0" i="0" dirty="0">
                <a:solidFill>
                  <a:srgbClr val="474747"/>
                </a:solidFill>
                <a:effectLst/>
                <a:latin typeface="SassoonPrimaryInfant" pitchFamily="2" charset="0"/>
              </a:rPr>
              <a:t> without additional support. </a:t>
            </a:r>
            <a:r>
              <a:rPr lang="en-GB" b="1" i="0" dirty="0">
                <a:solidFill>
                  <a:srgbClr val="474747"/>
                </a:solidFill>
                <a:effectLst/>
                <a:latin typeface="SassoonPrimaryInfant" pitchFamily="2" charset="0"/>
              </a:rPr>
              <a:t>Some children </a:t>
            </a:r>
            <a:r>
              <a:rPr lang="en-GB" b="0" i="0" dirty="0">
                <a:solidFill>
                  <a:srgbClr val="474747"/>
                </a:solidFill>
                <a:effectLst/>
                <a:latin typeface="SassoonPrimaryInfant" pitchFamily="2" charset="0"/>
              </a:rPr>
              <a:t>and young people will require support that is </a:t>
            </a:r>
            <a:r>
              <a:rPr lang="en-GB" b="1" i="0" dirty="0">
                <a:solidFill>
                  <a:srgbClr val="474747"/>
                </a:solidFill>
                <a:effectLst/>
                <a:latin typeface="SassoonPrimaryInfant" pitchFamily="2" charset="0"/>
              </a:rPr>
              <a:t>additional to, or different from</a:t>
            </a:r>
            <a:r>
              <a:rPr lang="en-GB" b="0" i="0" dirty="0">
                <a:solidFill>
                  <a:srgbClr val="474747"/>
                </a:solidFill>
                <a:effectLst/>
                <a:latin typeface="SassoonPrimaryInfant" pitchFamily="2" charset="0"/>
              </a:rPr>
              <a:t>, that received by children or young people of the same age to ensure they benefit from education, whether early learning, school or preparation for life after school. There are many reasons why children and young people may need support to help them learn. Additional support needs can be both </a:t>
            </a:r>
            <a:r>
              <a:rPr lang="en-GB" b="1" i="0" dirty="0">
                <a:solidFill>
                  <a:srgbClr val="474747"/>
                </a:solidFill>
                <a:effectLst/>
                <a:latin typeface="SassoonPrimaryInfant" pitchFamily="2" charset="0"/>
              </a:rPr>
              <a:t>long- and short-term</a:t>
            </a:r>
            <a:r>
              <a:rPr lang="en-GB" b="0" i="0" dirty="0">
                <a:solidFill>
                  <a:srgbClr val="474747"/>
                </a:solidFill>
                <a:effectLst/>
                <a:latin typeface="SassoonPrimaryInfant" pitchFamily="2" charset="0"/>
              </a:rPr>
              <a:t>, or can simply refer to the help a child or young person needs in getting through a difficult period. Additional support needs can be due to:</a:t>
            </a:r>
          </a:p>
          <a:p>
            <a:r>
              <a:rPr lang="en-GB" b="0" i="0" dirty="0">
                <a:solidFill>
                  <a:srgbClr val="474747"/>
                </a:solidFill>
                <a:effectLst/>
                <a:latin typeface="SassoonPrimaryInfant" pitchFamily="2" charset="0"/>
              </a:rPr>
              <a:t> </a:t>
            </a:r>
          </a:p>
          <a:p>
            <a:pPr>
              <a:buFont typeface="Arial" panose="020B0604020202020204" pitchFamily="34" charset="0"/>
              <a:buChar char="•"/>
            </a:pPr>
            <a:r>
              <a:rPr lang="en-GB" b="1" i="0" u="none" strike="noStrike" dirty="0">
                <a:solidFill>
                  <a:srgbClr val="3174AF"/>
                </a:solidFill>
                <a:effectLst/>
                <a:latin typeface="SassoonPrimaryInfant" pitchFamily="2" charset="0"/>
                <a:hlinkClick r:id="rId6"/>
              </a:rPr>
              <a:t>disability or health</a:t>
            </a:r>
            <a:endParaRPr lang="en-GB" b="0" i="0" dirty="0">
              <a:solidFill>
                <a:srgbClr val="666666"/>
              </a:solidFill>
              <a:effectLst/>
              <a:latin typeface="SassoonPrimaryInfant" pitchFamily="2" charset="0"/>
            </a:endParaRPr>
          </a:p>
          <a:p>
            <a:pPr>
              <a:buFont typeface="Arial" panose="020B0604020202020204" pitchFamily="34" charset="0"/>
              <a:buChar char="•"/>
            </a:pPr>
            <a:r>
              <a:rPr lang="en-GB" b="1" i="0" u="none" strike="noStrike" dirty="0">
                <a:solidFill>
                  <a:srgbClr val="3174AF"/>
                </a:solidFill>
                <a:effectLst/>
                <a:latin typeface="SassoonPrimaryInfant" pitchFamily="2" charset="0"/>
                <a:hlinkClick r:id="rId7"/>
              </a:rPr>
              <a:t>learning environment</a:t>
            </a:r>
            <a:endParaRPr lang="en-GB" b="0" i="0" dirty="0">
              <a:solidFill>
                <a:srgbClr val="666666"/>
              </a:solidFill>
              <a:effectLst/>
              <a:latin typeface="SassoonPrimaryInfant" pitchFamily="2" charset="0"/>
            </a:endParaRPr>
          </a:p>
          <a:p>
            <a:pPr>
              <a:buFont typeface="Arial" panose="020B0604020202020204" pitchFamily="34" charset="0"/>
              <a:buChar char="•"/>
            </a:pPr>
            <a:r>
              <a:rPr lang="en-GB" b="1" i="0" u="none" strike="noStrike" dirty="0">
                <a:solidFill>
                  <a:srgbClr val="3174AF"/>
                </a:solidFill>
                <a:effectLst/>
                <a:latin typeface="SassoonPrimaryInfant" pitchFamily="2" charset="0"/>
                <a:hlinkClick r:id="rId8"/>
              </a:rPr>
              <a:t>family circumstances</a:t>
            </a:r>
            <a:endParaRPr lang="en-GB" b="0" i="0" dirty="0">
              <a:solidFill>
                <a:srgbClr val="666666"/>
              </a:solidFill>
              <a:effectLst/>
              <a:latin typeface="SassoonPrimaryInfant" pitchFamily="2" charset="0"/>
            </a:endParaRPr>
          </a:p>
          <a:p>
            <a:pPr>
              <a:buFont typeface="Arial" panose="020B0604020202020204" pitchFamily="34" charset="0"/>
              <a:buChar char="•"/>
            </a:pPr>
            <a:r>
              <a:rPr lang="en-GB" b="1" i="0" u="none" strike="noStrike" dirty="0">
                <a:solidFill>
                  <a:srgbClr val="3174AF"/>
                </a:solidFill>
                <a:effectLst/>
                <a:latin typeface="SassoonPrimaryInfant" pitchFamily="2" charset="0"/>
                <a:hlinkClick r:id="rId9"/>
              </a:rPr>
              <a:t>social and emotional factors</a:t>
            </a:r>
            <a:r>
              <a:rPr lang="en-GB" b="0" i="0" dirty="0">
                <a:solidFill>
                  <a:srgbClr val="666666"/>
                </a:solidFill>
                <a:effectLst/>
                <a:latin typeface="SassoonPrimaryInfant" pitchFamily="2" charset="0"/>
              </a:rPr>
              <a:t>.</a:t>
            </a:r>
          </a:p>
          <a:p>
            <a:endParaRPr lang="en-GB" b="0" i="0" dirty="0">
              <a:solidFill>
                <a:srgbClr val="474747"/>
              </a:solidFill>
              <a:effectLst/>
              <a:latin typeface="SassoonPrimaryInfant" pitchFamily="2" charset="0"/>
            </a:endParaRPr>
          </a:p>
          <a:p>
            <a:endParaRPr lang="en-GB" dirty="0">
              <a:solidFill>
                <a:srgbClr val="474747"/>
              </a:solidFill>
              <a:latin typeface="SassoonPrimaryInfant" pitchFamily="2" charset="0"/>
            </a:endParaRPr>
          </a:p>
          <a:p>
            <a:r>
              <a:rPr lang="en-GB" b="0" i="0" dirty="0">
                <a:solidFill>
                  <a:srgbClr val="474747"/>
                </a:solidFill>
                <a:effectLst/>
                <a:latin typeface="SassoonPrimaryInfant" pitchFamily="2" charset="0"/>
              </a:rPr>
              <a:t>The Education (Additional Support for Learning) (Scotland) Act 2004 informs practitioners and organisations of their duties, and parents of their rights, in respect of the provision of support for children and young people.</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90937" y="4469252"/>
            <a:ext cx="609600" cy="609600"/>
          </a:xfrm>
          <a:prstGeom prst="rect">
            <a:avLst/>
          </a:prstGeom>
        </p:spPr>
      </p:pic>
    </p:spTree>
    <p:extLst>
      <p:ext uri="{BB962C8B-B14F-4D97-AF65-F5344CB8AC3E}">
        <p14:creationId xmlns:p14="http://schemas.microsoft.com/office/powerpoint/2010/main" val="23571379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642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assoonPrimaryInfant" pitchFamily="2" charset="0"/>
              </a:rPr>
              <a:t>What are some the needs of some children at St Margaret’s?</a:t>
            </a:r>
          </a:p>
        </p:txBody>
      </p:sp>
      <p:sp>
        <p:nvSpPr>
          <p:cNvPr id="3" name="Content Placeholder 2"/>
          <p:cNvSpPr>
            <a:spLocks noGrp="1"/>
          </p:cNvSpPr>
          <p:nvPr>
            <p:ph idx="1"/>
          </p:nvPr>
        </p:nvSpPr>
        <p:spPr/>
        <p:txBody>
          <a:bodyPr>
            <a:normAutofit fontScale="92500" lnSpcReduction="20000"/>
          </a:bodyPr>
          <a:lstStyle/>
          <a:p>
            <a:r>
              <a:rPr lang="en-GB" dirty="0">
                <a:latin typeface="SassoonPrimaryInfant" pitchFamily="2" charset="0"/>
              </a:rPr>
              <a:t>ASD – autistic spectrum disorder</a:t>
            </a:r>
          </a:p>
          <a:p>
            <a:r>
              <a:rPr lang="en-GB" dirty="0">
                <a:latin typeface="SassoonPrimaryInfant" pitchFamily="2" charset="0"/>
              </a:rPr>
              <a:t>ADHD – attention deficit and hyperactivity disorder</a:t>
            </a:r>
          </a:p>
          <a:p>
            <a:r>
              <a:rPr lang="en-GB" dirty="0">
                <a:latin typeface="SassoonPrimaryInfant" pitchFamily="2" charset="0"/>
              </a:rPr>
              <a:t>Dyslexia or literacy based difficulties</a:t>
            </a:r>
          </a:p>
          <a:p>
            <a:r>
              <a:rPr lang="en-GB" dirty="0">
                <a:latin typeface="SassoonPrimaryInfant" pitchFamily="2" charset="0"/>
              </a:rPr>
              <a:t>Dyscalculia or numeracy difficulties</a:t>
            </a:r>
          </a:p>
          <a:p>
            <a:r>
              <a:rPr lang="en-GB" dirty="0">
                <a:latin typeface="SassoonPrimaryInfant" pitchFamily="2" charset="0"/>
              </a:rPr>
              <a:t>Health needs – Duchene's, diabetes, heart conditions, tracheostomy, visual difficulties, hearing impairment, dyspraxia</a:t>
            </a:r>
          </a:p>
          <a:p>
            <a:r>
              <a:rPr lang="en-GB" dirty="0">
                <a:latin typeface="SassoonPrimaryInfant" pitchFamily="2" charset="0"/>
              </a:rPr>
              <a:t>Emotional wellbeing and mental health ~ anxiety, worries, low confidence, low self-esteem and even stress.</a:t>
            </a:r>
          </a:p>
          <a:p>
            <a:r>
              <a:rPr lang="en-GB" dirty="0">
                <a:latin typeface="SassoonPrimaryInfant" pitchFamily="2" charset="0"/>
              </a:rPr>
              <a:t>Speech and language or communication difficulties</a:t>
            </a:r>
          </a:p>
          <a:p>
            <a:r>
              <a:rPr lang="en-GB" dirty="0">
                <a:latin typeface="SassoonPrimaryInfant" pitchFamily="2" charset="0"/>
              </a:rPr>
              <a:t>Trauma or adverse childhood experiences, including child protection</a:t>
            </a:r>
          </a:p>
          <a:p>
            <a:r>
              <a:rPr lang="en-GB" dirty="0">
                <a:latin typeface="SassoonPrimaryInfant" pitchFamily="2" charset="0"/>
              </a:rPr>
              <a:t>EAL: English as an Additional Language</a:t>
            </a:r>
          </a:p>
          <a:p>
            <a:endParaRPr lang="en-GB"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3535" y="1217195"/>
            <a:ext cx="3398204" cy="1902994"/>
          </a:xfrm>
          <a:prstGeom prst="rect">
            <a:avLst/>
          </a:prstGeom>
        </p:spPr>
      </p:pic>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19347" y="5779168"/>
            <a:ext cx="609600" cy="609600"/>
          </a:xfrm>
          <a:prstGeom prst="rect">
            <a:avLst/>
          </a:prstGeom>
        </p:spPr>
      </p:pic>
    </p:spTree>
    <p:extLst>
      <p:ext uri="{BB962C8B-B14F-4D97-AF65-F5344CB8AC3E}">
        <p14:creationId xmlns:p14="http://schemas.microsoft.com/office/powerpoint/2010/main" val="9466711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324"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Neurodiversity and additional support needs</a:t>
            </a:r>
          </a:p>
        </p:txBody>
      </p:sp>
      <p:sp>
        <p:nvSpPr>
          <p:cNvPr id="10" name="Content Placeholder 9"/>
          <p:cNvSpPr>
            <a:spLocks noGrp="1"/>
          </p:cNvSpPr>
          <p:nvPr>
            <p:ph idx="1"/>
          </p:nvPr>
        </p:nvSpPr>
        <p:spPr/>
        <p:txBody>
          <a:bodyPr/>
          <a:lstStyle/>
          <a:p>
            <a:r>
              <a:rPr lang="en-GB" dirty="0"/>
              <a:t>8% of people in the UK are thought to have ADHD.</a:t>
            </a:r>
          </a:p>
          <a:p>
            <a:r>
              <a:rPr lang="en-GB" dirty="0"/>
              <a:t>~10% of people in the UK are thought to have dyslexia.</a:t>
            </a:r>
          </a:p>
          <a:p>
            <a:r>
              <a:rPr lang="en-GB" dirty="0"/>
              <a:t>~8% of people in the UK are thought to have dyspraxia.</a:t>
            </a:r>
          </a:p>
          <a:p>
            <a:r>
              <a:rPr lang="en-GB" dirty="0"/>
              <a:t>~6% of people in the UK are thought to have dyscalculia.</a:t>
            </a:r>
          </a:p>
          <a:p>
            <a:r>
              <a:rPr lang="en-GB" dirty="0"/>
              <a:t>~1% of people in the UK are thought to have an autistic spectrum condition.</a:t>
            </a:r>
          </a:p>
          <a:p>
            <a:r>
              <a:rPr lang="en-GB" dirty="0"/>
              <a:t>~1% of people in the UK are thought to have Tourette’s syndrome.</a:t>
            </a:r>
          </a:p>
          <a:p>
            <a:endParaRPr lang="en-GB" dirty="0"/>
          </a:p>
        </p:txBody>
      </p:sp>
      <p:pic>
        <p:nvPicPr>
          <p:cNvPr id="11" name="Picture 10"/>
          <p:cNvPicPr>
            <a:picLocks noChangeAspect="1"/>
          </p:cNvPicPr>
          <p:nvPr/>
        </p:nvPicPr>
        <p:blipFill>
          <a:blip r:embed="rId5"/>
          <a:stretch>
            <a:fillRect/>
          </a:stretch>
        </p:blipFill>
        <p:spPr>
          <a:xfrm>
            <a:off x="9083842" y="1388159"/>
            <a:ext cx="2658979" cy="2613135"/>
          </a:xfrm>
          <a:prstGeom prst="rect">
            <a:avLst/>
          </a:prstGeom>
        </p:spPr>
      </p:pic>
      <p:pic>
        <p:nvPicPr>
          <p:cNvPr id="3" name="Recorded Sound">
            <a:hlinkClick r:id="" action="ppaction://media"/>
            <a:extLst>
              <a:ext uri="{FF2B5EF4-FFF2-40B4-BE49-F238E27FC236}">
                <a16:creationId xmlns:a16="http://schemas.microsoft.com/office/drawing/2014/main" id="{DE16C5BB-8784-4270-A5C9-A984F65D234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60931" y="5362074"/>
            <a:ext cx="609600" cy="609600"/>
          </a:xfrm>
          <a:prstGeom prst="rect">
            <a:avLst/>
          </a:prstGeom>
        </p:spPr>
      </p:pic>
    </p:spTree>
    <p:extLst>
      <p:ext uri="{BB962C8B-B14F-4D97-AF65-F5344CB8AC3E}">
        <p14:creationId xmlns:p14="http://schemas.microsoft.com/office/powerpoint/2010/main" val="2986580310"/>
      </p:ext>
    </p:extLst>
  </p:cSld>
  <p:clrMapOvr>
    <a:masterClrMapping/>
  </p:clrMapOvr>
  <mc:AlternateContent xmlns:mc="http://schemas.openxmlformats.org/markup-compatibility/2006" xmlns:p14="http://schemas.microsoft.com/office/powerpoint/2010/main">
    <mc:Choice Requires="p14">
      <p:transition spd="slow" p14:dur="2000" advTm="172922"/>
    </mc:Choice>
    <mc:Fallback xmlns="">
      <p:transition spd="slow" advTm="1729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29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assoonPrimaryInfant" pitchFamily="2" charset="0"/>
              </a:rPr>
              <a:t>ADHD</a:t>
            </a:r>
          </a:p>
        </p:txBody>
      </p:sp>
      <p:pic>
        <p:nvPicPr>
          <p:cNvPr id="4" name="Content Placehold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6096000" y="365125"/>
            <a:ext cx="4708358" cy="6276242"/>
          </a:xfrm>
        </p:spPr>
      </p:pic>
      <p:pic>
        <p:nvPicPr>
          <p:cNvPr id="3" name="Recorded Sound">
            <a:hlinkClick r:id="" action="ppaction://media"/>
            <a:extLst>
              <a:ext uri="{FF2B5EF4-FFF2-40B4-BE49-F238E27FC236}">
                <a16:creationId xmlns:a16="http://schemas.microsoft.com/office/drawing/2014/main" id="{D6163203-8CEA-4785-9C5E-5A081D4DC1E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3347" y="5410200"/>
            <a:ext cx="609600" cy="609600"/>
          </a:xfrm>
          <a:prstGeom prst="rect">
            <a:avLst/>
          </a:prstGeom>
        </p:spPr>
      </p:pic>
    </p:spTree>
    <p:extLst>
      <p:ext uri="{BB962C8B-B14F-4D97-AF65-F5344CB8AC3E}">
        <p14:creationId xmlns:p14="http://schemas.microsoft.com/office/powerpoint/2010/main" val="2342507656"/>
      </p:ext>
    </p:extLst>
  </p:cSld>
  <p:clrMapOvr>
    <a:masterClrMapping/>
  </p:clrMapOvr>
  <mc:AlternateContent xmlns:mc="http://schemas.openxmlformats.org/markup-compatibility/2006" xmlns:p14="http://schemas.microsoft.com/office/powerpoint/2010/main">
    <mc:Choice Requires="p14">
      <p:transition spd="slow" p14:dur="2000" advTm="429810"/>
    </mc:Choice>
    <mc:Fallback xmlns="">
      <p:transition spd="slow" advTm="429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98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assoonPrimaryInfant" pitchFamily="2" charset="0"/>
              </a:rPr>
              <a:t>Dyslexia or literacy based difficulties</a:t>
            </a:r>
            <a:br>
              <a:rPr lang="en-GB" dirty="0">
                <a:latin typeface="SassoonPrimaryInfant" pitchFamily="2" charset="0"/>
              </a:rPr>
            </a:br>
            <a:endParaRPr lang="en-GB" dirty="0"/>
          </a:p>
        </p:txBody>
      </p:sp>
      <p:pic>
        <p:nvPicPr>
          <p:cNvPr id="3" name="Picture 2"/>
          <p:cNvPicPr>
            <a:picLocks noChangeAspect="1"/>
          </p:cNvPicPr>
          <p:nvPr/>
        </p:nvPicPr>
        <p:blipFill rotWithShape="1">
          <a:blip r:embed="rId5"/>
          <a:srcRect l="18989" t="11103" r="19256" b="5488"/>
          <a:stretch/>
        </p:blipFill>
        <p:spPr>
          <a:xfrm>
            <a:off x="1323473" y="1421101"/>
            <a:ext cx="9095873" cy="5235351"/>
          </a:xfrm>
          <a:prstGeom prst="rect">
            <a:avLst/>
          </a:prstGeom>
        </p:spPr>
      </p:pic>
      <p:pic>
        <p:nvPicPr>
          <p:cNvPr id="4" name="Recorded Sound">
            <a:hlinkClick r:id="" action="ppaction://media"/>
            <a:extLst>
              <a:ext uri="{FF2B5EF4-FFF2-40B4-BE49-F238E27FC236}">
                <a16:creationId xmlns:a16="http://schemas.microsoft.com/office/drawing/2014/main" id="{82CD59F2-5832-4539-AF5A-E551095A806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4200" y="5698958"/>
            <a:ext cx="609600" cy="609600"/>
          </a:xfrm>
          <a:prstGeom prst="rect">
            <a:avLst/>
          </a:prstGeom>
        </p:spPr>
      </p:pic>
    </p:spTree>
    <p:extLst>
      <p:ext uri="{BB962C8B-B14F-4D97-AF65-F5344CB8AC3E}">
        <p14:creationId xmlns:p14="http://schemas.microsoft.com/office/powerpoint/2010/main" val="1611324859"/>
      </p:ext>
    </p:extLst>
  </p:cSld>
  <p:clrMapOvr>
    <a:masterClrMapping/>
  </p:clrMapOvr>
  <mc:AlternateContent xmlns:mc="http://schemas.openxmlformats.org/markup-compatibility/2006" xmlns:p14="http://schemas.microsoft.com/office/powerpoint/2010/main">
    <mc:Choice Requires="p14">
      <p:transition spd="slow" p14:dur="2000" advTm="223362"/>
    </mc:Choice>
    <mc:Fallback xmlns="">
      <p:transition spd="slow" advTm="223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33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assoonPrimaryInfant" pitchFamily="2" charset="0"/>
              </a:rPr>
              <a:t>Dyspraxia or motor skill difficulties</a:t>
            </a:r>
            <a:br>
              <a:rPr lang="en-GB" dirty="0">
                <a:latin typeface="SassoonPrimaryInfant" pitchFamily="2" charset="0"/>
              </a:rPr>
            </a:br>
            <a:endParaRPr lang="en-GB" dirty="0"/>
          </a:p>
        </p:txBody>
      </p:sp>
      <p:pic>
        <p:nvPicPr>
          <p:cNvPr id="3" name="Recorded Sound">
            <a:hlinkClick r:id="" action="ppaction://media"/>
            <a:extLst>
              <a:ext uri="{FF2B5EF4-FFF2-40B4-BE49-F238E27FC236}">
                <a16:creationId xmlns:a16="http://schemas.microsoft.com/office/drawing/2014/main" id="{2D415C7B-3E79-4A5F-895F-FFB8BCB432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45097" y="5457550"/>
            <a:ext cx="609600" cy="609600"/>
          </a:xfrm>
          <a:prstGeom prst="rect">
            <a:avLst/>
          </a:prstGeom>
        </p:spPr>
      </p:pic>
      <p:pic>
        <p:nvPicPr>
          <p:cNvPr id="4" name="Picture 3"/>
          <p:cNvPicPr>
            <a:picLocks noChangeAspect="1"/>
          </p:cNvPicPr>
          <p:nvPr/>
        </p:nvPicPr>
        <p:blipFill rotWithShape="1">
          <a:blip r:embed="rId6"/>
          <a:srcRect l="18050" t="6798" r="17704" b="5828"/>
          <a:stretch/>
        </p:blipFill>
        <p:spPr>
          <a:xfrm>
            <a:off x="1491916" y="1303255"/>
            <a:ext cx="7375860" cy="5015449"/>
          </a:xfrm>
          <a:prstGeom prst="rect">
            <a:avLst/>
          </a:prstGeom>
        </p:spPr>
      </p:pic>
    </p:spTree>
    <p:extLst>
      <p:ext uri="{BB962C8B-B14F-4D97-AF65-F5344CB8AC3E}">
        <p14:creationId xmlns:p14="http://schemas.microsoft.com/office/powerpoint/2010/main" val="1271223345"/>
      </p:ext>
    </p:extLst>
  </p:cSld>
  <p:clrMapOvr>
    <a:masterClrMapping/>
  </p:clrMapOvr>
  <mc:AlternateContent xmlns:mc="http://schemas.openxmlformats.org/markup-compatibility/2006" xmlns:p14="http://schemas.microsoft.com/office/powerpoint/2010/main">
    <mc:Choice Requires="p14">
      <p:transition spd="slow" p14:dur="2000" advTm="297991"/>
    </mc:Choice>
    <mc:Fallback xmlns="">
      <p:transition spd="slow" advTm="2979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79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assoonPrimaryInfant" pitchFamily="2" charset="0"/>
              </a:rPr>
              <a:t>Dyscalculia or numeracy difficulties</a:t>
            </a:r>
            <a:br>
              <a:rPr lang="en-GB" dirty="0">
                <a:latin typeface="SassoonPrimaryInfant" pitchFamily="2" charset="0"/>
              </a:rPr>
            </a:br>
            <a:endParaRPr lang="en-GB"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440907" y="1353246"/>
            <a:ext cx="10700585" cy="5401136"/>
          </a:xfrm>
        </p:spPr>
      </p:pic>
      <p:pic>
        <p:nvPicPr>
          <p:cNvPr id="5" name="Recorded Sound">
            <a:hlinkClick r:id="" action="ppaction://media"/>
            <a:extLst>
              <a:ext uri="{FF2B5EF4-FFF2-40B4-BE49-F238E27FC236}">
                <a16:creationId xmlns:a16="http://schemas.microsoft.com/office/drawing/2014/main" id="{983525F4-1B05-47F0-897E-D821F9F9378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84974" y="5896896"/>
            <a:ext cx="609600" cy="609600"/>
          </a:xfrm>
          <a:prstGeom prst="rect">
            <a:avLst/>
          </a:prstGeom>
        </p:spPr>
      </p:pic>
    </p:spTree>
    <p:extLst>
      <p:ext uri="{BB962C8B-B14F-4D97-AF65-F5344CB8AC3E}">
        <p14:creationId xmlns:p14="http://schemas.microsoft.com/office/powerpoint/2010/main" val="2687688992"/>
      </p:ext>
    </p:extLst>
  </p:cSld>
  <p:clrMapOvr>
    <a:masterClrMapping/>
  </p:clrMapOvr>
  <mc:AlternateContent xmlns:mc="http://schemas.openxmlformats.org/markup-compatibility/2006" xmlns:p14="http://schemas.microsoft.com/office/powerpoint/2010/main">
    <mc:Choice Requires="p14">
      <p:transition spd="slow" p14:dur="2000" advTm="54251"/>
    </mc:Choice>
    <mc:Fallback xmlns="">
      <p:transition spd="slow" advTm="542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1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765</TotalTime>
  <Words>4449</Words>
  <Application>Microsoft Office PowerPoint</Application>
  <PresentationFormat>Widescreen</PresentationFormat>
  <Paragraphs>300</Paragraphs>
  <Slides>15</Slides>
  <Notes>15</Notes>
  <HiddenSlides>0</HiddenSlides>
  <MMClips>15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Droid Sans</vt:lpstr>
      <vt:lpstr>SassoonPrimaryInfant</vt:lpstr>
      <vt:lpstr>sofia-pro-soft</vt:lpstr>
      <vt:lpstr>Office Theme</vt:lpstr>
      <vt:lpstr>Additional Support Needs at St Margaret’s </vt:lpstr>
      <vt:lpstr>A legal right to support…</vt:lpstr>
      <vt:lpstr>What do we mean by an additional support need or learning disability?                         (Education Scotland)</vt:lpstr>
      <vt:lpstr>What are some the needs of some children at St Margaret’s?</vt:lpstr>
      <vt:lpstr>Neurodiversity and additional support needs</vt:lpstr>
      <vt:lpstr>ADHD</vt:lpstr>
      <vt:lpstr>Dyslexia or literacy based difficulties </vt:lpstr>
      <vt:lpstr>Dyspraxia or motor skill difficulties </vt:lpstr>
      <vt:lpstr>Dyscalculia or numeracy difficulties </vt:lpstr>
      <vt:lpstr>Autism</vt:lpstr>
      <vt:lpstr>Speech and language or communication difficulties </vt:lpstr>
      <vt:lpstr>EAL: English as an Additional Language </vt:lpstr>
      <vt:lpstr>Bereavement, Loss and Change</vt:lpstr>
      <vt:lpstr> Physical Health Needs –   </vt:lpstr>
      <vt:lpstr>Emotional wellbeing and mental health ~ anxiety, worries, low confidence, low self-esteem </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Additional Support Needs at St Margaret’s</dc:title>
  <dc:creator>Mrs Snedden</dc:creator>
  <cp:lastModifiedBy>Mrs Snedden</cp:lastModifiedBy>
  <cp:revision>73</cp:revision>
  <cp:lastPrinted>2022-01-17T09:46:09Z</cp:lastPrinted>
  <dcterms:created xsi:type="dcterms:W3CDTF">2021-06-16T12:16:17Z</dcterms:created>
  <dcterms:modified xsi:type="dcterms:W3CDTF">2022-01-25T13:10:58Z</dcterms:modified>
</cp:coreProperties>
</file>