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60" r:id="rId4"/>
    <p:sldId id="259" r:id="rId5"/>
    <p:sldId id="258" r:id="rId6"/>
    <p:sldId id="261" r:id="rId7"/>
    <p:sldId id="262" r:id="rId8"/>
    <p:sldId id="263" r:id="rId9"/>
    <p:sldId id="264" r:id="rId10"/>
    <p:sldId id="265" r:id="rId11"/>
    <p:sldId id="266" r:id="rId12"/>
    <p:sldId id="269" r:id="rId13"/>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103" d="100"/>
          <a:sy n="103" d="100"/>
        </p:scale>
        <p:origin x="138" y="336"/>
      </p:cViewPr>
      <p:guideLst/>
    </p:cSldViewPr>
  </p:slideViewPr>
  <p:outlineViewPr>
    <p:cViewPr>
      <p:scale>
        <a:sx n="33" d="100"/>
        <a:sy n="33" d="100"/>
      </p:scale>
      <p:origin x="0" y="0"/>
    </p:cViewPr>
  </p:outlineViewPr>
  <p:notesTextViewPr>
    <p:cViewPr>
      <p:scale>
        <a:sx n="1" d="1"/>
        <a:sy n="1" d="1"/>
      </p:scale>
      <p:origin x="0" y="-336"/>
    </p:cViewPr>
  </p:notesTextViewPr>
  <p:notesViewPr>
    <p:cSldViewPr snapToGrid="0">
      <p:cViewPr varScale="1">
        <p:scale>
          <a:sx n="92" d="100"/>
          <a:sy n="92" d="100"/>
        </p:scale>
        <p:origin x="375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1F4FA7DE-42AC-411B-95BD-F2E0E942A6CE}" type="datetimeFigureOut">
              <a:rPr lang="en-GB" smtClean="0"/>
              <a:t>04/02/2022</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3732B997-7B27-4BC0-8C19-A6715EEAF8F6}" type="slidenum">
              <a:rPr lang="en-GB" smtClean="0"/>
              <a:t>‹#›</a:t>
            </a:fld>
            <a:endParaRPr lang="en-GB"/>
          </a:p>
        </p:txBody>
      </p:sp>
    </p:spTree>
    <p:extLst>
      <p:ext uri="{BB962C8B-B14F-4D97-AF65-F5344CB8AC3E}">
        <p14:creationId xmlns:p14="http://schemas.microsoft.com/office/powerpoint/2010/main" val="2546179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4.png"/></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hildren1st.org.uk/help-for-families/parentline-scotland/?gclid=EAIaIQobChMIvuetjIvm9QIVkt_tCh3ATguyEAAYAiAAEgLBg_D_Bw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education.gov.scot/parentzone/my-child/what-is-my-child-entitled-to/getting-it-right-for-every-child/" TargetMode="Externa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12.png"/></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2080603" y="1234282"/>
            <a:ext cx="2636469" cy="1162282"/>
          </a:xfrm>
          <a:prstGeom prst="rect">
            <a:avLst/>
          </a:prstGeom>
        </p:spPr>
      </p:pic>
      <p:sp>
        <p:nvSpPr>
          <p:cNvPr id="3" name="Notes Placeholder 2"/>
          <p:cNvSpPr>
            <a:spLocks noGrp="1"/>
          </p:cNvSpPr>
          <p:nvPr>
            <p:ph type="body" idx="1"/>
          </p:nvPr>
        </p:nvSpPr>
        <p:spPr/>
        <p:txBody>
          <a:bodyPr/>
          <a:lstStyle/>
          <a:p>
            <a:r>
              <a:rPr lang="en-GB" dirty="0" smtClean="0"/>
              <a:t>This presentation is designed to give you an insight into GIRFEC and where this sits within education today. It is by no means exhaustive but is aimed at summarising the key information and issues that are around the principles of GIRFEC and how we might approach things in </a:t>
            </a:r>
            <a:r>
              <a:rPr lang="en-GB" dirty="0" smtClean="0"/>
              <a:t>St</a:t>
            </a:r>
            <a:r>
              <a:rPr lang="en-GB" baseline="0" dirty="0" smtClean="0"/>
              <a:t> Margaret’s </a:t>
            </a:r>
            <a:r>
              <a:rPr lang="en-GB" dirty="0" smtClean="0"/>
              <a:t>to </a:t>
            </a:r>
            <a:r>
              <a:rPr lang="en-GB" dirty="0" smtClean="0"/>
              <a:t>support all children, some children or </a:t>
            </a:r>
            <a:r>
              <a:rPr lang="en-GB" dirty="0" smtClean="0"/>
              <a:t>individuals</a:t>
            </a:r>
            <a:r>
              <a:rPr lang="en-GB" dirty="0" smtClean="0"/>
              <a:t>, depending on their circumstances.</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1</a:t>
            </a:fld>
            <a:endParaRPr lang="en-GB"/>
          </a:p>
        </p:txBody>
      </p:sp>
      <p:pic>
        <p:nvPicPr>
          <p:cNvPr id="6" name="Picture 5"/>
          <p:cNvPicPr>
            <a:picLocks noChangeAspect="1"/>
          </p:cNvPicPr>
          <p:nvPr/>
        </p:nvPicPr>
        <p:blipFill>
          <a:blip r:embed="rId4"/>
          <a:stretch>
            <a:fillRect/>
          </a:stretch>
        </p:blipFill>
        <p:spPr>
          <a:xfrm>
            <a:off x="2914975" y="3255417"/>
            <a:ext cx="967725" cy="1054282"/>
          </a:xfrm>
          <a:prstGeom prst="rect">
            <a:avLst/>
          </a:prstGeom>
        </p:spPr>
      </p:pic>
    </p:spTree>
    <p:extLst>
      <p:ext uri="{BB962C8B-B14F-4D97-AF65-F5344CB8AC3E}">
        <p14:creationId xmlns:p14="http://schemas.microsoft.com/office/powerpoint/2010/main" val="1359435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679767" y="1234281"/>
            <a:ext cx="5438141" cy="3332559"/>
          </a:xfrm>
          <a:prstGeom prst="rect">
            <a:avLst/>
          </a:prstGeom>
        </p:spPr>
      </p:pic>
      <p:sp>
        <p:nvSpPr>
          <p:cNvPr id="3" name="Notes Placeholder 2"/>
          <p:cNvSpPr>
            <a:spLocks noGrp="1"/>
          </p:cNvSpPr>
          <p:nvPr>
            <p:ph type="body" idx="1"/>
          </p:nvPr>
        </p:nvSpPr>
        <p:spPr/>
        <p:txBody>
          <a:bodyPr/>
          <a:lstStyle/>
          <a:p>
            <a:r>
              <a:rPr lang="en-GB" dirty="0" smtClean="0"/>
              <a:t>Another resource that schools, social work and other agencies might use to help us in assessing and supporting a child’s wellbeing is the MY WORLD TRIANGLE.</a:t>
            </a:r>
          </a:p>
          <a:p>
            <a:endParaRPr lang="en-GB" dirty="0"/>
          </a:p>
          <a:p>
            <a:r>
              <a:rPr lang="en-GB" dirty="0" smtClean="0"/>
              <a:t>When a professional team, including the family are considering a child’s wellbeing there are a number of factors to consider…</a:t>
            </a:r>
          </a:p>
          <a:p>
            <a:endParaRPr lang="en-GB" dirty="0"/>
          </a:p>
          <a:p>
            <a:r>
              <a:rPr lang="en-GB" dirty="0" smtClean="0"/>
              <a:t>When thinking about how a child is growing or developing:</a:t>
            </a:r>
          </a:p>
          <a:p>
            <a:r>
              <a:rPr lang="en-GB" dirty="0" smtClean="0"/>
              <a:t>Are they demonstrating they are learning to be responsible? What might be getting in the way of that?</a:t>
            </a:r>
          </a:p>
          <a:p>
            <a:r>
              <a:rPr lang="en-GB" dirty="0" smtClean="0"/>
              <a:t>Is the child confident in their ability to learn, have relationships and take risks? If not, why not?</a:t>
            </a:r>
          </a:p>
          <a:p>
            <a:endParaRPr lang="en-GB" dirty="0" smtClean="0"/>
          </a:p>
          <a:p>
            <a:r>
              <a:rPr lang="en-GB" dirty="0" smtClean="0"/>
              <a:t>When thinking about what a child might be needing from people around them:</a:t>
            </a:r>
          </a:p>
          <a:p>
            <a:r>
              <a:rPr lang="en-GB" dirty="0" smtClean="0"/>
              <a:t>Is everyone giving good guidance and support to help them make the right choices? Are they getting conflicting messages from home and school that is causing confusion? </a:t>
            </a:r>
          </a:p>
          <a:p>
            <a:r>
              <a:rPr lang="en-GB" dirty="0" smtClean="0"/>
              <a:t>Are the adults that support me all helping me to safe?</a:t>
            </a:r>
          </a:p>
          <a:p>
            <a:r>
              <a:rPr lang="en-GB" dirty="0" smtClean="0"/>
              <a:t>Does everyone understand my background and experiences or beliefs that might be affecting how I behave and learn?</a:t>
            </a:r>
          </a:p>
          <a:p>
            <a:endParaRPr lang="en-GB" dirty="0"/>
          </a:p>
          <a:p>
            <a:r>
              <a:rPr lang="en-GB" dirty="0" smtClean="0"/>
              <a:t>Lastly, we look at the wider world:</a:t>
            </a:r>
          </a:p>
          <a:p>
            <a:r>
              <a:rPr lang="en-GB" dirty="0" smtClean="0"/>
              <a:t>Does the child have access to enough resources or money? Is there a way the we can help? </a:t>
            </a:r>
          </a:p>
          <a:p>
            <a:r>
              <a:rPr lang="en-GB" dirty="0" smtClean="0"/>
              <a:t>Is their housing safe to live in? </a:t>
            </a:r>
          </a:p>
          <a:p>
            <a:r>
              <a:rPr lang="en-GB" dirty="0" smtClean="0"/>
              <a:t>Does the family know where to get help?</a:t>
            </a:r>
          </a:p>
          <a:p>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10</a:t>
            </a:fld>
            <a:endParaRPr lang="en-GB"/>
          </a:p>
        </p:txBody>
      </p:sp>
    </p:spTree>
    <p:extLst>
      <p:ext uri="{BB962C8B-B14F-4D97-AF65-F5344CB8AC3E}">
        <p14:creationId xmlns:p14="http://schemas.microsoft.com/office/powerpoint/2010/main" val="4013137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547590" y="1234281"/>
            <a:ext cx="5570317" cy="3332559"/>
          </a:xfrm>
          <a:prstGeom prst="rect">
            <a:avLst/>
          </a:prstGeom>
        </p:spPr>
      </p:pic>
      <p:sp>
        <p:nvSpPr>
          <p:cNvPr id="3" name="Notes Placeholder 2"/>
          <p:cNvSpPr>
            <a:spLocks noGrp="1"/>
          </p:cNvSpPr>
          <p:nvPr>
            <p:ph type="body" idx="1"/>
          </p:nvPr>
        </p:nvSpPr>
        <p:spPr/>
        <p:txBody>
          <a:bodyPr/>
          <a:lstStyle/>
          <a:p>
            <a:r>
              <a:rPr lang="en-GB" dirty="0" smtClean="0"/>
              <a:t>Another support for understanding and assessing a child’s needs is the resilience or vulnerability matrix. </a:t>
            </a:r>
          </a:p>
          <a:p>
            <a:r>
              <a:rPr lang="en-GB" dirty="0" smtClean="0"/>
              <a:t>Helping a child develop resilience as they grow into a young adult is crucial for a positive emotional and mental journey into adult life. Life throws many challenges and difficulties at us and we need resilience to navigate these. </a:t>
            </a:r>
          </a:p>
          <a:p>
            <a:r>
              <a:rPr lang="en-GB" dirty="0" smtClean="0"/>
              <a:t>When we think about a child’s resilience we look at their attachments to significant adults, their </a:t>
            </a:r>
            <a:r>
              <a:rPr lang="en-GB" dirty="0" smtClean="0"/>
              <a:t>self-worth </a:t>
            </a:r>
            <a:r>
              <a:rPr lang="en-GB" dirty="0" smtClean="0"/>
              <a:t>and self-esteem, along with </a:t>
            </a:r>
            <a:r>
              <a:rPr lang="en-GB" dirty="0" smtClean="0"/>
              <a:t>how positive </a:t>
            </a:r>
            <a:r>
              <a:rPr lang="en-GB" dirty="0" smtClean="0"/>
              <a:t>and </a:t>
            </a:r>
            <a:r>
              <a:rPr lang="en-GB" dirty="0" smtClean="0"/>
              <a:t>consistent a parents or carers support is. </a:t>
            </a:r>
            <a:r>
              <a:rPr lang="en-GB" dirty="0" smtClean="0"/>
              <a:t>All of these can have </a:t>
            </a:r>
            <a:r>
              <a:rPr lang="en-GB" dirty="0" smtClean="0"/>
              <a:t>a</a:t>
            </a:r>
            <a:r>
              <a:rPr lang="en-GB" baseline="0" dirty="0" smtClean="0"/>
              <a:t> significant</a:t>
            </a:r>
            <a:r>
              <a:rPr lang="en-GB" dirty="0" smtClean="0"/>
              <a:t> </a:t>
            </a:r>
            <a:r>
              <a:rPr lang="en-GB" dirty="0" smtClean="0"/>
              <a:t>impact on a child’s ability to cope and manage their own behaviour.</a:t>
            </a:r>
          </a:p>
          <a:p>
            <a:r>
              <a:rPr lang="en-GB" dirty="0" smtClean="0"/>
              <a:t>We look at a child’s life experiences at home and at school or in the community. Whether specialist support and help is needed beyond that that can be delivered in school, along with what a child’s talents, skills and interests are.</a:t>
            </a:r>
          </a:p>
          <a:p>
            <a:r>
              <a:rPr lang="en-GB" dirty="0" smtClean="0"/>
              <a:t>There are many factors that can affect a child as they live and grow – bereavement, family breakdowns, living with domestic violence, parental mental health to name a few. </a:t>
            </a:r>
          </a:p>
          <a:p>
            <a:r>
              <a:rPr lang="en-GB" dirty="0" smtClean="0"/>
              <a:t>We then have to take into consideration the age, development and stage of a child, what </a:t>
            </a:r>
            <a:r>
              <a:rPr lang="en-GB" smtClean="0"/>
              <a:t>potential </a:t>
            </a:r>
            <a:r>
              <a:rPr lang="en-GB" smtClean="0"/>
              <a:t>protective </a:t>
            </a:r>
            <a:r>
              <a:rPr lang="en-GB" dirty="0" smtClean="0"/>
              <a:t>factors surround them, like a </a:t>
            </a:r>
            <a:r>
              <a:rPr lang="en-GB" dirty="0" smtClean="0"/>
              <a:t>grandparent, strong friendships </a:t>
            </a:r>
            <a:r>
              <a:rPr lang="en-GB" dirty="0" smtClean="0"/>
              <a:t>etc. and what supports we might offer or put in place to strengthen them and raise their self-esteem in order that they achieve and learn from their past behaviours in a positive solution focused way.</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11</a:t>
            </a:fld>
            <a:endParaRPr lang="en-GB"/>
          </a:p>
        </p:txBody>
      </p:sp>
    </p:spTree>
    <p:extLst>
      <p:ext uri="{BB962C8B-B14F-4D97-AF65-F5344CB8AC3E}">
        <p14:creationId xmlns:p14="http://schemas.microsoft.com/office/powerpoint/2010/main" val="3327079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3850" y="687388"/>
            <a:ext cx="5922963" cy="3332162"/>
          </a:xfrm>
        </p:spPr>
      </p:sp>
      <p:sp>
        <p:nvSpPr>
          <p:cNvPr id="3" name="Notes Placeholder 2"/>
          <p:cNvSpPr>
            <a:spLocks noGrp="1"/>
          </p:cNvSpPr>
          <p:nvPr>
            <p:ph type="body" idx="1"/>
          </p:nvPr>
        </p:nvSpPr>
        <p:spPr/>
        <p:txBody>
          <a:bodyPr/>
          <a:lstStyle/>
          <a:p>
            <a:r>
              <a:rPr lang="en-GB" dirty="0" smtClean="0"/>
              <a:t>If you would like more information regarding GIFREC and the principles that under pin this, them please click on the second link which will take you to parent zone and has been written with you in mind.</a:t>
            </a:r>
          </a:p>
          <a:p>
            <a:endParaRPr lang="en-GB" dirty="0"/>
          </a:p>
          <a:p>
            <a:r>
              <a:rPr lang="en-GB" dirty="0" smtClean="0"/>
              <a:t>If you are struggling to meet your child’s needs and would like to talk to someone outside of school then please click on the first link and there are people there that can signpost and assist you. But pleas, never be embarrassed or reluctant to reach out to us in school. We are here to help and, in fact need your help to ensure that we are Getting it Right for Every Child.</a:t>
            </a:r>
          </a:p>
          <a:p>
            <a:endParaRPr lang="en-GB" dirty="0"/>
          </a:p>
          <a:p>
            <a:r>
              <a:rPr lang="en-GB" dirty="0" smtClean="0"/>
              <a:t>Thank you for taking the time to listen to this presentation.</a:t>
            </a:r>
          </a:p>
          <a:p>
            <a:endParaRPr lang="en-GB" dirty="0"/>
          </a:p>
          <a:p>
            <a:r>
              <a:rPr lang="en-GB" dirty="0" smtClean="0"/>
              <a:t>Our next one will be around </a:t>
            </a:r>
            <a:r>
              <a:rPr lang="en-GB" b="1" dirty="0" smtClean="0"/>
              <a:t>family learning and parental engagement/participation </a:t>
            </a:r>
            <a:r>
              <a:rPr lang="en-GB" dirty="0" smtClean="0"/>
              <a:t>and will be placed on the website before the Easter holidays.</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12</a:t>
            </a:fld>
            <a:endParaRPr lang="en-GB"/>
          </a:p>
        </p:txBody>
      </p:sp>
      <p:sp>
        <p:nvSpPr>
          <p:cNvPr id="5" name="Rectangle 4"/>
          <p:cNvSpPr/>
          <p:nvPr/>
        </p:nvSpPr>
        <p:spPr>
          <a:xfrm>
            <a:off x="821385" y="1134907"/>
            <a:ext cx="3398838" cy="923330"/>
          </a:xfrm>
          <a:prstGeom prst="rect">
            <a:avLst/>
          </a:prstGeom>
        </p:spPr>
        <p:txBody>
          <a:bodyPr>
            <a:spAutoFit/>
          </a:bodyPr>
          <a:lstStyle/>
          <a:p>
            <a:r>
              <a:rPr lang="en-GB" dirty="0">
                <a:hlinkClick r:id="rId3"/>
              </a:rPr>
              <a:t>Children 1st </a:t>
            </a:r>
            <a:r>
              <a:rPr lang="en-GB" dirty="0" err="1">
                <a:hlinkClick r:id="rId3"/>
              </a:rPr>
              <a:t>Parentline</a:t>
            </a:r>
            <a:r>
              <a:rPr lang="en-GB" dirty="0">
                <a:hlinkClick r:id="rId3"/>
              </a:rPr>
              <a:t> - Parenting Help, Advice &amp; Support | Children 1st</a:t>
            </a:r>
            <a:endParaRPr lang="en-GB" dirty="0"/>
          </a:p>
        </p:txBody>
      </p:sp>
      <p:sp>
        <p:nvSpPr>
          <p:cNvPr id="6" name="Rectangle 5"/>
          <p:cNvSpPr/>
          <p:nvPr/>
        </p:nvSpPr>
        <p:spPr>
          <a:xfrm>
            <a:off x="821385" y="2353045"/>
            <a:ext cx="3398838" cy="1200329"/>
          </a:xfrm>
          <a:prstGeom prst="rect">
            <a:avLst/>
          </a:prstGeom>
        </p:spPr>
        <p:txBody>
          <a:bodyPr>
            <a:spAutoFit/>
          </a:bodyPr>
          <a:lstStyle/>
          <a:p>
            <a:r>
              <a:rPr lang="en-GB" dirty="0">
                <a:hlinkClick r:id="rId4"/>
              </a:rPr>
              <a:t>Getting it right for every child | What is my child entitled to? | My child | Parent Zone (</a:t>
            </a:r>
            <a:r>
              <a:rPr lang="en-GB" dirty="0" err="1">
                <a:hlinkClick r:id="rId4"/>
              </a:rPr>
              <a:t>education.gov.scot</a:t>
            </a:r>
            <a:r>
              <a:rPr lang="en-GB" dirty="0">
                <a:hlinkClick r:id="rId4"/>
              </a:rPr>
              <a:t>)</a:t>
            </a:r>
            <a:endParaRPr lang="en-GB" dirty="0"/>
          </a:p>
        </p:txBody>
      </p:sp>
    </p:spTree>
    <p:extLst>
      <p:ext uri="{BB962C8B-B14F-4D97-AF65-F5344CB8AC3E}">
        <p14:creationId xmlns:p14="http://schemas.microsoft.com/office/powerpoint/2010/main" val="656157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4709307" y="1347424"/>
            <a:ext cx="1227930" cy="761140"/>
          </a:xfrm>
          <a:prstGeom prst="rect">
            <a:avLst/>
          </a:prstGeom>
        </p:spPr>
      </p:pic>
      <p:sp>
        <p:nvSpPr>
          <p:cNvPr id="3" name="Notes Placeholder 2"/>
          <p:cNvSpPr>
            <a:spLocks noGrp="1"/>
          </p:cNvSpPr>
          <p:nvPr>
            <p:ph type="body" idx="1"/>
          </p:nvPr>
        </p:nvSpPr>
        <p:spPr/>
        <p:txBody>
          <a:bodyPr/>
          <a:lstStyle/>
          <a:p>
            <a:r>
              <a:rPr lang="en-GB" dirty="0" smtClean="0"/>
              <a:t>The principles of GIRFEC are written </a:t>
            </a:r>
            <a:r>
              <a:rPr lang="en-GB" dirty="0" smtClean="0"/>
              <a:t>throughout our </a:t>
            </a:r>
            <a:r>
              <a:rPr lang="en-GB" dirty="0" smtClean="0"/>
              <a:t>curriculum, and the aims of Curriculum for </a:t>
            </a:r>
            <a:r>
              <a:rPr lang="en-GB" dirty="0" smtClean="0"/>
              <a:t>Excellence, </a:t>
            </a:r>
            <a:r>
              <a:rPr lang="en-GB" dirty="0" smtClean="0"/>
              <a:t>which are also written into our school vision statement. Our aim, in all we do, it to ensure that all St Margaret’s children leave us as Successful Learners, Confident Individuals</a:t>
            </a:r>
            <a:r>
              <a:rPr lang="en-GB" dirty="0" smtClean="0"/>
              <a:t>, </a:t>
            </a:r>
            <a:r>
              <a:rPr lang="en-GB" dirty="0" smtClean="0"/>
              <a:t>Effective Contributors and </a:t>
            </a:r>
            <a:r>
              <a:rPr lang="en-GB" dirty="0" smtClean="0"/>
              <a:t>Responsible Citizens (The Four Capacities). </a:t>
            </a:r>
            <a:r>
              <a:rPr lang="en-GB" dirty="0" smtClean="0"/>
              <a:t>Now, this is not a smooth journey for all children for a number of reasons but GIRFEC provides us with the tools to reflect on potential barriers and how we might work as </a:t>
            </a:r>
            <a:r>
              <a:rPr lang="en-GB" dirty="0" smtClean="0"/>
              <a:t>professionals, </a:t>
            </a:r>
            <a:r>
              <a:rPr lang="en-GB" dirty="0" smtClean="0"/>
              <a:t>and with </a:t>
            </a:r>
            <a:r>
              <a:rPr lang="en-GB" dirty="0" smtClean="0"/>
              <a:t>families, </a:t>
            </a:r>
            <a:r>
              <a:rPr lang="en-GB" dirty="0" smtClean="0"/>
              <a:t>to try to remove </a:t>
            </a:r>
            <a:r>
              <a:rPr lang="en-GB" dirty="0" smtClean="0"/>
              <a:t>these </a:t>
            </a:r>
            <a:r>
              <a:rPr lang="en-GB" dirty="0" smtClean="0"/>
              <a:t>barriers.</a:t>
            </a:r>
          </a:p>
          <a:p>
            <a:endParaRPr lang="en-GB" dirty="0"/>
          </a:p>
          <a:p>
            <a:r>
              <a:rPr lang="en-GB" dirty="0" smtClean="0"/>
              <a:t>GIRFEC places the child at the centre of decision making and it is the child, not the </a:t>
            </a:r>
            <a:r>
              <a:rPr lang="en-GB" dirty="0" smtClean="0"/>
              <a:t>adult,</a:t>
            </a:r>
            <a:r>
              <a:rPr lang="en-GB" baseline="0" dirty="0" smtClean="0"/>
              <a:t> </a:t>
            </a:r>
            <a:r>
              <a:rPr lang="en-GB" dirty="0" smtClean="0"/>
              <a:t>that </a:t>
            </a:r>
            <a:r>
              <a:rPr lang="en-GB" dirty="0" smtClean="0"/>
              <a:t>comes first.</a:t>
            </a:r>
          </a:p>
          <a:p>
            <a:r>
              <a:rPr lang="en-GB" dirty="0" smtClean="0"/>
              <a:t>It gives us a method of assessing a child’s wellbeing so that we can understand how best to collectively meet their needs. Sometimes the school does not have all the answers, neither do the parents or family or other agencies and it is a team approach that helps to make a difference, where we all work together to support the child.</a:t>
            </a:r>
          </a:p>
          <a:p>
            <a:r>
              <a:rPr lang="en-GB" dirty="0" smtClean="0"/>
              <a:t>The importance of recognising need early is also a key principle of </a:t>
            </a:r>
            <a:r>
              <a:rPr lang="en-GB" dirty="0" smtClean="0"/>
              <a:t>GIRFEC, </a:t>
            </a:r>
            <a:r>
              <a:rPr lang="en-GB" dirty="0" smtClean="0"/>
              <a:t>to avoid behaviours becoming entrenched or </a:t>
            </a:r>
            <a:r>
              <a:rPr lang="en-GB" dirty="0" smtClean="0"/>
              <a:t>difficulties being </a:t>
            </a:r>
            <a:r>
              <a:rPr lang="en-GB" dirty="0" smtClean="0"/>
              <a:t>unsupported. </a:t>
            </a:r>
          </a:p>
          <a:p>
            <a:r>
              <a:rPr lang="en-GB" dirty="0" smtClean="0"/>
              <a:t>And, as I have said before, it requires team work and a coordinated approach to meeting </a:t>
            </a:r>
            <a:r>
              <a:rPr lang="en-GB" dirty="0" smtClean="0"/>
              <a:t>a child’s needs</a:t>
            </a:r>
            <a:r>
              <a:rPr lang="en-GB" dirty="0" smtClean="0"/>
              <a:t>. At St Margaret's we do that in a wide variety of ways, from parent consultations and the relationships and conversations that we have with families on a day to day </a:t>
            </a:r>
            <a:r>
              <a:rPr lang="en-GB" dirty="0" smtClean="0"/>
              <a:t>basis, </a:t>
            </a:r>
            <a:r>
              <a:rPr lang="en-GB" dirty="0" smtClean="0"/>
              <a:t>as</a:t>
            </a:r>
            <a:r>
              <a:rPr lang="en-GB" baseline="0" dirty="0" smtClean="0"/>
              <a:t> well as </a:t>
            </a:r>
            <a:r>
              <a:rPr lang="en-GB" dirty="0" smtClean="0"/>
              <a:t>the children themselves. Through our Team Around the Child System, professional meetings, links with other agencies to name a </a:t>
            </a:r>
            <a:r>
              <a:rPr lang="en-GB" dirty="0" smtClean="0"/>
              <a:t>few also support us in effective team work. </a:t>
            </a:r>
          </a:p>
          <a:p>
            <a:r>
              <a:rPr lang="en-GB" dirty="0" smtClean="0"/>
              <a:t>As </a:t>
            </a:r>
            <a:r>
              <a:rPr lang="en-GB" dirty="0" smtClean="0"/>
              <a:t>our Relationships Policy states, ‘one size does not fit all’. All children are completely unique and have their own strengths, struggles, inner conflict, life experiences and view of the world. We treat children as individuals in</a:t>
            </a:r>
            <a:r>
              <a:rPr lang="en-GB" baseline="0" dirty="0" smtClean="0"/>
              <a:t> </a:t>
            </a:r>
            <a:r>
              <a:rPr lang="en-GB" dirty="0" smtClean="0"/>
              <a:t>order that we get it right for all children. This is something we continuously strive for.</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2</a:t>
            </a:fld>
            <a:endParaRPr lang="en-GB" dirty="0"/>
          </a:p>
        </p:txBody>
      </p:sp>
    </p:spTree>
    <p:extLst>
      <p:ext uri="{BB962C8B-B14F-4D97-AF65-F5344CB8AC3E}">
        <p14:creationId xmlns:p14="http://schemas.microsoft.com/office/powerpoint/2010/main" val="2290151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GIRFEC puts the best interests of the child at the heart of it’s decision making. When we are considering how best to meet a child’s needs we don’t jump to conclusions thinking that we automatically know the full answer. </a:t>
            </a:r>
          </a:p>
          <a:p>
            <a:r>
              <a:rPr lang="en-GB" dirty="0" smtClean="0"/>
              <a:t>Establishing an understanding of need takes time to gather evidence and interrogate that evidence. Sometimes</a:t>
            </a:r>
            <a:r>
              <a:rPr lang="en-GB" baseline="0" dirty="0" smtClean="0"/>
              <a:t> what we, the adults, or the child even, thinks is the issue is not always the actually the issue that needs to be addressed. To help us with this we try to work closely with the child and their family to gather a fuller picture. As the school we have some pieces of the puzzle, as parents or carers, you have other pieces, together we get a fuller picture of what might be going on for a child. </a:t>
            </a:r>
          </a:p>
          <a:p>
            <a:endParaRPr lang="en-GB" baseline="0" dirty="0" smtClean="0"/>
          </a:p>
          <a:p>
            <a:r>
              <a:rPr lang="en-GB" baseline="0" dirty="0" smtClean="0"/>
              <a:t>Our aim is always to prevent any issues or catch them quickly before they grow arms and legs, but, as is the way of the world, this is not always possible. However, what is really important is once an issue is discovered then the professionals and the family must work together to solve the problem and ensure that a child is thriving. This, of course, does not happen over night and can take some time.</a:t>
            </a:r>
          </a:p>
          <a:p>
            <a:endParaRPr lang="en-GB" baseline="0" dirty="0" smtClean="0"/>
          </a:p>
          <a:p>
            <a:r>
              <a:rPr lang="en-GB" baseline="0" dirty="0" smtClean="0"/>
              <a:t>When we talk about wellbeing, we are trying to measure or ascertain, if you will, what the quality of a child’s life might be. Some of the ‘things’ that we can measure are around the impact of poverty, a child’s health or a family members health, a parent in prison or being a victim of a crim, how they are preforming in their learning. </a:t>
            </a:r>
          </a:p>
          <a:p>
            <a:r>
              <a:rPr lang="en-GB" baseline="0" dirty="0" smtClean="0"/>
              <a:t>Other, harder to measure information is that around how a child feels they are doing and why or how happy they feel. Children often appear very happy in school yet are sharing a different message at home. </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3</a:t>
            </a:fld>
            <a:endParaRPr lang="en-GB"/>
          </a:p>
        </p:txBody>
      </p:sp>
    </p:spTree>
    <p:extLst>
      <p:ext uri="{BB962C8B-B14F-4D97-AF65-F5344CB8AC3E}">
        <p14:creationId xmlns:p14="http://schemas.microsoft.com/office/powerpoint/2010/main" val="2967848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GIRFEC is very closely linked to the UNCRC Rights of the Child. The information on the slide</a:t>
            </a:r>
            <a:r>
              <a:rPr lang="en-GB" baseline="0" dirty="0" smtClean="0"/>
              <a:t> above is referring to an individual person or child’s rights. If you would like more information there is another presentation regarding Children’s rights also on our website.</a:t>
            </a:r>
          </a:p>
          <a:p>
            <a:endParaRPr lang="en-GB" baseline="0" dirty="0" smtClean="0"/>
          </a:p>
          <a:p>
            <a:r>
              <a:rPr lang="en-GB" baseline="0" dirty="0" smtClean="0"/>
              <a:t>There are additional rights, however, when considering GIRFEC, that have greater implications. For example, getting it right for a child with a disability, or supporting a child who has been traumatised or mistreated. Children who are refugees and are suffering or have suffered as a result, children who perhaps have fallen short of the law or who have been removed into care, all come with very complex and individual issues, problems, views of the world and adults within it and to get it right, this needs a team approach, with children’s rights and best interests at the centre.</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4</a:t>
            </a:fld>
            <a:endParaRPr lang="en-GB"/>
          </a:p>
        </p:txBody>
      </p:sp>
    </p:spTree>
    <p:extLst>
      <p:ext uri="{BB962C8B-B14F-4D97-AF65-F5344CB8AC3E}">
        <p14:creationId xmlns:p14="http://schemas.microsoft.com/office/powerpoint/2010/main" val="138599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1313" y="1274763"/>
            <a:ext cx="5926137" cy="3333750"/>
          </a:xfrm>
        </p:spPr>
      </p:sp>
      <p:pic>
        <p:nvPicPr>
          <p:cNvPr id="6" name="Picture 5"/>
          <p:cNvPicPr>
            <a:picLocks noChangeAspect="1"/>
          </p:cNvPicPr>
          <p:nvPr/>
        </p:nvPicPr>
        <p:blipFill>
          <a:blip r:embed="rId3"/>
          <a:stretch>
            <a:fillRect/>
          </a:stretch>
        </p:blipFill>
        <p:spPr>
          <a:xfrm>
            <a:off x="679768" y="1234282"/>
            <a:ext cx="1396220" cy="791996"/>
          </a:xfrm>
          <a:prstGeom prst="rect">
            <a:avLst/>
          </a:prstGeom>
        </p:spPr>
      </p:pic>
      <p:pic>
        <p:nvPicPr>
          <p:cNvPr id="5" name="Picture 4"/>
          <p:cNvPicPr>
            <a:picLocks noChangeAspect="1"/>
          </p:cNvPicPr>
          <p:nvPr/>
        </p:nvPicPr>
        <p:blipFill>
          <a:blip r:embed="rId4"/>
          <a:stretch>
            <a:fillRect/>
          </a:stretch>
        </p:blipFill>
        <p:spPr>
          <a:xfrm>
            <a:off x="4838621" y="3173132"/>
            <a:ext cx="1184873" cy="1290853"/>
          </a:xfrm>
          <a:prstGeom prst="rect">
            <a:avLst/>
          </a:prstGeom>
        </p:spPr>
      </p:pic>
      <p:sp>
        <p:nvSpPr>
          <p:cNvPr id="3" name="Notes Placeholder 2"/>
          <p:cNvSpPr>
            <a:spLocks noGrp="1"/>
          </p:cNvSpPr>
          <p:nvPr>
            <p:ph type="body" idx="1"/>
          </p:nvPr>
        </p:nvSpPr>
        <p:spPr/>
        <p:txBody>
          <a:bodyPr/>
          <a:lstStyle/>
          <a:p>
            <a:r>
              <a:rPr lang="en-GB" dirty="0" smtClean="0"/>
              <a:t>When we are considering a child’s well being we use the SHANARRI wellbeing wheel to support us in our discussions about wellbeing.</a:t>
            </a:r>
          </a:p>
          <a:p>
            <a:r>
              <a:rPr lang="en-GB" dirty="0" smtClean="0"/>
              <a:t>These 8 wellbeing factors are what is required for a child to thrive and achieve in life. None are exclusively important and all are influenced by the child’s experiences at home, in the community and at school. Some life experiences are positive and will help a child to thrive but others can be negative and the child may need support: </a:t>
            </a:r>
          </a:p>
          <a:p>
            <a:r>
              <a:rPr lang="en-GB" dirty="0" smtClean="0"/>
              <a:t>Adverse Childhood Experiences (ACEs) or other adversities such as bereavement or bullying, or where a family is affected by illness, disability or poverty.</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5</a:t>
            </a:fld>
            <a:endParaRPr lang="en-GB"/>
          </a:p>
        </p:txBody>
      </p:sp>
    </p:spTree>
    <p:extLst>
      <p:ext uri="{BB962C8B-B14F-4D97-AF65-F5344CB8AC3E}">
        <p14:creationId xmlns:p14="http://schemas.microsoft.com/office/powerpoint/2010/main" val="1725877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the adults in a child’s life, supporting them to achieve their potential, and by adults I am referring to parents, extended family and friends, school staff and wider community members, we </a:t>
            </a:r>
            <a:r>
              <a:rPr lang="en-GB" b="1" dirty="0" smtClean="0"/>
              <a:t>all</a:t>
            </a:r>
            <a:r>
              <a:rPr lang="en-GB" dirty="0" smtClean="0"/>
              <a:t> have a roll to play.</a:t>
            </a:r>
          </a:p>
          <a:p>
            <a:endParaRPr lang="en-GB" dirty="0" smtClean="0"/>
          </a:p>
          <a:p>
            <a:r>
              <a:rPr lang="en-GB" dirty="0" smtClean="0"/>
              <a:t>In order for children to be</a:t>
            </a:r>
            <a:r>
              <a:rPr lang="en-GB" b="1" dirty="0" smtClean="0"/>
              <a:t> safe </a:t>
            </a:r>
            <a:r>
              <a:rPr lang="en-GB" dirty="0" smtClean="0"/>
              <a:t>we should be raising their awareness of strangers, how to play safely on their own or with others, learning to assess risk, avoiding danger or dangerous places (you’d be horrified at the number of children and young people that still play on our school </a:t>
            </a:r>
            <a:r>
              <a:rPr lang="en-GB" dirty="0" smtClean="0"/>
              <a:t>roof when school</a:t>
            </a:r>
            <a:r>
              <a:rPr lang="en-GB" baseline="0" dirty="0" smtClean="0"/>
              <a:t> is closed</a:t>
            </a:r>
            <a:r>
              <a:rPr lang="en-GB" dirty="0" smtClean="0"/>
              <a:t>), </a:t>
            </a:r>
            <a:r>
              <a:rPr lang="en-GB" dirty="0" smtClean="0"/>
              <a:t>teaching them about road safety, how to use or avoid dangerous objects, how to be safe online and manage themselves in their surroundings.</a:t>
            </a:r>
          </a:p>
          <a:p>
            <a:endParaRPr lang="en-GB" dirty="0"/>
          </a:p>
          <a:p>
            <a:endParaRPr lang="en-GB" dirty="0"/>
          </a:p>
          <a:p>
            <a:r>
              <a:rPr lang="en-GB" dirty="0" smtClean="0"/>
              <a:t>To ensure children are </a:t>
            </a:r>
            <a:r>
              <a:rPr lang="en-GB" b="1" dirty="0" smtClean="0"/>
              <a:t>healthy</a:t>
            </a:r>
            <a:r>
              <a:rPr lang="en-GB" dirty="0" smtClean="0"/>
              <a:t> we need to teach them about their senses and how they can use them to be safe and healthy, how to ensure (particularly as they grow older) that they self-care &amp; and have good personal care - washing, cleaning teeth, sleeping, being clean, managing periods and body odour, the importance of managing emotions and regulating behaviour, keeping active and being physically fit, how our bodies work and how they can look after them and ensuring good hygiene when playing, going to the toilet, avoiding infection and eating.</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6</a:t>
            </a:fld>
            <a:endParaRPr lang="en-GB"/>
          </a:p>
        </p:txBody>
      </p:sp>
      <p:pic>
        <p:nvPicPr>
          <p:cNvPr id="1026" name="Picture 2" descr="Abo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504" y="1357710"/>
            <a:ext cx="5211551" cy="3209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746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908927" y="1294210"/>
            <a:ext cx="5208981" cy="3212701"/>
          </a:xfrm>
          <a:prstGeom prst="rect">
            <a:avLst/>
          </a:prstGeom>
        </p:spPr>
      </p:pic>
      <p:sp>
        <p:nvSpPr>
          <p:cNvPr id="3" name="Notes Placeholder 2"/>
          <p:cNvSpPr>
            <a:spLocks noGrp="1"/>
          </p:cNvSpPr>
          <p:nvPr>
            <p:ph type="body" idx="1"/>
          </p:nvPr>
        </p:nvSpPr>
        <p:spPr/>
        <p:txBody>
          <a:bodyPr/>
          <a:lstStyle/>
          <a:p>
            <a:r>
              <a:rPr lang="en-GB" dirty="0" smtClean="0"/>
              <a:t>To help a child </a:t>
            </a:r>
            <a:r>
              <a:rPr lang="en-GB" b="1" dirty="0" smtClean="0"/>
              <a:t>achieve</a:t>
            </a:r>
            <a:r>
              <a:rPr lang="en-GB" dirty="0" smtClean="0"/>
              <a:t> we, as the adults, should give children meaningful support and encouragement and </a:t>
            </a:r>
            <a:r>
              <a:rPr lang="en-GB" dirty="0" smtClean="0"/>
              <a:t>help </a:t>
            </a:r>
            <a:r>
              <a:rPr lang="en-GB" dirty="0" smtClean="0"/>
              <a:t>them to avoid negative self-talk, developing a growth mind-set as oppose to a fixed mind set, equip them with the tools and resilience to become problem </a:t>
            </a:r>
            <a:r>
              <a:rPr lang="en-GB" dirty="0" smtClean="0"/>
              <a:t>solvers.</a:t>
            </a:r>
            <a:r>
              <a:rPr lang="en-GB" baseline="0" dirty="0" smtClean="0"/>
              <a:t> We need to</a:t>
            </a:r>
            <a:r>
              <a:rPr lang="en-GB" dirty="0" smtClean="0"/>
              <a:t> </a:t>
            </a:r>
            <a:r>
              <a:rPr lang="en-GB" dirty="0" smtClean="0"/>
              <a:t>show them how to correctly and safely use tools and technology to help them in their education (by tools I am referring to any equipment that a child might need to help them progress in any area of the curriculum). Adults need to encourage perseverance and resilience, especially when a child adopts an ‘I </a:t>
            </a:r>
            <a:r>
              <a:rPr lang="en-GB" dirty="0" smtClean="0"/>
              <a:t>can’t’ attitude. </a:t>
            </a:r>
            <a:r>
              <a:rPr lang="en-GB" dirty="0" smtClean="0"/>
              <a:t>Help them to create personal goals and ambitions and exploring learning and skills by being </a:t>
            </a:r>
            <a:r>
              <a:rPr lang="en-GB" dirty="0" smtClean="0"/>
              <a:t>creative,</a:t>
            </a:r>
            <a:r>
              <a:rPr lang="en-GB" baseline="0" dirty="0" smtClean="0"/>
              <a:t> realising</a:t>
            </a:r>
            <a:r>
              <a:rPr lang="en-GB" dirty="0" smtClean="0"/>
              <a:t> </a:t>
            </a:r>
            <a:r>
              <a:rPr lang="en-GB" dirty="0" smtClean="0"/>
              <a:t>that intelligence isn’t fixed and there are many intelligences! </a:t>
            </a:r>
          </a:p>
          <a:p>
            <a:endParaRPr lang="en-GB" dirty="0"/>
          </a:p>
          <a:p>
            <a:r>
              <a:rPr lang="en-GB" b="1" dirty="0" smtClean="0"/>
              <a:t>Nurturing</a:t>
            </a:r>
            <a:r>
              <a:rPr lang="en-GB" dirty="0" smtClean="0"/>
              <a:t> is so important for children to thrive. Every child, no matter who they are or how they behave towards others needs to feel loved, cared for and comforted. They need to have environments available to them to feel safe and supported in developing their self-esteem. They need to trust the adults around them and supported in developing significant relationships with these trusted adults. To do this we need to give them our time and our attention, our advice and our support and coach them to help them find the answers within.</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7</a:t>
            </a:fld>
            <a:endParaRPr lang="en-GB"/>
          </a:p>
        </p:txBody>
      </p:sp>
    </p:spTree>
    <p:extLst>
      <p:ext uri="{BB962C8B-B14F-4D97-AF65-F5344CB8AC3E}">
        <p14:creationId xmlns:p14="http://schemas.microsoft.com/office/powerpoint/2010/main" val="3893223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ensure wellness, children need to be </a:t>
            </a:r>
            <a:r>
              <a:rPr lang="en-GB" b="1" dirty="0" smtClean="0"/>
              <a:t>active. </a:t>
            </a:r>
            <a:r>
              <a:rPr lang="en-GB" dirty="0" smtClean="0"/>
              <a:t>As the adults supporting children we need to help create the opportunities for this to </a:t>
            </a:r>
            <a:r>
              <a:rPr lang="en-GB" dirty="0" smtClean="0"/>
              <a:t>happen;</a:t>
            </a:r>
            <a:r>
              <a:rPr lang="en-GB" baseline="0" dirty="0" smtClean="0"/>
              <a:t> </a:t>
            </a:r>
            <a:r>
              <a:rPr lang="en-GB" dirty="0" smtClean="0"/>
              <a:t>football</a:t>
            </a:r>
            <a:r>
              <a:rPr lang="en-GB" dirty="0" smtClean="0"/>
              <a:t>, outdoor play and learning, clubs, hill walking, cycling, swimming, ice-skating, dancing…we should encourage them to take part with others, developing their gross motor skills, even if they have a difficulty. Encourage them to attend group activities and sport </a:t>
            </a:r>
            <a:r>
              <a:rPr lang="en-GB" dirty="0" smtClean="0"/>
              <a:t>or </a:t>
            </a:r>
            <a:r>
              <a:rPr lang="en-GB" dirty="0" smtClean="0"/>
              <a:t>team games so that they are actively involved in their </a:t>
            </a:r>
            <a:r>
              <a:rPr lang="en-GB" dirty="0" smtClean="0"/>
              <a:t>community,</a:t>
            </a:r>
            <a:r>
              <a:rPr lang="en-GB" baseline="0" dirty="0" smtClean="0"/>
              <a:t> </a:t>
            </a:r>
            <a:r>
              <a:rPr lang="en-GB" dirty="0" smtClean="0"/>
              <a:t>building </a:t>
            </a:r>
            <a:r>
              <a:rPr lang="en-GB" dirty="0" smtClean="0"/>
              <a:t>and managing relationships. We need to give them access to the resources that can help them with this but even at it’s simplest level, try to ensure that they </a:t>
            </a:r>
            <a:r>
              <a:rPr lang="en-GB" dirty="0" smtClean="0"/>
              <a:t>enjoy being outdoors, </a:t>
            </a:r>
            <a:r>
              <a:rPr lang="en-GB" dirty="0" smtClean="0"/>
              <a:t>where some of the greatest learning can take place and quite simply, just makes us as people feel good!</a:t>
            </a:r>
          </a:p>
          <a:p>
            <a:endParaRPr lang="en-GB" dirty="0"/>
          </a:p>
          <a:p>
            <a:r>
              <a:rPr lang="en-GB" dirty="0" smtClean="0"/>
              <a:t>It is important that children feel </a:t>
            </a:r>
            <a:r>
              <a:rPr lang="en-GB" b="1" dirty="0" smtClean="0"/>
              <a:t>respected</a:t>
            </a:r>
            <a:r>
              <a:rPr lang="en-GB" dirty="0" smtClean="0"/>
              <a:t>. We do this in school be ensuring that children have a voice and are heard. They also need to learn to listen and respect others, recognising and celebrating differences as well as the things we have in common. Children should be taught to respect the cultures and </a:t>
            </a:r>
            <a:r>
              <a:rPr lang="en-GB" dirty="0" smtClean="0"/>
              <a:t>traditions </a:t>
            </a:r>
            <a:r>
              <a:rPr lang="en-GB" dirty="0" smtClean="0"/>
              <a:t>of others and what it means to be a citizen of our world. Teaching and supporting our children and young people to live with morals and develop their own beliefs is also very important. </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8</a:t>
            </a:fld>
            <a:endParaRPr lang="en-GB"/>
          </a:p>
        </p:txBody>
      </p:sp>
      <p:pic>
        <p:nvPicPr>
          <p:cNvPr id="5" name="Picture 4"/>
          <p:cNvPicPr>
            <a:picLocks noChangeAspect="1"/>
          </p:cNvPicPr>
          <p:nvPr/>
        </p:nvPicPr>
        <p:blipFill>
          <a:blip r:embed="rId3"/>
          <a:stretch>
            <a:fillRect/>
          </a:stretch>
        </p:blipFill>
        <p:spPr>
          <a:xfrm>
            <a:off x="908927" y="1294210"/>
            <a:ext cx="5208981" cy="3212701"/>
          </a:xfrm>
          <a:prstGeom prst="rect">
            <a:avLst/>
          </a:prstGeom>
        </p:spPr>
      </p:pic>
    </p:spTree>
    <p:extLst>
      <p:ext uri="{BB962C8B-B14F-4D97-AF65-F5344CB8AC3E}">
        <p14:creationId xmlns:p14="http://schemas.microsoft.com/office/powerpoint/2010/main" val="3678861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pic>
        <p:nvPicPr>
          <p:cNvPr id="5" name="Picture 4"/>
          <p:cNvPicPr>
            <a:picLocks noChangeAspect="1"/>
          </p:cNvPicPr>
          <p:nvPr/>
        </p:nvPicPr>
        <p:blipFill>
          <a:blip r:embed="rId3"/>
          <a:stretch>
            <a:fillRect/>
          </a:stretch>
        </p:blipFill>
        <p:spPr>
          <a:xfrm>
            <a:off x="791326" y="1294210"/>
            <a:ext cx="5215024" cy="3212701"/>
          </a:xfrm>
          <a:prstGeom prst="rect">
            <a:avLst/>
          </a:prstGeom>
        </p:spPr>
      </p:pic>
      <p:sp>
        <p:nvSpPr>
          <p:cNvPr id="3" name="Notes Placeholder 2"/>
          <p:cNvSpPr>
            <a:spLocks noGrp="1"/>
          </p:cNvSpPr>
          <p:nvPr>
            <p:ph type="body" idx="1"/>
          </p:nvPr>
        </p:nvSpPr>
        <p:spPr/>
        <p:txBody>
          <a:bodyPr/>
          <a:lstStyle/>
          <a:p>
            <a:r>
              <a:rPr lang="en-GB" dirty="0"/>
              <a:t>C</a:t>
            </a:r>
            <a:r>
              <a:rPr lang="en-GB" dirty="0" smtClean="0"/>
              <a:t>hildren need to be </a:t>
            </a:r>
            <a:r>
              <a:rPr lang="en-GB" b="1" dirty="0" smtClean="0"/>
              <a:t>responsible</a:t>
            </a:r>
            <a:r>
              <a:rPr lang="en-GB" dirty="0" smtClean="0"/>
              <a:t> and be supported in this. As children grow from a baby to a toddler to a young child to older child and eventually a young adult, we constantly should be </a:t>
            </a:r>
            <a:r>
              <a:rPr lang="en-GB" dirty="0" smtClean="0"/>
              <a:t>developing </a:t>
            </a:r>
            <a:r>
              <a:rPr lang="en-GB" dirty="0" smtClean="0"/>
              <a:t>their compassion and empathy for others. We need to teach them to care not just for themselves but for others. Children need to be taught how to be independent as a learner, an individual, a risk taker and a citizen of their community. Tasks and chores at home are not just a great help to you but they are really important in developing independence, </a:t>
            </a:r>
            <a:r>
              <a:rPr lang="en-GB" dirty="0" smtClean="0"/>
              <a:t>responsible </a:t>
            </a:r>
            <a:r>
              <a:rPr lang="en-GB" dirty="0" smtClean="0"/>
              <a:t>behaviours and attitudes</a:t>
            </a:r>
            <a:r>
              <a:rPr lang="en-GB" dirty="0" smtClean="0"/>
              <a:t>,</a:t>
            </a:r>
            <a:r>
              <a:rPr lang="en-GB" baseline="0" dirty="0" smtClean="0"/>
              <a:t> ensuring</a:t>
            </a:r>
            <a:r>
              <a:rPr lang="en-GB" dirty="0" smtClean="0"/>
              <a:t> </a:t>
            </a:r>
            <a:r>
              <a:rPr lang="en-GB" dirty="0" smtClean="0"/>
              <a:t>a child </a:t>
            </a:r>
            <a:r>
              <a:rPr lang="en-GB" dirty="0" smtClean="0"/>
              <a:t>cares</a:t>
            </a:r>
            <a:r>
              <a:rPr lang="en-GB" baseline="0" dirty="0" smtClean="0"/>
              <a:t> </a:t>
            </a:r>
            <a:r>
              <a:rPr lang="en-GB" dirty="0" smtClean="0"/>
              <a:t>more </a:t>
            </a:r>
            <a:r>
              <a:rPr lang="en-GB" dirty="0" smtClean="0"/>
              <a:t>about helping others and </a:t>
            </a:r>
            <a:r>
              <a:rPr lang="en-GB" dirty="0" smtClean="0"/>
              <a:t>are not </a:t>
            </a:r>
            <a:r>
              <a:rPr lang="en-GB" dirty="0" smtClean="0"/>
              <a:t>just out for themselves. </a:t>
            </a:r>
            <a:endParaRPr lang="en-GB" dirty="0" smtClean="0"/>
          </a:p>
          <a:p>
            <a:r>
              <a:rPr lang="en-GB" dirty="0" smtClean="0"/>
              <a:t>Children </a:t>
            </a:r>
            <a:r>
              <a:rPr lang="en-GB" dirty="0" smtClean="0"/>
              <a:t>absolutely need to take responsibility for their behaviours and we must help them do this. When we, as the adults who care, support them in doing this, we are telling them that we have high standards </a:t>
            </a:r>
            <a:r>
              <a:rPr lang="en-GB" dirty="0" smtClean="0"/>
              <a:t>for and </a:t>
            </a:r>
            <a:r>
              <a:rPr lang="en-GB" dirty="0" smtClean="0"/>
              <a:t>expectations of </a:t>
            </a:r>
            <a:r>
              <a:rPr lang="en-GB" dirty="0" smtClean="0"/>
              <a:t>them.</a:t>
            </a:r>
            <a:r>
              <a:rPr lang="en-GB" baseline="0" dirty="0" smtClean="0"/>
              <a:t> In turn this shows the child </a:t>
            </a:r>
            <a:r>
              <a:rPr lang="en-GB" dirty="0" smtClean="0"/>
              <a:t>that </a:t>
            </a:r>
            <a:r>
              <a:rPr lang="en-GB" dirty="0" smtClean="0"/>
              <a:t>we really care for them. Low expectations can make a child feel like no one cares.</a:t>
            </a:r>
          </a:p>
          <a:p>
            <a:endParaRPr lang="en-GB" dirty="0"/>
          </a:p>
          <a:p>
            <a:r>
              <a:rPr lang="en-GB" dirty="0" smtClean="0"/>
              <a:t>Last of all, children need to feel </a:t>
            </a:r>
            <a:r>
              <a:rPr lang="en-GB" b="1" dirty="0" smtClean="0"/>
              <a:t>included,</a:t>
            </a:r>
            <a:r>
              <a:rPr lang="en-GB" dirty="0" smtClean="0"/>
              <a:t> whatever their past, their differences of difficulties. It is important that they feel and know how to get involved in their </a:t>
            </a:r>
            <a:r>
              <a:rPr lang="en-GB" dirty="0" smtClean="0"/>
              <a:t>friendships, </a:t>
            </a:r>
            <a:r>
              <a:rPr lang="en-GB" dirty="0" smtClean="0"/>
              <a:t>family life at home and life in school. We can help by giving them ideas, strategies and options, showing them how to communicate with others and make positive choices. Children sometimes find managing friendships very difficult and need support with this along with building positive relationships. We help children </a:t>
            </a:r>
            <a:r>
              <a:rPr lang="en-GB" dirty="0" smtClean="0"/>
              <a:t>with </a:t>
            </a:r>
            <a:r>
              <a:rPr lang="en-GB" dirty="0" smtClean="0"/>
              <a:t>this in school through coaching and restorative conversations, our curriculum and by creating experiences for children to work together and problems solve together.</a:t>
            </a:r>
            <a:endParaRPr lang="en-GB" dirty="0"/>
          </a:p>
        </p:txBody>
      </p:sp>
      <p:sp>
        <p:nvSpPr>
          <p:cNvPr id="4" name="Slide Number Placeholder 3"/>
          <p:cNvSpPr>
            <a:spLocks noGrp="1"/>
          </p:cNvSpPr>
          <p:nvPr>
            <p:ph type="sldNum" sz="quarter" idx="10"/>
          </p:nvPr>
        </p:nvSpPr>
        <p:spPr/>
        <p:txBody>
          <a:bodyPr/>
          <a:lstStyle/>
          <a:p>
            <a:fld id="{3732B997-7B27-4BC0-8C19-A6715EEAF8F6}" type="slidenum">
              <a:rPr lang="en-GB" smtClean="0"/>
              <a:t>9</a:t>
            </a:fld>
            <a:endParaRPr lang="en-GB"/>
          </a:p>
        </p:txBody>
      </p:sp>
    </p:spTree>
    <p:extLst>
      <p:ext uri="{BB962C8B-B14F-4D97-AF65-F5344CB8AC3E}">
        <p14:creationId xmlns:p14="http://schemas.microsoft.com/office/powerpoint/2010/main" val="2250685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A40720-215A-40F1-9E45-9B5B1E0AF34C}" type="datetimeFigureOut">
              <a:rPr lang="en-GB" smtClean="0"/>
              <a:t>04/02/2022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196187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A40720-215A-40F1-9E45-9B5B1E0AF34C}" type="datetimeFigureOut">
              <a:rPr lang="en-GB" smtClean="0"/>
              <a:t>04/02/2022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608062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A40720-215A-40F1-9E45-9B5B1E0AF34C}" type="datetimeFigureOut">
              <a:rPr lang="en-GB" smtClean="0"/>
              <a:t>04/02/2022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371617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A40720-215A-40F1-9E45-9B5B1E0AF34C}" type="datetimeFigureOut">
              <a:rPr lang="en-GB" smtClean="0"/>
              <a:t>04/02/2022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1503182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A40720-215A-40F1-9E45-9B5B1E0AF34C}" type="datetimeFigureOut">
              <a:rPr lang="en-GB" smtClean="0"/>
              <a:t>04/02/2022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172592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A40720-215A-40F1-9E45-9B5B1E0AF34C}" type="datetimeFigureOut">
              <a:rPr lang="en-GB" smtClean="0"/>
              <a:t>04/02/2022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280665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A40720-215A-40F1-9E45-9B5B1E0AF34C}" type="datetimeFigureOut">
              <a:rPr lang="en-GB" smtClean="0"/>
              <a:t>04/02/2022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223701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A40720-215A-40F1-9E45-9B5B1E0AF34C}" type="datetimeFigureOut">
              <a:rPr lang="en-GB" smtClean="0"/>
              <a:t>04/02/2022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251887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40720-215A-40F1-9E45-9B5B1E0AF34C}" type="datetimeFigureOut">
              <a:rPr lang="en-GB" smtClean="0"/>
              <a:t>04/02/2022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3756968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A40720-215A-40F1-9E45-9B5B1E0AF34C}" type="datetimeFigureOut">
              <a:rPr lang="en-GB" smtClean="0"/>
              <a:t>04/02/2022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333854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A40720-215A-40F1-9E45-9B5B1E0AF34C}" type="datetimeFigureOut">
              <a:rPr lang="en-GB" smtClean="0"/>
              <a:t>04/02/2022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5C40E-FE26-435A-8413-E1A3DD5A8736}" type="slidenum">
              <a:rPr lang="en-GB" smtClean="0"/>
              <a:t>‹#›</a:t>
            </a:fld>
            <a:endParaRPr lang="en-GB"/>
          </a:p>
        </p:txBody>
      </p:sp>
    </p:spTree>
    <p:extLst>
      <p:ext uri="{BB962C8B-B14F-4D97-AF65-F5344CB8AC3E}">
        <p14:creationId xmlns:p14="http://schemas.microsoft.com/office/powerpoint/2010/main" val="2275813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40720-215A-40F1-9E45-9B5B1E0AF34C}" type="datetimeFigureOut">
              <a:rPr lang="en-GB" smtClean="0"/>
              <a:t>04/02/2022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5C40E-FE26-435A-8413-E1A3DD5A8736}" type="slidenum">
              <a:rPr lang="en-GB" smtClean="0"/>
              <a:t>‹#›</a:t>
            </a:fld>
            <a:endParaRPr lang="en-GB"/>
          </a:p>
        </p:txBody>
      </p:sp>
    </p:spTree>
    <p:extLst>
      <p:ext uri="{BB962C8B-B14F-4D97-AF65-F5344CB8AC3E}">
        <p14:creationId xmlns:p14="http://schemas.microsoft.com/office/powerpoint/2010/main" val="1589912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0.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education.gov.scot/parentzone/my-child/what-is-my-child-entitled-to/getting-it-right-for-every-child/"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www.children1st.org.uk/help-for-families/parentline-scotland/?gclid=EAIaIQobChMI0cPUw5Pm9QIVi-7tCh267Q_BEAAYASAAEgKzsPD_BwE" TargetMode="External"/><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gov.scot/policies/girfec/wellbeing-indicators-shanarri/" TargetMode="External"/><Relationship Id="rId5" Type="http://schemas.openxmlformats.org/officeDocument/2006/relationships/hyperlink" Target="https://www.cypcs.org.uk/rights/uncrcarticles"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GIRFEC</a:t>
            </a:r>
            <a:endParaRPr lang="en-GB" dirty="0"/>
          </a:p>
        </p:txBody>
      </p:sp>
      <p:sp>
        <p:nvSpPr>
          <p:cNvPr id="3" name="Subtitle 2"/>
          <p:cNvSpPr>
            <a:spLocks noGrp="1"/>
          </p:cNvSpPr>
          <p:nvPr>
            <p:ph type="subTitle" idx="1"/>
          </p:nvPr>
        </p:nvSpPr>
        <p:spPr/>
        <p:txBody>
          <a:bodyPr/>
          <a:lstStyle/>
          <a:p>
            <a:r>
              <a:rPr lang="en-GB" dirty="0" smtClean="0"/>
              <a:t>What does this mean for St Margaret’s children?</a:t>
            </a:r>
            <a:endParaRPr lang="en-GB" dirty="0"/>
          </a:p>
        </p:txBody>
      </p:sp>
      <p:pic>
        <p:nvPicPr>
          <p:cNvPr id="4" name=" 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13440" y="320040"/>
            <a:ext cx="609600" cy="609600"/>
          </a:xfrm>
          <a:prstGeom prst="rect">
            <a:avLst/>
          </a:prstGeom>
        </p:spPr>
      </p:pic>
      <p:pic>
        <p:nvPicPr>
          <p:cNvPr id="5" name="Picture 4"/>
          <p:cNvPicPr>
            <a:picLocks noChangeAspect="1"/>
          </p:cNvPicPr>
          <p:nvPr/>
        </p:nvPicPr>
        <p:blipFill>
          <a:blip r:embed="rId6"/>
          <a:stretch>
            <a:fillRect/>
          </a:stretch>
        </p:blipFill>
        <p:spPr>
          <a:xfrm>
            <a:off x="3303037" y="238678"/>
            <a:ext cx="5807151" cy="2349886"/>
          </a:xfrm>
          <a:prstGeom prst="rect">
            <a:avLst/>
          </a:prstGeom>
        </p:spPr>
      </p:pic>
      <p:sp>
        <p:nvSpPr>
          <p:cNvPr id="6" name="AutoShape 2" descr="St Margarets Primary School Polmont Parent Council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7"/>
          <a:stretch>
            <a:fillRect/>
          </a:stretch>
        </p:blipFill>
        <p:spPr>
          <a:xfrm>
            <a:off x="5106474" y="4219575"/>
            <a:ext cx="2200275" cy="2076450"/>
          </a:xfrm>
          <a:prstGeom prst="rect">
            <a:avLst/>
          </a:prstGeom>
        </p:spPr>
      </p:pic>
    </p:spTree>
    <p:extLst>
      <p:ext uri="{BB962C8B-B14F-4D97-AF65-F5344CB8AC3E}">
        <p14:creationId xmlns:p14="http://schemas.microsoft.com/office/powerpoint/2010/main" val="3350550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0988" y="418322"/>
            <a:ext cx="609600" cy="609600"/>
          </a:xfrm>
          <a:prstGeom prst="rect">
            <a:avLst/>
          </a:prstGeom>
        </p:spPr>
      </p:pic>
      <p:pic>
        <p:nvPicPr>
          <p:cNvPr id="4" name="Picture 3"/>
          <p:cNvPicPr>
            <a:picLocks noChangeAspect="1"/>
          </p:cNvPicPr>
          <p:nvPr/>
        </p:nvPicPr>
        <p:blipFill>
          <a:blip r:embed="rId6"/>
          <a:stretch>
            <a:fillRect/>
          </a:stretch>
        </p:blipFill>
        <p:spPr>
          <a:xfrm>
            <a:off x="171158" y="158426"/>
            <a:ext cx="10428418" cy="6101244"/>
          </a:xfrm>
          <a:prstGeom prst="rect">
            <a:avLst/>
          </a:prstGeom>
        </p:spPr>
      </p:pic>
    </p:spTree>
    <p:extLst>
      <p:ext uri="{BB962C8B-B14F-4D97-AF65-F5344CB8AC3E}">
        <p14:creationId xmlns:p14="http://schemas.microsoft.com/office/powerpoint/2010/main" val="11017431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5"/>
          <a:stretch>
            <a:fillRect/>
          </a:stretch>
        </p:blipFill>
        <p:spPr>
          <a:xfrm>
            <a:off x="299745" y="353008"/>
            <a:ext cx="10197193" cy="6225074"/>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2955" y="231711"/>
            <a:ext cx="609600" cy="609600"/>
          </a:xfrm>
          <a:prstGeom prst="rect">
            <a:avLst/>
          </a:prstGeom>
        </p:spPr>
      </p:pic>
    </p:spTree>
    <p:extLst>
      <p:ext uri="{BB962C8B-B14F-4D97-AF65-F5344CB8AC3E}">
        <p14:creationId xmlns:p14="http://schemas.microsoft.com/office/powerpoint/2010/main" val="10375823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11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37641" y="530290"/>
            <a:ext cx="609600" cy="609600"/>
          </a:xfrm>
          <a:prstGeom prst="rect">
            <a:avLst/>
          </a:prstGeom>
        </p:spPr>
      </p:pic>
      <p:sp>
        <p:nvSpPr>
          <p:cNvPr id="3" name="Title 2"/>
          <p:cNvSpPr>
            <a:spLocks noGrp="1"/>
          </p:cNvSpPr>
          <p:nvPr>
            <p:ph type="title"/>
          </p:nvPr>
        </p:nvSpPr>
        <p:spPr/>
        <p:txBody>
          <a:bodyPr/>
          <a:lstStyle/>
          <a:p>
            <a:r>
              <a:rPr lang="en-GB" dirty="0" smtClean="0"/>
              <a:t>Would you like more information?</a:t>
            </a:r>
            <a:endParaRPr lang="en-GB" dirty="0"/>
          </a:p>
        </p:txBody>
      </p:sp>
      <p:sp>
        <p:nvSpPr>
          <p:cNvPr id="4" name="Content Placeholder 3"/>
          <p:cNvSpPr>
            <a:spLocks noGrp="1"/>
          </p:cNvSpPr>
          <p:nvPr>
            <p:ph idx="1"/>
          </p:nvPr>
        </p:nvSpPr>
        <p:spPr/>
        <p:txBody>
          <a:bodyPr/>
          <a:lstStyle/>
          <a:p>
            <a:pPr marL="0" indent="0">
              <a:buNone/>
            </a:pPr>
            <a:r>
              <a:rPr lang="en-GB" dirty="0">
                <a:hlinkClick r:id="rId6"/>
              </a:rPr>
              <a:t>Children 1st </a:t>
            </a:r>
            <a:r>
              <a:rPr lang="en-GB" dirty="0" err="1">
                <a:hlinkClick r:id="rId6"/>
              </a:rPr>
              <a:t>Parentline</a:t>
            </a:r>
            <a:r>
              <a:rPr lang="en-GB" dirty="0">
                <a:hlinkClick r:id="rId6"/>
              </a:rPr>
              <a:t> - Parenting Help, Advice &amp; Support | Children </a:t>
            </a:r>
            <a:r>
              <a:rPr lang="en-GB" dirty="0" smtClean="0">
                <a:hlinkClick r:id="rId6"/>
              </a:rPr>
              <a:t>1</a:t>
            </a:r>
            <a:r>
              <a:rPr lang="en-GB" baseline="30000" dirty="0" smtClean="0">
                <a:hlinkClick r:id="rId6"/>
              </a:rPr>
              <a:t>st</a:t>
            </a:r>
            <a:endParaRPr lang="en-GB" dirty="0" smtClean="0"/>
          </a:p>
          <a:p>
            <a:pPr marL="0" indent="0">
              <a:buNone/>
            </a:pPr>
            <a:endParaRPr lang="en-GB" dirty="0"/>
          </a:p>
          <a:p>
            <a:pPr marL="0" indent="0">
              <a:buNone/>
            </a:pPr>
            <a:r>
              <a:rPr lang="en-GB" dirty="0">
                <a:hlinkClick r:id="rId7"/>
              </a:rPr>
              <a:t>Getting it right for every child | What is my child entitled to? | My child | Parent Zone (</a:t>
            </a:r>
            <a:r>
              <a:rPr lang="en-GB" dirty="0" err="1">
                <a:hlinkClick r:id="rId7"/>
              </a:rPr>
              <a:t>education.gov.scot</a:t>
            </a:r>
            <a:r>
              <a:rPr lang="en-GB" dirty="0">
                <a:hlinkClick r:id="rId7"/>
              </a:rPr>
              <a:t>)</a:t>
            </a:r>
            <a:endParaRPr lang="en-GB" dirty="0"/>
          </a:p>
        </p:txBody>
      </p:sp>
    </p:spTree>
    <p:extLst>
      <p:ext uri="{BB962C8B-B14F-4D97-AF65-F5344CB8AC3E}">
        <p14:creationId xmlns:p14="http://schemas.microsoft.com/office/powerpoint/2010/main" val="23782919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GIRFEC: what is it?</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a:t>Getting it right for every child (GIRFEC) is based on children’s rights and its principles reflect the </a:t>
            </a:r>
            <a:r>
              <a:rPr lang="en-GB" u="sng" dirty="0">
                <a:hlinkClick r:id="rId5"/>
              </a:rPr>
              <a:t>United Nations Convention on the Rights of the Child</a:t>
            </a:r>
            <a:r>
              <a:rPr lang="en-GB" dirty="0"/>
              <a:t> (UNCRC</a:t>
            </a:r>
            <a:r>
              <a:rPr lang="en-GB" dirty="0" smtClean="0"/>
              <a:t>). It has been an approach to supporting children in Scotland since 2006.</a:t>
            </a:r>
            <a:endParaRPr lang="en-GB" dirty="0"/>
          </a:p>
          <a:p>
            <a:r>
              <a:rPr lang="en-GB" dirty="0"/>
              <a:t>It is for all children and young people because it is impossible to predict if or when they might need support. </a:t>
            </a:r>
          </a:p>
          <a:p>
            <a:pPr marL="0" indent="0">
              <a:buNone/>
            </a:pPr>
            <a:r>
              <a:rPr lang="en-GB" dirty="0"/>
              <a:t>The GIRFEC approach:</a:t>
            </a:r>
          </a:p>
          <a:p>
            <a:r>
              <a:rPr lang="en-GB" b="1" dirty="0"/>
              <a:t>is child-focused</a:t>
            </a:r>
            <a:r>
              <a:rPr lang="en-GB" dirty="0"/>
              <a:t> - it ensures the child or young person – and their family – is at the centre of decision-making and the support available to them.</a:t>
            </a:r>
          </a:p>
          <a:p>
            <a:r>
              <a:rPr lang="en-GB" b="1" dirty="0"/>
              <a:t>is based on an understanding of the wellbeing of a child in their current situation </a:t>
            </a:r>
            <a:r>
              <a:rPr lang="en-GB" dirty="0"/>
              <a:t>- it takes into consideration the wider influences on a child or young person and their developmental needs when thinking about their </a:t>
            </a:r>
            <a:r>
              <a:rPr lang="en-GB" u="sng" dirty="0">
                <a:hlinkClick r:id="rId6"/>
              </a:rPr>
              <a:t>wellbeing</a:t>
            </a:r>
            <a:r>
              <a:rPr lang="en-GB" dirty="0"/>
              <a:t>, so that the right support can be offered</a:t>
            </a:r>
          </a:p>
          <a:p>
            <a:r>
              <a:rPr lang="en-GB" b="1" dirty="0"/>
              <a:t>is based on tackling needs early</a:t>
            </a:r>
            <a:r>
              <a:rPr lang="en-GB" dirty="0"/>
              <a:t> - it aims to ensure needs are identified as early as possible to avoid bigger concerns or problems developing</a:t>
            </a:r>
          </a:p>
          <a:p>
            <a:r>
              <a:rPr lang="en-GB" b="1" dirty="0"/>
              <a:t>requires joined-up working</a:t>
            </a:r>
            <a:r>
              <a:rPr lang="en-GB" dirty="0"/>
              <a:t> - it is about children, young people, parents, and the services they need working together in a coordinated way to meet the specific needs and improve their </a:t>
            </a:r>
            <a:r>
              <a:rPr lang="en-GB" dirty="0" smtClean="0"/>
              <a:t>wellbeing</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418306"/>
            <a:ext cx="609600" cy="609600"/>
          </a:xfrm>
          <a:prstGeom prst="rect">
            <a:avLst/>
          </a:prstGeom>
        </p:spPr>
      </p:pic>
      <p:pic>
        <p:nvPicPr>
          <p:cNvPr id="2050" name="Picture 2" descr="GIRFEC FALKIRK – Practitioner Pag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88423" y="230188"/>
            <a:ext cx="2402247" cy="1250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1908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8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GIRFEC </a:t>
            </a:r>
            <a:r>
              <a:rPr lang="en-GB" dirty="0" smtClean="0"/>
              <a:t>and</a:t>
            </a:r>
            <a:r>
              <a:rPr lang="en-GB" dirty="0" smtClean="0"/>
              <a:t> </a:t>
            </a:r>
            <a:r>
              <a:rPr lang="en-GB" dirty="0" smtClean="0"/>
              <a:t>wellbeing</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b="1" dirty="0" smtClean="0"/>
              <a:t>Puts the best interests of the child at the heart of decision-making:</a:t>
            </a:r>
          </a:p>
          <a:p>
            <a:r>
              <a:rPr lang="en-GB" dirty="0" smtClean="0"/>
              <a:t>Takes a holistic approach to the wellbeing of a child</a:t>
            </a:r>
          </a:p>
          <a:p>
            <a:r>
              <a:rPr lang="en-GB" dirty="0" smtClean="0"/>
              <a:t>Works with children, young people and their families on ways to improve wellbeing</a:t>
            </a:r>
          </a:p>
          <a:p>
            <a:r>
              <a:rPr lang="en-GB" dirty="0" smtClean="0"/>
              <a:t>Advocates preventative work and early intervention to support children, young people and their families</a:t>
            </a:r>
          </a:p>
          <a:p>
            <a:r>
              <a:rPr lang="en-GB" dirty="0" smtClean="0"/>
              <a:t>Believes professionals must work together in the best interests of the child</a:t>
            </a:r>
          </a:p>
          <a:p>
            <a:pPr marL="0" indent="0">
              <a:buNone/>
            </a:pPr>
            <a:r>
              <a:rPr lang="en-GB" b="1" dirty="0" smtClean="0"/>
              <a:t>‘Wellbeing’ is a measure of the quality of a child’s life:</a:t>
            </a:r>
          </a:p>
          <a:p>
            <a:pPr>
              <a:buFont typeface="Wingdings" panose="05000000000000000000" pitchFamily="2" charset="2"/>
              <a:buChar char="Ø"/>
            </a:pPr>
            <a:r>
              <a:rPr lang="en-GB" dirty="0" smtClean="0"/>
              <a:t>It is understood in relation to objective measures (such as income, health status, being a victim of crime, educational achievement) and subjective measures (such as life satisfaction or reported levels of happiness). </a:t>
            </a:r>
          </a:p>
          <a:p>
            <a:endParaRPr lang="en-GB" dirty="0" smtClean="0"/>
          </a:p>
        </p:txBody>
      </p:sp>
      <p:sp>
        <p:nvSpPr>
          <p:cNvPr id="4" name="AutoShape 2" descr="GIRFEC Refresh Consultations – Get involv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a:stretch>
            <a:fillRect/>
          </a:stretch>
        </p:blipFill>
        <p:spPr>
          <a:xfrm>
            <a:off x="8950196" y="0"/>
            <a:ext cx="2838450" cy="1609725"/>
          </a:xfrm>
          <a:prstGeom prst="rect">
            <a:avLst/>
          </a:prstGeom>
        </p:spPr>
      </p:pic>
      <p:pic>
        <p:nvPicPr>
          <p:cNvPr id="6" name="Picture 5"/>
          <p:cNvPicPr>
            <a:picLocks noChangeAspect="1"/>
          </p:cNvPicPr>
          <p:nvPr/>
        </p:nvPicPr>
        <p:blipFill>
          <a:blip r:embed="rId4"/>
          <a:stretch>
            <a:fillRect/>
          </a:stretch>
        </p:blipFill>
        <p:spPr>
          <a:xfrm>
            <a:off x="7125450" y="500035"/>
            <a:ext cx="609653" cy="609653"/>
          </a:xfrm>
          <a:prstGeom prst="rect">
            <a:avLst/>
          </a:prstGeom>
        </p:spPr>
      </p:pic>
    </p:spTree>
    <p:extLst>
      <p:ext uri="{BB962C8B-B14F-4D97-AF65-F5344CB8AC3E}">
        <p14:creationId xmlns:p14="http://schemas.microsoft.com/office/powerpoint/2010/main" val="170650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GIRFEC and Children’s Rights</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The UNCRC also provides children with a series of individual rights, such as the:</a:t>
            </a:r>
          </a:p>
          <a:p>
            <a:r>
              <a:rPr lang="en-GB" dirty="0" smtClean="0"/>
              <a:t>Right to a name and nationality</a:t>
            </a:r>
          </a:p>
          <a:p>
            <a:r>
              <a:rPr lang="en-GB" dirty="0" smtClean="0"/>
              <a:t>Right to education</a:t>
            </a:r>
          </a:p>
          <a:p>
            <a:r>
              <a:rPr lang="en-GB" dirty="0" smtClean="0"/>
              <a:t>Right to health</a:t>
            </a:r>
          </a:p>
          <a:p>
            <a:r>
              <a:rPr lang="en-GB" dirty="0" smtClean="0"/>
              <a:t>Right to play and recreation</a:t>
            </a:r>
          </a:p>
          <a:p>
            <a:r>
              <a:rPr lang="en-GB" dirty="0" smtClean="0"/>
              <a:t>Right to an adequate standard of living</a:t>
            </a:r>
          </a:p>
          <a:p>
            <a:pPr marL="0" indent="0">
              <a:buNone/>
            </a:pPr>
            <a:r>
              <a:rPr lang="en-GB" dirty="0" smtClean="0"/>
              <a:t>There are also additional rights for specific groups of children, such as:</a:t>
            </a:r>
          </a:p>
          <a:p>
            <a:r>
              <a:rPr lang="en-GB" dirty="0" smtClean="0"/>
              <a:t>Disabled children</a:t>
            </a:r>
          </a:p>
          <a:p>
            <a:r>
              <a:rPr lang="en-GB" dirty="0" smtClean="0"/>
              <a:t>Children who have been exploited or mistreated</a:t>
            </a:r>
          </a:p>
          <a:p>
            <a:r>
              <a:rPr lang="en-GB" dirty="0" smtClean="0"/>
              <a:t>Refugee and migrant children</a:t>
            </a:r>
          </a:p>
          <a:p>
            <a:r>
              <a:rPr lang="en-GB" dirty="0" smtClean="0"/>
              <a:t>Children in custody</a:t>
            </a:r>
          </a:p>
          <a:p>
            <a:r>
              <a:rPr lang="en-GB" dirty="0" smtClean="0"/>
              <a:t>Children in care</a:t>
            </a:r>
          </a:p>
        </p:txBody>
      </p:sp>
      <p:pic>
        <p:nvPicPr>
          <p:cNvPr id="4" name="Picture 3"/>
          <p:cNvPicPr>
            <a:picLocks noChangeAspect="1"/>
          </p:cNvPicPr>
          <p:nvPr/>
        </p:nvPicPr>
        <p:blipFill>
          <a:blip r:embed="rId5"/>
          <a:stretch>
            <a:fillRect/>
          </a:stretch>
        </p:blipFill>
        <p:spPr>
          <a:xfrm>
            <a:off x="9937101" y="155155"/>
            <a:ext cx="2086947" cy="1768688"/>
          </a:xfrm>
          <a:prstGeom prst="rect">
            <a:avLst/>
          </a:prstGeom>
        </p:spPr>
      </p:pic>
      <p:pic>
        <p:nvPicPr>
          <p:cNvPr id="5" name="Picture 4"/>
          <p:cNvPicPr>
            <a:picLocks noChangeAspect="1"/>
          </p:cNvPicPr>
          <p:nvPr/>
        </p:nvPicPr>
        <p:blipFill>
          <a:blip r:embed="rId6"/>
          <a:stretch>
            <a:fillRect/>
          </a:stretch>
        </p:blipFill>
        <p:spPr>
          <a:xfrm>
            <a:off x="9461241" y="4441404"/>
            <a:ext cx="2852055" cy="2141182"/>
          </a:xfrm>
          <a:prstGeom prst="rect">
            <a:avLst/>
          </a:prstGeom>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36980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8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5"/>
          <a:stretch>
            <a:fillRect/>
          </a:stretch>
        </p:blipFill>
        <p:spPr>
          <a:xfrm>
            <a:off x="2261937" y="373814"/>
            <a:ext cx="7299158" cy="6075112"/>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96261" y="250372"/>
            <a:ext cx="609600" cy="609600"/>
          </a:xfrm>
          <a:prstGeom prst="rect">
            <a:avLst/>
          </a:prstGeom>
        </p:spPr>
      </p:pic>
      <p:pic>
        <p:nvPicPr>
          <p:cNvPr id="3" name="Picture 2"/>
          <p:cNvPicPr>
            <a:picLocks noChangeAspect="1"/>
          </p:cNvPicPr>
          <p:nvPr/>
        </p:nvPicPr>
        <p:blipFill>
          <a:blip r:embed="rId7"/>
          <a:stretch>
            <a:fillRect/>
          </a:stretch>
        </p:blipFill>
        <p:spPr>
          <a:xfrm>
            <a:off x="14396" y="74644"/>
            <a:ext cx="2759917" cy="2759917"/>
          </a:xfrm>
          <a:prstGeom prst="rect">
            <a:avLst/>
          </a:prstGeom>
        </p:spPr>
      </p:pic>
      <p:pic>
        <p:nvPicPr>
          <p:cNvPr id="5" name="Picture 4"/>
          <p:cNvPicPr>
            <a:picLocks noChangeAspect="1"/>
          </p:cNvPicPr>
          <p:nvPr/>
        </p:nvPicPr>
        <p:blipFill>
          <a:blip r:embed="rId8"/>
          <a:stretch>
            <a:fillRect/>
          </a:stretch>
        </p:blipFill>
        <p:spPr>
          <a:xfrm>
            <a:off x="8915618" y="5095800"/>
            <a:ext cx="3111127" cy="1652296"/>
          </a:xfrm>
          <a:prstGeom prst="rect">
            <a:avLst/>
          </a:prstGeom>
        </p:spPr>
      </p:pic>
    </p:spTree>
    <p:extLst>
      <p:ext uri="{BB962C8B-B14F-4D97-AF65-F5344CB8AC3E}">
        <p14:creationId xmlns:p14="http://schemas.microsoft.com/office/powerpoint/2010/main" val="34510338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8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8269" y="287694"/>
            <a:ext cx="609600" cy="609600"/>
          </a:xfrm>
          <a:prstGeom prst="rect">
            <a:avLst/>
          </a:prstGeom>
        </p:spPr>
      </p:pic>
      <p:pic>
        <p:nvPicPr>
          <p:cNvPr id="3" name="Picture 2"/>
          <p:cNvPicPr>
            <a:picLocks noChangeAspect="1"/>
          </p:cNvPicPr>
          <p:nvPr/>
        </p:nvPicPr>
        <p:blipFill>
          <a:blip r:embed="rId6"/>
          <a:stretch>
            <a:fillRect/>
          </a:stretch>
        </p:blipFill>
        <p:spPr>
          <a:xfrm>
            <a:off x="391886" y="214312"/>
            <a:ext cx="10552921" cy="6429375"/>
          </a:xfrm>
          <a:prstGeom prst="rect">
            <a:avLst/>
          </a:prstGeom>
        </p:spPr>
      </p:pic>
    </p:spTree>
    <p:extLst>
      <p:ext uri="{BB962C8B-B14F-4D97-AF65-F5344CB8AC3E}">
        <p14:creationId xmlns:p14="http://schemas.microsoft.com/office/powerpoint/2010/main" val="35018232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2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0277" y="306356"/>
            <a:ext cx="609600" cy="609600"/>
          </a:xfrm>
          <a:prstGeom prst="rect">
            <a:avLst/>
          </a:prstGeom>
        </p:spPr>
      </p:pic>
      <p:pic>
        <p:nvPicPr>
          <p:cNvPr id="3" name="Picture 2"/>
          <p:cNvPicPr>
            <a:picLocks noChangeAspect="1"/>
          </p:cNvPicPr>
          <p:nvPr/>
        </p:nvPicPr>
        <p:blipFill>
          <a:blip r:embed="rId6"/>
          <a:stretch>
            <a:fillRect/>
          </a:stretch>
        </p:blipFill>
        <p:spPr>
          <a:xfrm>
            <a:off x="100996" y="129105"/>
            <a:ext cx="10553091" cy="6431837"/>
          </a:xfrm>
          <a:prstGeom prst="rect">
            <a:avLst/>
          </a:prstGeom>
        </p:spPr>
      </p:pic>
    </p:spTree>
    <p:extLst>
      <p:ext uri="{BB962C8B-B14F-4D97-AF65-F5344CB8AC3E}">
        <p14:creationId xmlns:p14="http://schemas.microsoft.com/office/powerpoint/2010/main" val="6166875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31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89" y="129073"/>
            <a:ext cx="609600" cy="609600"/>
          </a:xfrm>
          <a:prstGeom prst="rect">
            <a:avLst/>
          </a:prstGeom>
        </p:spPr>
      </p:pic>
      <p:pic>
        <p:nvPicPr>
          <p:cNvPr id="3" name="Picture 2"/>
          <p:cNvPicPr>
            <a:picLocks noChangeAspect="1"/>
          </p:cNvPicPr>
          <p:nvPr/>
        </p:nvPicPr>
        <p:blipFill>
          <a:blip r:embed="rId6"/>
          <a:stretch>
            <a:fillRect/>
          </a:stretch>
        </p:blipFill>
        <p:spPr>
          <a:xfrm>
            <a:off x="334262" y="129073"/>
            <a:ext cx="10553091" cy="6431837"/>
          </a:xfrm>
          <a:prstGeom prst="rect">
            <a:avLst/>
          </a:prstGeom>
        </p:spPr>
      </p:pic>
    </p:spTree>
    <p:extLst>
      <p:ext uri="{BB962C8B-B14F-4D97-AF65-F5344CB8AC3E}">
        <p14:creationId xmlns:p14="http://schemas.microsoft.com/office/powerpoint/2010/main" val="1679254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1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32637" y="157065"/>
            <a:ext cx="609600" cy="609600"/>
          </a:xfrm>
          <a:prstGeom prst="rect">
            <a:avLst/>
          </a:prstGeom>
        </p:spPr>
      </p:pic>
      <p:pic>
        <p:nvPicPr>
          <p:cNvPr id="3" name="Picture 2"/>
          <p:cNvPicPr>
            <a:picLocks noChangeAspect="1"/>
          </p:cNvPicPr>
          <p:nvPr/>
        </p:nvPicPr>
        <p:blipFill>
          <a:blip r:embed="rId6"/>
          <a:stretch>
            <a:fillRect/>
          </a:stretch>
        </p:blipFill>
        <p:spPr>
          <a:xfrm>
            <a:off x="474221" y="157065"/>
            <a:ext cx="10553091" cy="6431837"/>
          </a:xfrm>
          <a:prstGeom prst="rect">
            <a:avLst/>
          </a:prstGeom>
        </p:spPr>
      </p:pic>
    </p:spTree>
    <p:extLst>
      <p:ext uri="{BB962C8B-B14F-4D97-AF65-F5344CB8AC3E}">
        <p14:creationId xmlns:p14="http://schemas.microsoft.com/office/powerpoint/2010/main" val="9756488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9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3045</Words>
  <Application>Microsoft Office PowerPoint</Application>
  <PresentationFormat>Widescreen</PresentationFormat>
  <Paragraphs>116</Paragraphs>
  <Slides>12</Slides>
  <Notes>12</Notes>
  <HiddenSlides>0</HiddenSlides>
  <MMClips>11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GIRFEC</vt:lpstr>
      <vt:lpstr>GIRFEC: what is it?</vt:lpstr>
      <vt:lpstr>GIRFEC and wellbeing</vt:lpstr>
      <vt:lpstr>GIRFEC and Children’s Rights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Would you like more information?</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GIRFEC</dc:title>
  <dc:creator>Mrs Snedden</dc:creator>
  <cp:lastModifiedBy>Mrs Snedden</cp:lastModifiedBy>
  <cp:revision>14</cp:revision>
  <cp:lastPrinted>2022-02-04T14:07:06Z</cp:lastPrinted>
  <dcterms:created xsi:type="dcterms:W3CDTF">2022-02-04T11:17:52Z</dcterms:created>
  <dcterms:modified xsi:type="dcterms:W3CDTF">2022-02-04T14:10:47Z</dcterms:modified>
</cp:coreProperties>
</file>