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8" r:id="rId3"/>
    <p:sldId id="261" r:id="rId4"/>
    <p:sldId id="259" r:id="rId5"/>
    <p:sldId id="260" r:id="rId6"/>
    <p:sldId id="262" r:id="rId7"/>
    <p:sldId id="263" r:id="rId8"/>
    <p:sldId id="257" r:id="rId9"/>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78" d="100"/>
          <a:sy n="78" d="100"/>
        </p:scale>
        <p:origin x="120" y="6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E9AD6DAE-6CA5-4DD9-AD3D-D537C8A8DBD7}" type="datetimeFigureOut">
              <a:rPr lang="en-GB" smtClean="0"/>
              <a:t>31/05/2022</a:t>
            </a:fld>
            <a:endParaRPr lang="en-GB"/>
          </a:p>
        </p:txBody>
      </p:sp>
      <p:sp>
        <p:nvSpPr>
          <p:cNvPr id="4" name="Slide Image Placeholder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EE702D3F-5A33-405D-A718-4A505AA85943}" type="slidenum">
              <a:rPr lang="en-GB" smtClean="0"/>
              <a:t>‹#›</a:t>
            </a:fld>
            <a:endParaRPr lang="en-GB"/>
          </a:p>
        </p:txBody>
      </p:sp>
    </p:spTree>
    <p:extLst>
      <p:ext uri="{BB962C8B-B14F-4D97-AF65-F5344CB8AC3E}">
        <p14:creationId xmlns:p14="http://schemas.microsoft.com/office/powerpoint/2010/main" val="326416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presentation is about our approaches at St Margaret’s to being trauma informed</a:t>
            </a:r>
            <a:r>
              <a:rPr lang="en-GB" baseline="0" dirty="0" smtClean="0"/>
              <a:t> practitioners. This is crucial to supporting ALL children in school, particularly those who struggle to manage their behaviour and can present as dysregulated. These children need our love and understanding. None of these children chose to experience trauma and for trauma to have such a negative impact on them and how they see the world. </a:t>
            </a:r>
          </a:p>
          <a:p>
            <a:r>
              <a:rPr lang="en-GB" baseline="0" dirty="0" smtClean="0"/>
              <a:t>As you listen, there may be elements of this presentation that impact on you on a personal level and may even trigger an emotional response. If this is the case we urge you to seek support through </a:t>
            </a:r>
            <a:endParaRPr lang="en-GB" dirty="0" smtClean="0"/>
          </a:p>
          <a:p>
            <a:r>
              <a:rPr lang="en-GB" dirty="0" smtClean="0"/>
              <a:t>FDAMHs – Falkirk</a:t>
            </a:r>
            <a:r>
              <a:rPr lang="en-GB" baseline="0" dirty="0" smtClean="0"/>
              <a:t> District Association Mental Health 01324 671600, your local GP who can support your mental health or even reach out to us as a School and we can sign post you to the best support. Please remember that school staff are not health professionals. Our job is to educate, however, in order for us to do this for all children we need to be trauma informed. We do not make judgements but we are here to try our best to help and do so everyday. </a:t>
            </a:r>
            <a:endParaRPr lang="en-GB" dirty="0"/>
          </a:p>
        </p:txBody>
      </p:sp>
      <p:sp>
        <p:nvSpPr>
          <p:cNvPr id="4" name="Slide Number Placeholder 3"/>
          <p:cNvSpPr>
            <a:spLocks noGrp="1"/>
          </p:cNvSpPr>
          <p:nvPr>
            <p:ph type="sldNum" sz="quarter" idx="10"/>
          </p:nvPr>
        </p:nvSpPr>
        <p:spPr/>
        <p:txBody>
          <a:bodyPr/>
          <a:lstStyle/>
          <a:p>
            <a:fld id="{EE702D3F-5A33-405D-A718-4A505AA85943}" type="slidenum">
              <a:rPr lang="en-GB" smtClean="0"/>
              <a:t>1</a:t>
            </a:fld>
            <a:endParaRPr lang="en-GB"/>
          </a:p>
        </p:txBody>
      </p:sp>
    </p:spTree>
    <p:extLst>
      <p:ext uri="{BB962C8B-B14F-4D97-AF65-F5344CB8AC3E}">
        <p14:creationId xmlns:p14="http://schemas.microsoft.com/office/powerpoint/2010/main" val="3424855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Sara-Lou</a:t>
            </a:r>
          </a:p>
          <a:p>
            <a:r>
              <a:rPr lang="en-GB" dirty="0" smtClean="0"/>
              <a:t>This is the definition outlined in the Trauma Informed Practice guidance in partnership with NHS and endorsed by the Scottish Government. </a:t>
            </a:r>
          </a:p>
          <a:p>
            <a:r>
              <a:rPr lang="en-GB" dirty="0" smtClean="0"/>
              <a:t>When you take the time to process this statement,</a:t>
            </a:r>
            <a:r>
              <a:rPr lang="en-GB" baseline="0" dirty="0" smtClean="0"/>
              <a:t> you realise that trauma can happen to anyone. Any of us can be affected by an event or circumstance where we are left feeling emotionally vulnerable, suffering from anxiety or low mood. These events can happen at any stage in our life – a divorce, a bereavement, violence, emotional abuse, the development of and living with someone who has poor mental health. The impact of any such event can be catastrophic, particularly when you are a child who has not yet formed all of your neurological pathways and coping strategies.</a:t>
            </a:r>
          </a:p>
          <a:p>
            <a:r>
              <a:rPr lang="en-GB" baseline="0" dirty="0" smtClean="0"/>
              <a:t>Where trauma or ACEs have the greatest impact is when the child experiences these while still in the womb, when a pregnant mother is exposed to high levels of stress, drinks alcohol or takes drugs. Also when a child is developing as a baby into a toddler and the significant parent is absent, not able to bond or the child experiences significant neglect/harm, this can have a serious detrimental impact to the child’s ability to develop secure attachments, along with damage to how their brain is developing.</a:t>
            </a:r>
            <a:endParaRPr lang="en-GB" dirty="0"/>
          </a:p>
        </p:txBody>
      </p:sp>
      <p:sp>
        <p:nvSpPr>
          <p:cNvPr id="4" name="Slide Number Placeholder 3"/>
          <p:cNvSpPr>
            <a:spLocks noGrp="1"/>
          </p:cNvSpPr>
          <p:nvPr>
            <p:ph type="sldNum" sz="quarter" idx="10"/>
          </p:nvPr>
        </p:nvSpPr>
        <p:spPr/>
        <p:txBody>
          <a:bodyPr/>
          <a:lstStyle/>
          <a:p>
            <a:fld id="{EE702D3F-5A33-405D-A718-4A505AA85943}" type="slidenum">
              <a:rPr lang="en-GB" smtClean="0"/>
              <a:t>2</a:t>
            </a:fld>
            <a:endParaRPr lang="en-GB"/>
          </a:p>
        </p:txBody>
      </p:sp>
    </p:spTree>
    <p:extLst>
      <p:ext uri="{BB962C8B-B14F-4D97-AF65-F5344CB8AC3E}">
        <p14:creationId xmlns:p14="http://schemas.microsoft.com/office/powerpoint/2010/main" val="2878044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Sara-Lou</a:t>
            </a:r>
          </a:p>
          <a:p>
            <a:r>
              <a:rPr lang="en-GB" dirty="0" smtClean="0"/>
              <a:t>Above are</a:t>
            </a:r>
            <a:r>
              <a:rPr lang="en-GB" baseline="0" dirty="0" smtClean="0"/>
              <a:t> just a few of the potentially harmful experiences that some of us are exposed to. The younger we are when this happens the greater the impact. As adults it is our responsibility to understand the impact of trauma and to help those who have experienced trauma to heal. </a:t>
            </a:r>
          </a:p>
          <a:p>
            <a:r>
              <a:rPr lang="en-GB" baseline="0" dirty="0" smtClean="0"/>
              <a:t>It is important to remember that schools are NOT health professionals and that we must work closely with skilled professionals in their fields to help children and/or adults over come their adversity. </a:t>
            </a:r>
            <a:endParaRPr lang="en-GB" dirty="0"/>
          </a:p>
        </p:txBody>
      </p:sp>
      <p:sp>
        <p:nvSpPr>
          <p:cNvPr id="4" name="Slide Number Placeholder 3"/>
          <p:cNvSpPr>
            <a:spLocks noGrp="1"/>
          </p:cNvSpPr>
          <p:nvPr>
            <p:ph type="sldNum" sz="quarter" idx="10"/>
          </p:nvPr>
        </p:nvSpPr>
        <p:spPr/>
        <p:txBody>
          <a:bodyPr/>
          <a:lstStyle/>
          <a:p>
            <a:fld id="{EE702D3F-5A33-405D-A718-4A505AA85943}" type="slidenum">
              <a:rPr lang="en-GB" smtClean="0"/>
              <a:t>3</a:t>
            </a:fld>
            <a:endParaRPr lang="en-GB"/>
          </a:p>
        </p:txBody>
      </p:sp>
    </p:spTree>
    <p:extLst>
      <p:ext uri="{BB962C8B-B14F-4D97-AF65-F5344CB8AC3E}">
        <p14:creationId xmlns:p14="http://schemas.microsoft.com/office/powerpoint/2010/main" val="49380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Sara-Lou</a:t>
            </a:r>
          </a:p>
          <a:p>
            <a:r>
              <a:rPr lang="en-GB" dirty="0" smtClean="0"/>
              <a:t>The most important</a:t>
            </a:r>
            <a:r>
              <a:rPr lang="en-GB" baseline="0" dirty="0" smtClean="0"/>
              <a:t> thing an adult can offer a child is empathy and understanding. NO child wants to hurt another, NO child wants to be out of control or angry, NO child wants to be unsuccessful in their learning or disliked by others. We must try understand what their behaviour is communicating so that we can meet a need that is unmet. </a:t>
            </a:r>
          </a:p>
          <a:p>
            <a:endParaRPr lang="en-GB" baseline="0" dirty="0" smtClean="0"/>
          </a:p>
          <a:p>
            <a:r>
              <a:rPr lang="en-GB" baseline="0" dirty="0" smtClean="0"/>
              <a:t>When we, as adults, and this includes our wider parent body and local community, we understand this and act accordingly, this leads to a calmer school and environment for learning. It also leads to healing and the breaking of a cycle. This is not a philosophy or a warm and fuzzy belief. It is based on fact and research over decades into how to transform behaviour, support mental health. It is based on scientific knowledge about how the brain operates and how we can change neurological pathways, even those formed in infancy.</a:t>
            </a:r>
            <a:endParaRPr lang="en-GB" dirty="0"/>
          </a:p>
        </p:txBody>
      </p:sp>
      <p:sp>
        <p:nvSpPr>
          <p:cNvPr id="4" name="Slide Number Placeholder 3"/>
          <p:cNvSpPr>
            <a:spLocks noGrp="1"/>
          </p:cNvSpPr>
          <p:nvPr>
            <p:ph type="sldNum" sz="quarter" idx="10"/>
          </p:nvPr>
        </p:nvSpPr>
        <p:spPr/>
        <p:txBody>
          <a:bodyPr/>
          <a:lstStyle/>
          <a:p>
            <a:fld id="{EE702D3F-5A33-405D-A718-4A505AA85943}" type="slidenum">
              <a:rPr lang="en-GB" smtClean="0"/>
              <a:t>4</a:t>
            </a:fld>
            <a:endParaRPr lang="en-GB"/>
          </a:p>
        </p:txBody>
      </p:sp>
    </p:spTree>
    <p:extLst>
      <p:ext uri="{BB962C8B-B14F-4D97-AF65-F5344CB8AC3E}">
        <p14:creationId xmlns:p14="http://schemas.microsoft.com/office/powerpoint/2010/main" val="2829731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principles of safety, trustworthiness,</a:t>
            </a:r>
            <a:r>
              <a:rPr lang="en-GB" baseline="0" dirty="0" smtClean="0"/>
              <a:t> choice, collaboration and empowerment are long advocated principles which sit being trauma informed in our practice. </a:t>
            </a:r>
          </a:p>
          <a:p>
            <a:r>
              <a:rPr lang="en-GB" baseline="0" dirty="0" smtClean="0"/>
              <a:t>Please take the time to read the implications of this for all staff, adults in the community and families. These are the requirements needed to support changes in behaviour but can be very challenging to achieve, especially if you feel your child has been harmed by another or that you, as class teacher, are personally impacted upon by a child’s behaviour. These are not easy things to achieve everyday but they are what changes behaviours and wellbeing in the long term and they are what we strive to achieve through our relationships policy, our curriculum, our daily support of children and lessons through emotion works and our restorative approaches to working with children. </a:t>
            </a:r>
          </a:p>
          <a:p>
            <a:r>
              <a:rPr lang="en-GB" baseline="0" dirty="0" smtClean="0"/>
              <a:t>We, as adults, need to manage our own anger, our own frustration and our own impulses to make negative judgements.</a:t>
            </a:r>
          </a:p>
          <a:p>
            <a:endParaRPr lang="en-GB" baseline="0" dirty="0" smtClean="0"/>
          </a:p>
          <a:p>
            <a:r>
              <a:rPr lang="en-GB" baseline="0" dirty="0" smtClean="0"/>
              <a:t>At St Margaret’s we work hard to get the environment right to facilitate calm. This is tricky in an open plan school when the environment can be busy and noisy, leading to sensory overload for some children who find it hard to self regulate. When this is so, we use the outdoors, our courtyard, adult support to walk and talk, softening the displays with muted colours, redecorating our whole school, introducing wonderful walking, providing calm spaces for children to ‘come away from the edge’ , to name a few.</a:t>
            </a:r>
          </a:p>
          <a:p>
            <a:endParaRPr lang="en-GB" baseline="0" dirty="0" smtClean="0"/>
          </a:p>
          <a:p>
            <a:r>
              <a:rPr lang="en-GB" baseline="0" dirty="0" smtClean="0"/>
              <a:t>There may be some of you who perhaps do not understand our approach, who feel that we are being too soft, too gentle and that a firmer hand is needed. What parents do not see is the time, the effort, the collaboration with professionals and families, the coaching conversations with children and families to help support transformation change. We are not about, nor will we ever be, shaming children into feeling worse about themselves. We are here to support and educate our children in becoming better citizens for the future. </a:t>
            </a:r>
            <a:endParaRPr lang="en-GB" dirty="0"/>
          </a:p>
        </p:txBody>
      </p:sp>
      <p:sp>
        <p:nvSpPr>
          <p:cNvPr id="4" name="Slide Number Placeholder 3"/>
          <p:cNvSpPr>
            <a:spLocks noGrp="1"/>
          </p:cNvSpPr>
          <p:nvPr>
            <p:ph type="sldNum" sz="quarter" idx="10"/>
          </p:nvPr>
        </p:nvSpPr>
        <p:spPr/>
        <p:txBody>
          <a:bodyPr/>
          <a:lstStyle/>
          <a:p>
            <a:fld id="{EE702D3F-5A33-405D-A718-4A505AA85943}" type="slidenum">
              <a:rPr lang="en-GB" smtClean="0"/>
              <a:t>5</a:t>
            </a:fld>
            <a:endParaRPr lang="en-GB"/>
          </a:p>
        </p:txBody>
      </p:sp>
    </p:spTree>
    <p:extLst>
      <p:ext uri="{BB962C8B-B14F-4D97-AF65-F5344CB8AC3E}">
        <p14:creationId xmlns:p14="http://schemas.microsoft.com/office/powerpoint/2010/main" val="1810194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Having unconditional</a:t>
            </a:r>
            <a:r>
              <a:rPr lang="en-GB" baseline="0" dirty="0" smtClean="0"/>
              <a:t> positive regards for all of our learners does not mean we lessen our expectations and behaviour standards for them, but it does mean we show the children love no matter what they have done. As a school team, we discuss what this means, in terms of our relationships policy, children’s rights, additional support needs and being trauma informed at the beginning of every year and we revisit it throughout the year during professional discussions, meetings with parents and conversations with the children themselves. Through consistently applying this in our interactions with children the aim and hope is that they will begin to realise this for themselves through the trusting, consistent relationships that they have with significant adults in their life.</a:t>
            </a:r>
          </a:p>
          <a:p>
            <a:r>
              <a:rPr lang="en-GB" baseline="0" dirty="0" smtClean="0"/>
              <a:t>When we are supporting children to make decisions and reflect on past decisions, we are not aiming to SHAME them into submission, but to support them in reaching their own positive </a:t>
            </a:r>
            <a:r>
              <a:rPr lang="en-GB" baseline="0" dirty="0" err="1" smtClean="0"/>
              <a:t>conculsions</a:t>
            </a:r>
            <a:r>
              <a:rPr lang="en-GB" baseline="0" dirty="0" smtClean="0"/>
              <a:t> through unconditional positive regard. We remove the child from their behaviours and try to help them see that they can and are more than able of being the ‘best version of them self.’</a:t>
            </a:r>
          </a:p>
          <a:p>
            <a:r>
              <a:rPr lang="en-GB" baseline="0" dirty="0" smtClean="0"/>
              <a:t>At St Margaret’s we believe in this and have evidence that it does positively impact on the lives of all children, not just those affected by trauma.</a:t>
            </a:r>
          </a:p>
          <a:p>
            <a:r>
              <a:rPr lang="en-GB" baseline="0" dirty="0" smtClean="0"/>
              <a:t>Everyday, through our relationships policy, our daily interactions and our approaches to learning and teaching, the curriculum and children’s rights, all staff strive to LIVE our values. We are working with extremely complex, unique, creative, sometimes damaged, sometimes anxious, wonderful, different and challenging wee people. It is a very complex task but an utter honour to do so. There is no greater job that to get to know and to guide our young people to meet their full potential and engender a belief in themselves that they can achieve anything.</a:t>
            </a:r>
            <a:endParaRPr lang="en-GB" dirty="0"/>
          </a:p>
        </p:txBody>
      </p:sp>
      <p:sp>
        <p:nvSpPr>
          <p:cNvPr id="4" name="Slide Number Placeholder 3"/>
          <p:cNvSpPr>
            <a:spLocks noGrp="1"/>
          </p:cNvSpPr>
          <p:nvPr>
            <p:ph type="sldNum" sz="quarter" idx="10"/>
          </p:nvPr>
        </p:nvSpPr>
        <p:spPr/>
        <p:txBody>
          <a:bodyPr/>
          <a:lstStyle/>
          <a:p>
            <a:fld id="{EE702D3F-5A33-405D-A718-4A505AA85943}" type="slidenum">
              <a:rPr lang="en-GB" smtClean="0"/>
              <a:t>6</a:t>
            </a:fld>
            <a:endParaRPr lang="en-GB"/>
          </a:p>
        </p:txBody>
      </p:sp>
    </p:spTree>
    <p:extLst>
      <p:ext uri="{BB962C8B-B14F-4D97-AF65-F5344CB8AC3E}">
        <p14:creationId xmlns:p14="http://schemas.microsoft.com/office/powerpoint/2010/main" val="2574522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quote comes from a young man named Josh Shipp, who grew up in the care system and experienced more trauma than you could ever imagine.  His story is shocking. He is now a motivational speaker, and can be found</a:t>
            </a:r>
            <a:r>
              <a:rPr lang="en-GB" baseline="0" dirty="0" smtClean="0"/>
              <a:t> on Ted Talks</a:t>
            </a:r>
            <a:r>
              <a:rPr lang="en-GB" dirty="0" smtClean="0"/>
              <a:t> and has turned his life around, all because of one significant adult who did not stop believing in him, who did not stop trying and who did not see him as a problem but an</a:t>
            </a:r>
            <a:r>
              <a:rPr lang="en-GB" baseline="0" dirty="0" smtClean="0"/>
              <a:t> opportunity. </a:t>
            </a:r>
          </a:p>
          <a:p>
            <a:r>
              <a:rPr lang="en-GB" baseline="0" dirty="0" smtClean="0"/>
              <a:t>At St Margaret’s we believe in all of our children’s potential to grow, change and develop and we aim to be a significant adult to all of our children. </a:t>
            </a:r>
            <a:endParaRPr lang="en-GB" dirty="0"/>
          </a:p>
        </p:txBody>
      </p:sp>
      <p:sp>
        <p:nvSpPr>
          <p:cNvPr id="4" name="Slide Number Placeholder 3"/>
          <p:cNvSpPr>
            <a:spLocks noGrp="1"/>
          </p:cNvSpPr>
          <p:nvPr>
            <p:ph type="sldNum" sz="quarter" idx="10"/>
          </p:nvPr>
        </p:nvSpPr>
        <p:spPr/>
        <p:txBody>
          <a:bodyPr/>
          <a:lstStyle/>
          <a:p>
            <a:fld id="{EE702D3F-5A33-405D-A718-4A505AA85943}" type="slidenum">
              <a:rPr lang="en-GB" smtClean="0"/>
              <a:t>7</a:t>
            </a:fld>
            <a:endParaRPr lang="en-GB"/>
          </a:p>
        </p:txBody>
      </p:sp>
    </p:spTree>
    <p:extLst>
      <p:ext uri="{BB962C8B-B14F-4D97-AF65-F5344CB8AC3E}">
        <p14:creationId xmlns:p14="http://schemas.microsoft.com/office/powerpoint/2010/main" val="2250290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Sara-Lou</a:t>
            </a:r>
          </a:p>
          <a:p>
            <a:r>
              <a:rPr lang="en-GB" dirty="0" smtClean="0"/>
              <a:t>Thank you for taking the time to listen to and process this information about what we do and why at St Margaret’s.</a:t>
            </a:r>
          </a:p>
          <a:p>
            <a:endParaRPr lang="en-GB" dirty="0" smtClean="0"/>
          </a:p>
          <a:p>
            <a:r>
              <a:rPr lang="en-GB" dirty="0" smtClean="0"/>
              <a:t>We stress again, if any of you have been affected by the content of this presentation it is very important that</a:t>
            </a:r>
            <a:r>
              <a:rPr lang="en-GB" baseline="0" dirty="0" smtClean="0"/>
              <a:t> you reach out to someone for support.</a:t>
            </a:r>
            <a:endParaRPr lang="en-GB" dirty="0"/>
          </a:p>
        </p:txBody>
      </p:sp>
      <p:sp>
        <p:nvSpPr>
          <p:cNvPr id="4" name="Slide Number Placeholder 3"/>
          <p:cNvSpPr>
            <a:spLocks noGrp="1"/>
          </p:cNvSpPr>
          <p:nvPr>
            <p:ph type="sldNum" sz="quarter" idx="10"/>
          </p:nvPr>
        </p:nvSpPr>
        <p:spPr/>
        <p:txBody>
          <a:bodyPr/>
          <a:lstStyle/>
          <a:p>
            <a:fld id="{EE702D3F-5A33-405D-A718-4A505AA85943}" type="slidenum">
              <a:rPr lang="en-GB" smtClean="0"/>
              <a:t>8</a:t>
            </a:fld>
            <a:endParaRPr lang="en-GB"/>
          </a:p>
        </p:txBody>
      </p:sp>
    </p:spTree>
    <p:extLst>
      <p:ext uri="{BB962C8B-B14F-4D97-AF65-F5344CB8AC3E}">
        <p14:creationId xmlns:p14="http://schemas.microsoft.com/office/powerpoint/2010/main" val="3814863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B196C16-EBC4-4A61-9533-587A57425A63}" type="datetimeFigureOut">
              <a:rPr lang="en-GB" smtClean="0"/>
              <a:t>31/05/2022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814919-B787-4BD2-B855-9A48EAB0DB05}" type="slidenum">
              <a:rPr lang="en-GB" smtClean="0"/>
              <a:t>‹#›</a:t>
            </a:fld>
            <a:endParaRPr lang="en-GB"/>
          </a:p>
        </p:txBody>
      </p:sp>
    </p:spTree>
    <p:extLst>
      <p:ext uri="{BB962C8B-B14F-4D97-AF65-F5344CB8AC3E}">
        <p14:creationId xmlns:p14="http://schemas.microsoft.com/office/powerpoint/2010/main" val="1765788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B196C16-EBC4-4A61-9533-587A57425A63}" type="datetimeFigureOut">
              <a:rPr lang="en-GB" smtClean="0"/>
              <a:t>31/05/2022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814919-B787-4BD2-B855-9A48EAB0DB05}" type="slidenum">
              <a:rPr lang="en-GB" smtClean="0"/>
              <a:t>‹#›</a:t>
            </a:fld>
            <a:endParaRPr lang="en-GB"/>
          </a:p>
        </p:txBody>
      </p:sp>
    </p:spTree>
    <p:extLst>
      <p:ext uri="{BB962C8B-B14F-4D97-AF65-F5344CB8AC3E}">
        <p14:creationId xmlns:p14="http://schemas.microsoft.com/office/powerpoint/2010/main" val="3936552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B196C16-EBC4-4A61-9533-587A57425A63}" type="datetimeFigureOut">
              <a:rPr lang="en-GB" smtClean="0"/>
              <a:t>31/05/2022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814919-B787-4BD2-B855-9A48EAB0DB05}" type="slidenum">
              <a:rPr lang="en-GB" smtClean="0"/>
              <a:t>‹#›</a:t>
            </a:fld>
            <a:endParaRPr lang="en-GB"/>
          </a:p>
        </p:txBody>
      </p:sp>
    </p:spTree>
    <p:extLst>
      <p:ext uri="{BB962C8B-B14F-4D97-AF65-F5344CB8AC3E}">
        <p14:creationId xmlns:p14="http://schemas.microsoft.com/office/powerpoint/2010/main" val="1054661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B196C16-EBC4-4A61-9533-587A57425A63}" type="datetimeFigureOut">
              <a:rPr lang="en-GB" smtClean="0"/>
              <a:t>31/05/2022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814919-B787-4BD2-B855-9A48EAB0DB05}" type="slidenum">
              <a:rPr lang="en-GB" smtClean="0"/>
              <a:t>‹#›</a:t>
            </a:fld>
            <a:endParaRPr lang="en-GB"/>
          </a:p>
        </p:txBody>
      </p:sp>
    </p:spTree>
    <p:extLst>
      <p:ext uri="{BB962C8B-B14F-4D97-AF65-F5344CB8AC3E}">
        <p14:creationId xmlns:p14="http://schemas.microsoft.com/office/powerpoint/2010/main" val="1404364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B196C16-EBC4-4A61-9533-587A57425A63}" type="datetimeFigureOut">
              <a:rPr lang="en-GB" smtClean="0"/>
              <a:t>31/05/2022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814919-B787-4BD2-B855-9A48EAB0DB05}" type="slidenum">
              <a:rPr lang="en-GB" smtClean="0"/>
              <a:t>‹#›</a:t>
            </a:fld>
            <a:endParaRPr lang="en-GB"/>
          </a:p>
        </p:txBody>
      </p:sp>
    </p:spTree>
    <p:extLst>
      <p:ext uri="{BB962C8B-B14F-4D97-AF65-F5344CB8AC3E}">
        <p14:creationId xmlns:p14="http://schemas.microsoft.com/office/powerpoint/2010/main" val="1537466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B196C16-EBC4-4A61-9533-587A57425A63}" type="datetimeFigureOut">
              <a:rPr lang="en-GB" smtClean="0"/>
              <a:t>31/05/2022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7814919-B787-4BD2-B855-9A48EAB0DB05}" type="slidenum">
              <a:rPr lang="en-GB" smtClean="0"/>
              <a:t>‹#›</a:t>
            </a:fld>
            <a:endParaRPr lang="en-GB"/>
          </a:p>
        </p:txBody>
      </p:sp>
    </p:spTree>
    <p:extLst>
      <p:ext uri="{BB962C8B-B14F-4D97-AF65-F5344CB8AC3E}">
        <p14:creationId xmlns:p14="http://schemas.microsoft.com/office/powerpoint/2010/main" val="3777075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B196C16-EBC4-4A61-9533-587A57425A63}" type="datetimeFigureOut">
              <a:rPr lang="en-GB" smtClean="0"/>
              <a:t>31/05/2022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7814919-B787-4BD2-B855-9A48EAB0DB05}" type="slidenum">
              <a:rPr lang="en-GB" smtClean="0"/>
              <a:t>‹#›</a:t>
            </a:fld>
            <a:endParaRPr lang="en-GB"/>
          </a:p>
        </p:txBody>
      </p:sp>
    </p:spTree>
    <p:extLst>
      <p:ext uri="{BB962C8B-B14F-4D97-AF65-F5344CB8AC3E}">
        <p14:creationId xmlns:p14="http://schemas.microsoft.com/office/powerpoint/2010/main" val="1834688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B196C16-EBC4-4A61-9533-587A57425A63}" type="datetimeFigureOut">
              <a:rPr lang="en-GB" smtClean="0"/>
              <a:t>31/05/2022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7814919-B787-4BD2-B855-9A48EAB0DB05}" type="slidenum">
              <a:rPr lang="en-GB" smtClean="0"/>
              <a:t>‹#›</a:t>
            </a:fld>
            <a:endParaRPr lang="en-GB"/>
          </a:p>
        </p:txBody>
      </p:sp>
    </p:spTree>
    <p:extLst>
      <p:ext uri="{BB962C8B-B14F-4D97-AF65-F5344CB8AC3E}">
        <p14:creationId xmlns:p14="http://schemas.microsoft.com/office/powerpoint/2010/main" val="1265820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196C16-EBC4-4A61-9533-587A57425A63}" type="datetimeFigureOut">
              <a:rPr lang="en-GB" smtClean="0"/>
              <a:t>31/05/2022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7814919-B787-4BD2-B855-9A48EAB0DB05}" type="slidenum">
              <a:rPr lang="en-GB" smtClean="0"/>
              <a:t>‹#›</a:t>
            </a:fld>
            <a:endParaRPr lang="en-GB"/>
          </a:p>
        </p:txBody>
      </p:sp>
    </p:spTree>
    <p:extLst>
      <p:ext uri="{BB962C8B-B14F-4D97-AF65-F5344CB8AC3E}">
        <p14:creationId xmlns:p14="http://schemas.microsoft.com/office/powerpoint/2010/main" val="2606136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B196C16-EBC4-4A61-9533-587A57425A63}" type="datetimeFigureOut">
              <a:rPr lang="en-GB" smtClean="0"/>
              <a:t>31/05/2022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7814919-B787-4BD2-B855-9A48EAB0DB05}" type="slidenum">
              <a:rPr lang="en-GB" smtClean="0"/>
              <a:t>‹#›</a:t>
            </a:fld>
            <a:endParaRPr lang="en-GB"/>
          </a:p>
        </p:txBody>
      </p:sp>
    </p:spTree>
    <p:extLst>
      <p:ext uri="{BB962C8B-B14F-4D97-AF65-F5344CB8AC3E}">
        <p14:creationId xmlns:p14="http://schemas.microsoft.com/office/powerpoint/2010/main" val="3077023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B196C16-EBC4-4A61-9533-587A57425A63}" type="datetimeFigureOut">
              <a:rPr lang="en-GB" smtClean="0"/>
              <a:t>31/05/2022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7814919-B787-4BD2-B855-9A48EAB0DB05}" type="slidenum">
              <a:rPr lang="en-GB" smtClean="0"/>
              <a:t>‹#›</a:t>
            </a:fld>
            <a:endParaRPr lang="en-GB"/>
          </a:p>
        </p:txBody>
      </p:sp>
    </p:spTree>
    <p:extLst>
      <p:ext uri="{BB962C8B-B14F-4D97-AF65-F5344CB8AC3E}">
        <p14:creationId xmlns:p14="http://schemas.microsoft.com/office/powerpoint/2010/main" val="1655065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196C16-EBC4-4A61-9533-587A57425A63}" type="datetimeFigureOut">
              <a:rPr lang="en-GB" smtClean="0"/>
              <a:t>31/05/2022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814919-B787-4BD2-B855-9A48EAB0DB05}" type="slidenum">
              <a:rPr lang="en-GB" smtClean="0"/>
              <a:t>‹#›</a:t>
            </a:fld>
            <a:endParaRPr lang="en-GB"/>
          </a:p>
        </p:txBody>
      </p:sp>
    </p:spTree>
    <p:extLst>
      <p:ext uri="{BB962C8B-B14F-4D97-AF65-F5344CB8AC3E}">
        <p14:creationId xmlns:p14="http://schemas.microsoft.com/office/powerpoint/2010/main" val="4207524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5.png"/><Relationship Id="rId5" Type="http://schemas.openxmlformats.org/officeDocument/2006/relationships/hyperlink" Target="https://vimeo.com/338176495" TargetMode="Externa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png"/><Relationship Id="rId5" Type="http://schemas.openxmlformats.org/officeDocument/2006/relationships/image" Target="../media/image9.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hyperlink" Target="https://www.youtube.com/watch?v=VMpIi-4CZK0" TargetMode="External"/><Relationship Id="rId3" Type="http://schemas.openxmlformats.org/officeDocument/2006/relationships/slideLayout" Target="../slideLayouts/slideLayout2.xml"/><Relationship Id="rId7" Type="http://schemas.openxmlformats.org/officeDocument/2006/relationships/hyperlink" Target="https://vimeo.com/274703693" TargetMode="Externa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hyperlink" Target="https://vimeo.com/334642616" TargetMode="External"/><Relationship Id="rId5" Type="http://schemas.openxmlformats.org/officeDocument/2006/relationships/hyperlink" Target="https://www.youtube.com/watch?v=quKa7C-wxZk&amp;list=RDCMUCsT0YIqwnpJCM-mx7-gSA4Q&amp;start_radio=1&amp;rv=quKa7C-wxZk&amp;t=0" TargetMode="External"/><Relationship Id="rId4" Type="http://schemas.openxmlformats.org/officeDocument/2006/relationships/notesSlide" Target="../notesSlides/notesSlide8.xml"/><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Trauma Informed Practice</a:t>
            </a:r>
            <a:endParaRPr lang="en-GB" dirty="0"/>
          </a:p>
        </p:txBody>
      </p:sp>
      <p:sp>
        <p:nvSpPr>
          <p:cNvPr id="3" name="Subtitle 2"/>
          <p:cNvSpPr>
            <a:spLocks noGrp="1"/>
          </p:cNvSpPr>
          <p:nvPr>
            <p:ph type="subTitle" idx="1"/>
          </p:nvPr>
        </p:nvSpPr>
        <p:spPr/>
        <p:txBody>
          <a:bodyPr/>
          <a:lstStyle/>
          <a:p>
            <a:r>
              <a:rPr lang="en-GB" dirty="0" smtClean="0"/>
              <a:t>The impact of childhood adversity</a:t>
            </a:r>
            <a:endParaRPr lang="en-GB"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44175" y="5676900"/>
            <a:ext cx="609600" cy="609600"/>
          </a:xfrm>
          <a:prstGeom prst="rect">
            <a:avLst/>
          </a:prstGeom>
        </p:spPr>
      </p:pic>
      <p:pic>
        <p:nvPicPr>
          <p:cNvPr id="6" name="Picture 5"/>
          <p:cNvPicPr>
            <a:picLocks noChangeAspect="1"/>
          </p:cNvPicPr>
          <p:nvPr/>
        </p:nvPicPr>
        <p:blipFill>
          <a:blip r:embed="rId6"/>
          <a:stretch>
            <a:fillRect/>
          </a:stretch>
        </p:blipFill>
        <p:spPr>
          <a:xfrm>
            <a:off x="4181475" y="4257675"/>
            <a:ext cx="3622902" cy="2028825"/>
          </a:xfrm>
          <a:prstGeom prst="rect">
            <a:avLst/>
          </a:prstGeom>
        </p:spPr>
      </p:pic>
    </p:spTree>
    <p:extLst>
      <p:ext uri="{BB962C8B-B14F-4D97-AF65-F5344CB8AC3E}">
        <p14:creationId xmlns:p14="http://schemas.microsoft.com/office/powerpoint/2010/main" val="38533895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677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we mean by trauma or adverse childhood experiences?</a:t>
            </a:r>
            <a:endParaRPr lang="en-GB" dirty="0"/>
          </a:p>
        </p:txBody>
      </p:sp>
      <p:sp>
        <p:nvSpPr>
          <p:cNvPr id="3" name="Content Placeholder 2"/>
          <p:cNvSpPr>
            <a:spLocks noGrp="1"/>
          </p:cNvSpPr>
          <p:nvPr>
            <p:ph idx="1"/>
          </p:nvPr>
        </p:nvSpPr>
        <p:spPr/>
        <p:txBody>
          <a:bodyPr/>
          <a:lstStyle/>
          <a:p>
            <a:pPr marL="0" indent="0">
              <a:buNone/>
            </a:pPr>
            <a:r>
              <a:rPr lang="en-GB" dirty="0"/>
              <a:t>Trauma </a:t>
            </a:r>
            <a:endParaRPr lang="en-GB" dirty="0" smtClean="0"/>
          </a:p>
          <a:p>
            <a:pPr marL="0" indent="0">
              <a:buNone/>
            </a:pPr>
            <a:r>
              <a:rPr lang="en-GB" i="1" dirty="0" smtClean="0"/>
              <a:t>‘Individual </a:t>
            </a:r>
            <a:r>
              <a:rPr lang="en-GB" i="1" dirty="0"/>
              <a:t>trauma results from </a:t>
            </a:r>
            <a:r>
              <a:rPr lang="en-GB" b="1" i="1" dirty="0"/>
              <a:t>an event, series of events, or set or circumstances </a:t>
            </a:r>
            <a:r>
              <a:rPr lang="en-GB" i="1" dirty="0"/>
              <a:t>that is experienced by an individual as </a:t>
            </a:r>
            <a:r>
              <a:rPr lang="en-GB" b="1" i="1" dirty="0"/>
              <a:t>physically or emotionally harmful</a:t>
            </a:r>
            <a:r>
              <a:rPr lang="en-GB" i="1" dirty="0"/>
              <a:t> or </a:t>
            </a:r>
            <a:r>
              <a:rPr lang="en-GB" b="1" i="1" dirty="0"/>
              <a:t>life threatening </a:t>
            </a:r>
            <a:r>
              <a:rPr lang="en-GB" i="1" dirty="0"/>
              <a:t>and that has lasting adverse effects on the </a:t>
            </a:r>
            <a:r>
              <a:rPr lang="en-GB" b="1" i="1" dirty="0"/>
              <a:t>individual’s functioning and mental, physical, social, emotional or spiritual well-being</a:t>
            </a:r>
            <a:r>
              <a:rPr lang="en-GB" b="1" i="1" dirty="0" smtClean="0"/>
              <a:t>.’</a:t>
            </a:r>
          </a:p>
          <a:p>
            <a:pPr marL="0" indent="0">
              <a:buNone/>
            </a:pPr>
            <a:r>
              <a:rPr lang="en-GB" dirty="0" smtClean="0"/>
              <a:t>Trauma Informed Practice: a toolkit for Scotland: </a:t>
            </a:r>
          </a:p>
          <a:p>
            <a:pPr marL="0" indent="0">
              <a:buNone/>
            </a:pPr>
            <a:r>
              <a:rPr lang="en-GB" dirty="0" smtClean="0"/>
              <a:t>Scottish Government</a:t>
            </a:r>
            <a:endParaRPr lang="en-GB" dirty="0"/>
          </a:p>
        </p:txBody>
      </p:sp>
      <p:pic>
        <p:nvPicPr>
          <p:cNvPr id="4" name="Picture 3"/>
          <p:cNvPicPr>
            <a:picLocks noChangeAspect="1"/>
          </p:cNvPicPr>
          <p:nvPr/>
        </p:nvPicPr>
        <p:blipFill>
          <a:blip r:embed="rId5"/>
          <a:stretch>
            <a:fillRect/>
          </a:stretch>
        </p:blipFill>
        <p:spPr>
          <a:xfrm>
            <a:off x="9332494" y="4050632"/>
            <a:ext cx="2711115" cy="2711115"/>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44463" y="843757"/>
            <a:ext cx="609600" cy="609600"/>
          </a:xfrm>
          <a:prstGeom prst="rect">
            <a:avLst/>
          </a:prstGeom>
        </p:spPr>
      </p:pic>
    </p:spTree>
    <p:extLst>
      <p:ext uri="{BB962C8B-B14F-4D97-AF65-F5344CB8AC3E}">
        <p14:creationId xmlns:p14="http://schemas.microsoft.com/office/powerpoint/2010/main" val="11594019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2744"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 we mean by trauma or adverse childhood experiences?</a:t>
            </a:r>
          </a:p>
        </p:txBody>
      </p:sp>
      <p:pic>
        <p:nvPicPr>
          <p:cNvPr id="4" name="Content Placeholder 3"/>
          <p:cNvPicPr>
            <a:picLocks noGrp="1" noChangeAspect="1"/>
          </p:cNvPicPr>
          <p:nvPr>
            <p:ph idx="1"/>
          </p:nvPr>
        </p:nvPicPr>
        <p:blipFill>
          <a:blip r:embed="rId5"/>
          <a:stretch>
            <a:fillRect/>
          </a:stretch>
        </p:blipFill>
        <p:spPr>
          <a:xfrm>
            <a:off x="649706" y="1825625"/>
            <a:ext cx="10948736" cy="4687470"/>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32695" y="629652"/>
            <a:ext cx="609600" cy="609600"/>
          </a:xfrm>
          <a:prstGeom prst="rect">
            <a:avLst/>
          </a:prstGeom>
        </p:spPr>
      </p:pic>
    </p:spTree>
    <p:extLst>
      <p:ext uri="{BB962C8B-B14F-4D97-AF65-F5344CB8AC3E}">
        <p14:creationId xmlns:p14="http://schemas.microsoft.com/office/powerpoint/2010/main" val="1338481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04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is this important to understand?</a:t>
            </a:r>
            <a:endParaRPr lang="en-GB" dirty="0"/>
          </a:p>
        </p:txBody>
      </p:sp>
      <p:sp>
        <p:nvSpPr>
          <p:cNvPr id="3" name="Content Placeholder 2"/>
          <p:cNvSpPr>
            <a:spLocks noGrp="1"/>
          </p:cNvSpPr>
          <p:nvPr>
            <p:ph idx="1"/>
          </p:nvPr>
        </p:nvSpPr>
        <p:spPr/>
        <p:txBody>
          <a:bodyPr/>
          <a:lstStyle/>
          <a:p>
            <a:pPr marL="0" indent="0">
              <a:buNone/>
            </a:pPr>
            <a:r>
              <a:rPr lang="en-GB" dirty="0" smtClean="0"/>
              <a:t>Understanding the impact of trauma will eventually lead to a calmer school with children who have a positive self-esteem and sense of worth. </a:t>
            </a:r>
          </a:p>
          <a:p>
            <a:pPr marL="0" indent="0">
              <a:buNone/>
            </a:pPr>
            <a:endParaRPr lang="en-GB" dirty="0"/>
          </a:p>
          <a:p>
            <a:pPr marL="0" indent="0">
              <a:buNone/>
            </a:pPr>
            <a:r>
              <a:rPr lang="en-GB" dirty="0" smtClean="0"/>
              <a:t>They will be able to heal.</a:t>
            </a:r>
          </a:p>
          <a:p>
            <a:pPr marL="0" indent="0">
              <a:buNone/>
            </a:pPr>
            <a:endParaRPr lang="en-GB" dirty="0"/>
          </a:p>
          <a:p>
            <a:pPr marL="0" indent="0">
              <a:buNone/>
            </a:pPr>
            <a:endParaRPr lang="en-GB" dirty="0" smtClean="0"/>
          </a:p>
          <a:p>
            <a:pPr marL="0" indent="0">
              <a:buNone/>
            </a:pPr>
            <a:r>
              <a:rPr lang="en-GB" dirty="0">
                <a:hlinkClick r:id="rId5"/>
              </a:rPr>
              <a:t>Ask, Tell - Look After Your Mental Health on </a:t>
            </a:r>
            <a:r>
              <a:rPr lang="en-GB" dirty="0" smtClean="0">
                <a:hlinkClick r:id="rId5"/>
              </a:rPr>
              <a:t>Vimeo</a:t>
            </a:r>
            <a:r>
              <a:rPr lang="en-GB" dirty="0" smtClean="0"/>
              <a:t> </a:t>
            </a:r>
          </a:p>
          <a:p>
            <a:pPr marL="0" indent="0">
              <a:buNone/>
            </a:pPr>
            <a:r>
              <a:rPr lang="en-GB" dirty="0" smtClean="0"/>
              <a:t>(</a:t>
            </a:r>
            <a:r>
              <a:rPr lang="en-GB" smtClean="0"/>
              <a:t>4 minutes)</a:t>
            </a:r>
            <a:endParaRPr lang="en-GB" dirty="0"/>
          </a:p>
        </p:txBody>
      </p:sp>
      <p:pic>
        <p:nvPicPr>
          <p:cNvPr id="5" name="Picture 4"/>
          <p:cNvPicPr>
            <a:picLocks noChangeAspect="1"/>
          </p:cNvPicPr>
          <p:nvPr/>
        </p:nvPicPr>
        <p:blipFill>
          <a:blip r:embed="rId6"/>
          <a:stretch>
            <a:fillRect/>
          </a:stretch>
        </p:blipFill>
        <p:spPr>
          <a:xfrm>
            <a:off x="5475872" y="2852988"/>
            <a:ext cx="4295775" cy="2152650"/>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11853" y="637673"/>
            <a:ext cx="609600" cy="609600"/>
          </a:xfrm>
          <a:prstGeom prst="rect">
            <a:avLst/>
          </a:prstGeom>
        </p:spPr>
      </p:pic>
    </p:spTree>
    <p:extLst>
      <p:ext uri="{BB962C8B-B14F-4D97-AF65-F5344CB8AC3E}">
        <p14:creationId xmlns:p14="http://schemas.microsoft.com/office/powerpoint/2010/main" val="51287215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82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725150" cy="1325563"/>
          </a:xfrm>
        </p:spPr>
        <p:txBody>
          <a:bodyPr>
            <a:normAutofit/>
          </a:bodyPr>
          <a:lstStyle/>
          <a:p>
            <a:r>
              <a:rPr lang="en-GB" dirty="0" smtClean="0"/>
              <a:t>What does this mean for all adults? </a:t>
            </a:r>
            <a:br>
              <a:rPr lang="en-GB" dirty="0" smtClean="0"/>
            </a:br>
            <a:r>
              <a:rPr lang="en-GB" sz="3100" dirty="0" smtClean="0"/>
              <a:t>(school staff, parents, family members and the local community)</a:t>
            </a:r>
            <a:endParaRPr lang="en-GB" sz="3100" dirty="0"/>
          </a:p>
        </p:txBody>
      </p:sp>
      <p:sp>
        <p:nvSpPr>
          <p:cNvPr id="3" name="Content Placeholder 2"/>
          <p:cNvSpPr>
            <a:spLocks noGrp="1"/>
          </p:cNvSpPr>
          <p:nvPr>
            <p:ph idx="1"/>
          </p:nvPr>
        </p:nvSpPr>
        <p:spPr/>
        <p:txBody>
          <a:bodyPr>
            <a:normAutofit fontScale="92500" lnSpcReduction="10000"/>
          </a:bodyPr>
          <a:lstStyle/>
          <a:p>
            <a:r>
              <a:rPr lang="en-GB" dirty="0" smtClean="0"/>
              <a:t>We need to be calm, empathetic and avoid over-reacting.</a:t>
            </a:r>
          </a:p>
          <a:p>
            <a:r>
              <a:rPr lang="en-GB" dirty="0" smtClean="0"/>
              <a:t>We need to be positive role models and avoid making judgemental statements about children and their families.</a:t>
            </a:r>
          </a:p>
          <a:p>
            <a:r>
              <a:rPr lang="en-GB" dirty="0" smtClean="0"/>
              <a:t>We need to be calm and solution focused.</a:t>
            </a:r>
          </a:p>
          <a:p>
            <a:r>
              <a:rPr lang="en-GB" dirty="0" smtClean="0"/>
              <a:t>We need to speak with children at the right time and with the right tone.</a:t>
            </a:r>
          </a:p>
          <a:p>
            <a:r>
              <a:rPr lang="en-GB" dirty="0" smtClean="0"/>
              <a:t>We need to listen to children and involve them in decision making.</a:t>
            </a:r>
          </a:p>
          <a:p>
            <a:r>
              <a:rPr lang="en-GB" dirty="0" smtClean="0"/>
              <a:t>We need to ensure that we are not punitive but seek consequences that alter behaviour.</a:t>
            </a:r>
          </a:p>
          <a:p>
            <a:r>
              <a:rPr lang="en-GB" dirty="0" smtClean="0"/>
              <a:t>We need to help children connect their feelings to their behaviour. </a:t>
            </a:r>
          </a:p>
          <a:p>
            <a:r>
              <a:rPr lang="en-GB" dirty="0" smtClean="0"/>
              <a:t>Empower families to get the support they need. </a:t>
            </a:r>
          </a:p>
          <a:p>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44200" y="5702300"/>
            <a:ext cx="609600" cy="609600"/>
          </a:xfrm>
          <a:prstGeom prst="rect">
            <a:avLst/>
          </a:prstGeom>
        </p:spPr>
      </p:pic>
      <p:pic>
        <p:nvPicPr>
          <p:cNvPr id="5" name="Picture 4"/>
          <p:cNvPicPr>
            <a:picLocks noChangeAspect="1"/>
          </p:cNvPicPr>
          <p:nvPr/>
        </p:nvPicPr>
        <p:blipFill>
          <a:blip r:embed="rId6"/>
          <a:stretch>
            <a:fillRect/>
          </a:stretch>
        </p:blipFill>
        <p:spPr>
          <a:xfrm>
            <a:off x="10306049" y="1576387"/>
            <a:ext cx="1700213" cy="1700213"/>
          </a:xfrm>
          <a:prstGeom prst="rect">
            <a:avLst/>
          </a:prstGeom>
        </p:spPr>
      </p:pic>
    </p:spTree>
    <p:extLst>
      <p:ext uri="{BB962C8B-B14F-4D97-AF65-F5344CB8AC3E}">
        <p14:creationId xmlns:p14="http://schemas.microsoft.com/office/powerpoint/2010/main" val="17914245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44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Unconditional Positive Regard</a:t>
            </a:r>
            <a:endParaRPr lang="en-GB" dirty="0"/>
          </a:p>
        </p:txBody>
      </p:sp>
      <p:sp>
        <p:nvSpPr>
          <p:cNvPr id="3" name="Content Placeholder 2"/>
          <p:cNvSpPr>
            <a:spLocks noGrp="1"/>
          </p:cNvSpPr>
          <p:nvPr>
            <p:ph idx="1"/>
          </p:nvPr>
        </p:nvSpPr>
        <p:spPr/>
        <p:txBody>
          <a:bodyPr>
            <a:normAutofit/>
          </a:bodyPr>
          <a:lstStyle/>
          <a:p>
            <a:r>
              <a:rPr lang="en-GB" dirty="0" smtClean="0"/>
              <a:t>High expectations with high levels of support</a:t>
            </a:r>
          </a:p>
          <a:p>
            <a:pPr marL="0" indent="0">
              <a:buNone/>
            </a:pPr>
            <a:r>
              <a:rPr lang="en-GB" dirty="0" smtClean="0"/>
              <a:t> </a:t>
            </a:r>
            <a:r>
              <a:rPr lang="en-GB" b="1" i="1" dirty="0">
                <a:solidFill>
                  <a:srgbClr val="00B050"/>
                </a:solidFill>
                <a:latin typeface="Bradley Hand ITC" panose="03070402050302030203" pitchFamily="66" charset="0"/>
              </a:rPr>
              <a:t>The more I can keep a relationship free of judgement and evaluation, the more this will permit the other person to reach the point when he/she recognizes that the locus of evaluation, the centre of responsibility, lies with in him/herself</a:t>
            </a:r>
            <a:r>
              <a:rPr lang="en-GB" b="1" dirty="0">
                <a:solidFill>
                  <a:srgbClr val="00B0F0"/>
                </a:solidFill>
                <a:latin typeface="Bradley Hand ITC" panose="03070402050302030203" pitchFamily="66" charset="0"/>
              </a:rPr>
              <a:t>’                                                          Carl </a:t>
            </a:r>
            <a:r>
              <a:rPr lang="en-GB" b="1" dirty="0" smtClean="0">
                <a:solidFill>
                  <a:srgbClr val="00B0F0"/>
                </a:solidFill>
                <a:latin typeface="Bradley Hand ITC" panose="03070402050302030203" pitchFamily="66" charset="0"/>
              </a:rPr>
              <a:t>Rodgers</a:t>
            </a:r>
            <a:endParaRPr lang="en-GB" b="1" dirty="0">
              <a:cs typeface="Calibri" panose="020F0502020204030204" pitchFamily="34" charset="0"/>
            </a:endParaRPr>
          </a:p>
          <a:p>
            <a:r>
              <a:rPr lang="en-GB" dirty="0" smtClean="0"/>
              <a:t>Informs decision making and reflecting on past decisions</a:t>
            </a:r>
          </a:p>
          <a:p>
            <a:r>
              <a:rPr lang="en-GB" dirty="0" smtClean="0"/>
              <a:t>We believe and our values are seen not just written</a:t>
            </a:r>
          </a:p>
          <a:p>
            <a:r>
              <a:rPr lang="en-GB" dirty="0" smtClean="0"/>
              <a:t>At St Margaret’s we celebrate everyone’s complete uniqueness</a:t>
            </a:r>
            <a:endParaRPr lang="en-GB" dirty="0"/>
          </a:p>
          <a:p>
            <a:endParaRPr lang="en-GB" dirty="0" smtClean="0"/>
          </a:p>
          <a:p>
            <a:endParaRPr lang="en-GB" dirty="0"/>
          </a:p>
        </p:txBody>
      </p:sp>
      <p:pic>
        <p:nvPicPr>
          <p:cNvPr id="4" name="Picture 3"/>
          <p:cNvPicPr>
            <a:picLocks noChangeAspect="1"/>
          </p:cNvPicPr>
          <p:nvPr/>
        </p:nvPicPr>
        <p:blipFill>
          <a:blip r:embed="rId5"/>
          <a:stretch>
            <a:fillRect/>
          </a:stretch>
        </p:blipFill>
        <p:spPr>
          <a:xfrm>
            <a:off x="9991975" y="4207794"/>
            <a:ext cx="2009775" cy="2276475"/>
          </a:xfrm>
          <a:prstGeom prst="rect">
            <a:avLst/>
          </a:prstGeom>
        </p:spPr>
      </p:pic>
      <p:pic>
        <p:nvPicPr>
          <p:cNvPr id="5" name="Picture 4"/>
          <p:cNvPicPr>
            <a:picLocks noChangeAspect="1"/>
          </p:cNvPicPr>
          <p:nvPr/>
        </p:nvPicPr>
        <p:blipFill>
          <a:blip r:embed="rId6"/>
          <a:stretch>
            <a:fillRect/>
          </a:stretch>
        </p:blipFill>
        <p:spPr>
          <a:xfrm>
            <a:off x="7881578" y="57819"/>
            <a:ext cx="4120172" cy="1522328"/>
          </a:xfrm>
          <a:prstGeom prst="rect">
            <a:avLst/>
          </a:prstGeom>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1453" y="3052011"/>
            <a:ext cx="609600" cy="609600"/>
          </a:xfrm>
          <a:prstGeom prst="rect">
            <a:avLst/>
          </a:prstGeom>
        </p:spPr>
      </p:pic>
    </p:spTree>
    <p:extLst>
      <p:ext uri="{BB962C8B-B14F-4D97-AF65-F5344CB8AC3E}">
        <p14:creationId xmlns:p14="http://schemas.microsoft.com/office/powerpoint/2010/main" val="21109363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901"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GB"/>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379" y="125730"/>
            <a:ext cx="12577011" cy="6563828"/>
          </a:xfrm>
          <a:prstGeom prst="rect">
            <a:avLst/>
          </a:prstGeom>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92590" y="2338137"/>
            <a:ext cx="609600" cy="609600"/>
          </a:xfrm>
          <a:prstGeom prst="rect">
            <a:avLst/>
          </a:prstGeom>
        </p:spPr>
      </p:pic>
    </p:spTree>
    <p:extLst>
      <p:ext uri="{BB962C8B-B14F-4D97-AF65-F5344CB8AC3E}">
        <p14:creationId xmlns:p14="http://schemas.microsoft.com/office/powerpoint/2010/main" val="9616768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63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TED </a:t>
            </a:r>
            <a:r>
              <a:rPr lang="en-GB" dirty="0" smtClean="0"/>
              <a:t>talks and links: </a:t>
            </a:r>
            <a:r>
              <a:rPr lang="en-GB" dirty="0" smtClean="0"/>
              <a:t>adverse childhood experiences and restorative practices</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hlinkClick r:id="rId5"/>
              </a:rPr>
              <a:t>Restorative Practices in Schools Have Power to Transform Communities | Liz Knapp | </a:t>
            </a:r>
            <a:r>
              <a:rPr lang="en-GB" dirty="0" err="1" smtClean="0">
                <a:hlinkClick r:id="rId5"/>
              </a:rPr>
              <a:t>TEDxMcMinnville</a:t>
            </a:r>
            <a:r>
              <a:rPr lang="en-GB" dirty="0" smtClean="0">
                <a:hlinkClick r:id="rId5"/>
              </a:rPr>
              <a:t> – YouTube</a:t>
            </a:r>
            <a:r>
              <a:rPr lang="en-GB" dirty="0" smtClean="0"/>
              <a:t> </a:t>
            </a:r>
          </a:p>
          <a:p>
            <a:pPr marL="0" indent="0">
              <a:buNone/>
            </a:pPr>
            <a:r>
              <a:rPr lang="en-GB" dirty="0" smtClean="0"/>
              <a:t>(17 minutes)</a:t>
            </a:r>
          </a:p>
          <a:p>
            <a:r>
              <a:rPr lang="en-GB" u="sng" dirty="0" smtClean="0">
                <a:hlinkClick r:id="rId6"/>
              </a:rPr>
              <a:t>https</a:t>
            </a:r>
            <a:r>
              <a:rPr lang="en-GB" u="sng" dirty="0">
                <a:hlinkClick r:id="rId6"/>
              </a:rPr>
              <a:t>://</a:t>
            </a:r>
            <a:r>
              <a:rPr lang="en-GB" u="sng" dirty="0" smtClean="0">
                <a:hlinkClick r:id="rId6"/>
              </a:rPr>
              <a:t>vimeo.com/334642616</a:t>
            </a:r>
            <a:endParaRPr lang="en-GB" u="sng" dirty="0" smtClean="0"/>
          </a:p>
          <a:p>
            <a:pPr marL="0" indent="0">
              <a:buNone/>
            </a:pPr>
            <a:r>
              <a:rPr lang="en-GB" dirty="0" smtClean="0"/>
              <a:t>NHS: Sowing </a:t>
            </a:r>
            <a:r>
              <a:rPr lang="en-GB" dirty="0"/>
              <a:t>Seeds </a:t>
            </a:r>
            <a:r>
              <a:rPr lang="en-GB" dirty="0" smtClean="0"/>
              <a:t>-Trauma </a:t>
            </a:r>
            <a:r>
              <a:rPr lang="en-GB" dirty="0"/>
              <a:t>Informed Practice for Anyone Working with Children and Young People (</a:t>
            </a:r>
            <a:r>
              <a:rPr lang="en-GB" dirty="0" smtClean="0"/>
              <a:t>10 minutes)</a:t>
            </a:r>
            <a:endParaRPr lang="en-GB" dirty="0"/>
          </a:p>
          <a:p>
            <a:r>
              <a:rPr lang="en-GB" u="sng" dirty="0" smtClean="0">
                <a:hlinkClick r:id="rId7"/>
              </a:rPr>
              <a:t>https</a:t>
            </a:r>
            <a:r>
              <a:rPr lang="en-GB" u="sng" dirty="0">
                <a:hlinkClick r:id="rId7"/>
              </a:rPr>
              <a:t>://</a:t>
            </a:r>
            <a:r>
              <a:rPr lang="en-GB" u="sng" dirty="0" smtClean="0">
                <a:hlinkClick r:id="rId7"/>
              </a:rPr>
              <a:t>vimeo.com/274703693</a:t>
            </a:r>
            <a:endParaRPr lang="en-GB" u="sng" dirty="0" smtClean="0"/>
          </a:p>
          <a:p>
            <a:pPr marL="0" indent="0">
              <a:buNone/>
            </a:pPr>
            <a:r>
              <a:rPr lang="en-GB" dirty="0"/>
              <a:t>NHS: Opening Doors: Trauma Informed Practice for the </a:t>
            </a:r>
            <a:r>
              <a:rPr lang="en-GB" dirty="0" smtClean="0"/>
              <a:t>Workforce </a:t>
            </a:r>
          </a:p>
          <a:p>
            <a:pPr marL="0" indent="0">
              <a:buNone/>
            </a:pPr>
            <a:r>
              <a:rPr lang="en-GB" dirty="0" smtClean="0"/>
              <a:t>(8 minutes</a:t>
            </a:r>
            <a:r>
              <a:rPr lang="en-GB" dirty="0" smtClean="0"/>
              <a:t>)</a:t>
            </a:r>
          </a:p>
          <a:p>
            <a:pPr marL="0" indent="0">
              <a:buNone/>
            </a:pPr>
            <a:r>
              <a:rPr lang="en-GB" u="sng" dirty="0">
                <a:hlinkClick r:id="rId8"/>
              </a:rPr>
              <a:t>Adverse Childhood Experiences - NHS Health Scotland - YouTube</a:t>
            </a:r>
            <a:r>
              <a:rPr lang="en-GB" dirty="0"/>
              <a:t> </a:t>
            </a:r>
            <a:endParaRPr lang="en-GB" dirty="0"/>
          </a:p>
          <a:p>
            <a:pPr marL="0" indent="0">
              <a:buNone/>
            </a:pPr>
            <a:endParaRPr lang="en-GB" dirty="0"/>
          </a:p>
          <a:p>
            <a:pPr marL="0" indent="0">
              <a:buNone/>
            </a:pPr>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956758" y="5872163"/>
            <a:ext cx="609600" cy="609600"/>
          </a:xfrm>
          <a:prstGeom prst="rect">
            <a:avLst/>
          </a:prstGeom>
        </p:spPr>
      </p:pic>
    </p:spTree>
    <p:extLst>
      <p:ext uri="{BB962C8B-B14F-4D97-AF65-F5344CB8AC3E}">
        <p14:creationId xmlns:p14="http://schemas.microsoft.com/office/powerpoint/2010/main" val="15729446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12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TotalTime>
  <Words>2002</Words>
  <Application>Microsoft Office PowerPoint</Application>
  <PresentationFormat>Widescreen</PresentationFormat>
  <Paragraphs>79</Paragraphs>
  <Slides>8</Slides>
  <Notes>8</Notes>
  <HiddenSlides>0</HiddenSlides>
  <MMClips>8</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Bradley Hand ITC</vt:lpstr>
      <vt:lpstr>Calibri</vt:lpstr>
      <vt:lpstr>Calibri Light</vt:lpstr>
      <vt:lpstr>Office Theme</vt:lpstr>
      <vt:lpstr>Trauma Informed Practice</vt:lpstr>
      <vt:lpstr>What do we mean by trauma or adverse childhood experiences?</vt:lpstr>
      <vt:lpstr>What do we mean by trauma or adverse childhood experiences?</vt:lpstr>
      <vt:lpstr>Why is this important to understand?</vt:lpstr>
      <vt:lpstr>What does this mean for all adults?  (school staff, parents, family members and the local community)</vt:lpstr>
      <vt:lpstr>Unconditional Positive Regard</vt:lpstr>
      <vt:lpstr>PowerPoint Presentation</vt:lpstr>
      <vt:lpstr>TED talks and links: adverse childhood experiences and restorative practices</vt:lpstr>
    </vt:vector>
  </TitlesOfParts>
  <Company>Falkirk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Trauma Informed Practice</dc:title>
  <dc:creator>Mrs Snedden</dc:creator>
  <cp:lastModifiedBy>Ashley Johnston</cp:lastModifiedBy>
  <cp:revision>23</cp:revision>
  <cp:lastPrinted>2021-12-09T09:06:46Z</cp:lastPrinted>
  <dcterms:created xsi:type="dcterms:W3CDTF">2021-06-16T10:26:01Z</dcterms:created>
  <dcterms:modified xsi:type="dcterms:W3CDTF">2022-05-31T16:24:11Z</dcterms:modified>
</cp:coreProperties>
</file>