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20/06/2022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2660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20/06/2022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26465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20/06/2022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190642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2B69F8-8ABA-4F0F-B98D-F3F44530F642}" type="datetimeFigureOut">
              <a:rPr lang="en-GB" smtClean="0"/>
              <a:t>20/06/2022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34616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72B69F8-8ABA-4F0F-B98D-F3F44530F642}" type="datetimeFigureOut">
              <a:rPr lang="en-GB" smtClean="0"/>
              <a:t>20/06/2022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651317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72B69F8-8ABA-4F0F-B98D-F3F44530F642}" type="datetimeFigureOut">
              <a:rPr lang="en-GB" smtClean="0"/>
              <a:t>20/06/2022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914393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72B69F8-8ABA-4F0F-B98D-F3F44530F642}" type="datetimeFigureOut">
              <a:rPr lang="en-GB" smtClean="0"/>
              <a:t>20/06/2022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76327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72B69F8-8ABA-4F0F-B98D-F3F44530F642}" type="datetimeFigureOut">
              <a:rPr lang="en-GB" smtClean="0"/>
              <a:t>20/06/2022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48827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B69F8-8ABA-4F0F-B98D-F3F44530F642}" type="datetimeFigureOut">
              <a:rPr lang="en-GB" smtClean="0"/>
              <a:t>20/06/2022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71781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2B69F8-8ABA-4F0F-B98D-F3F44530F642}" type="datetimeFigureOut">
              <a:rPr lang="en-GB" smtClean="0"/>
              <a:t>20/06/2022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3350356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2B69F8-8ABA-4F0F-B98D-F3F44530F642}" type="datetimeFigureOut">
              <a:rPr lang="en-GB" smtClean="0"/>
              <a:t>20/06/2022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79A4F9-004A-4D0C-B6CF-11B7061CEBE9}" type="slidenum">
              <a:rPr lang="en-GB" smtClean="0"/>
              <a:t>‹#›</a:t>
            </a:fld>
            <a:endParaRPr lang="en-GB"/>
          </a:p>
        </p:txBody>
      </p:sp>
    </p:spTree>
    <p:extLst>
      <p:ext uri="{BB962C8B-B14F-4D97-AF65-F5344CB8AC3E}">
        <p14:creationId xmlns:p14="http://schemas.microsoft.com/office/powerpoint/2010/main" val="2469520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2B69F8-8ABA-4F0F-B98D-F3F44530F642}" type="datetimeFigureOut">
              <a:rPr lang="en-GB" smtClean="0"/>
              <a:t>20/06/2022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9A4F9-004A-4D0C-B6CF-11B7061CEBE9}" type="slidenum">
              <a:rPr lang="en-GB" smtClean="0"/>
              <a:t>‹#›</a:t>
            </a:fld>
            <a:endParaRPr lang="en-GB"/>
          </a:p>
        </p:txBody>
      </p:sp>
    </p:spTree>
    <p:extLst>
      <p:ext uri="{BB962C8B-B14F-4D97-AF65-F5344CB8AC3E}">
        <p14:creationId xmlns:p14="http://schemas.microsoft.com/office/powerpoint/2010/main" val="3360587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rath.ac.uk/whystrathclyde/news/2021/newresearchshowscompositeclassescanboostpupilattainme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Creating a composite class</a:t>
            </a:r>
            <a:endParaRPr lang="en-GB" dirty="0"/>
          </a:p>
        </p:txBody>
      </p:sp>
      <p:sp>
        <p:nvSpPr>
          <p:cNvPr id="3" name="Subtitle 2"/>
          <p:cNvSpPr>
            <a:spLocks noGrp="1"/>
          </p:cNvSpPr>
          <p:nvPr>
            <p:ph type="subTitle" idx="1"/>
          </p:nvPr>
        </p:nvSpPr>
        <p:spPr/>
        <p:txBody>
          <a:bodyPr/>
          <a:lstStyle/>
          <a:p>
            <a:r>
              <a:rPr lang="en-GB" dirty="0" smtClean="0"/>
              <a:t>June 2022</a:t>
            </a:r>
            <a:endParaRPr lang="en-GB" dirty="0"/>
          </a:p>
        </p:txBody>
      </p:sp>
    </p:spTree>
    <p:extLst>
      <p:ext uri="{BB962C8B-B14F-4D97-AF65-F5344CB8AC3E}">
        <p14:creationId xmlns:p14="http://schemas.microsoft.com/office/powerpoint/2010/main" val="9846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Falkirk Council Guidance </a:t>
            </a:r>
            <a:endParaRPr lang="en-GB" dirty="0"/>
          </a:p>
        </p:txBody>
      </p:sp>
      <p:sp>
        <p:nvSpPr>
          <p:cNvPr id="3" name="Content Placeholder 2"/>
          <p:cNvSpPr>
            <a:spLocks noGrp="1"/>
          </p:cNvSpPr>
          <p:nvPr>
            <p:ph idx="1"/>
          </p:nvPr>
        </p:nvSpPr>
        <p:spPr>
          <a:xfrm>
            <a:off x="497305" y="1825625"/>
            <a:ext cx="11221453" cy="4351338"/>
          </a:xfrm>
        </p:spPr>
        <p:txBody>
          <a:bodyPr>
            <a:normAutofit fontScale="70000" lnSpcReduction="20000"/>
          </a:bodyPr>
          <a:lstStyle/>
          <a:p>
            <a:pPr marL="0" indent="0">
              <a:buNone/>
            </a:pPr>
            <a:r>
              <a:rPr lang="en-GB" b="1" dirty="0" smtClean="0"/>
              <a:t>The </a:t>
            </a:r>
            <a:r>
              <a:rPr lang="en-GB" b="1" dirty="0"/>
              <a:t>Scottish Government acknowledges composite classes as a method of class organisation available to Head Teachers</a:t>
            </a:r>
            <a:r>
              <a:rPr lang="en-GB" dirty="0"/>
              <a:t>. Nationally, there is an agreement that composite class size should not exceed 25 pupils.</a:t>
            </a:r>
            <a:endParaRPr lang="en-GB" dirty="0" smtClean="0"/>
          </a:p>
          <a:p>
            <a:pPr marL="0" indent="0">
              <a:buNone/>
            </a:pPr>
            <a:endParaRPr lang="en-GB" dirty="0" smtClean="0"/>
          </a:p>
          <a:p>
            <a:pPr marL="0" indent="0">
              <a:buNone/>
            </a:pPr>
            <a:r>
              <a:rPr lang="en-GB" dirty="0" smtClean="0"/>
              <a:t>To </a:t>
            </a:r>
            <a:r>
              <a:rPr lang="en-GB" dirty="0" smtClean="0"/>
              <a:t>create a composite class we follow FC guidance (Service Circular 08)</a:t>
            </a:r>
          </a:p>
          <a:p>
            <a:endParaRPr lang="en-GB" dirty="0"/>
          </a:p>
          <a:p>
            <a:endParaRPr lang="en-GB" dirty="0" smtClean="0"/>
          </a:p>
          <a:p>
            <a:pPr marL="0" indent="0">
              <a:buNone/>
            </a:pPr>
            <a:endParaRPr lang="en-GB" dirty="0"/>
          </a:p>
          <a:p>
            <a:pPr marL="0" indent="0">
              <a:buNone/>
            </a:pPr>
            <a:r>
              <a:rPr lang="en-GB" dirty="0" smtClean="0"/>
              <a:t>3. </a:t>
            </a:r>
            <a:r>
              <a:rPr lang="en-GB" b="1" dirty="0" smtClean="0"/>
              <a:t>Forming a Composite Class</a:t>
            </a:r>
          </a:p>
          <a:p>
            <a:pPr marL="0" indent="0">
              <a:buNone/>
            </a:pPr>
            <a:r>
              <a:rPr lang="en-GB" dirty="0" smtClean="0"/>
              <a:t>3.1 The formation of a composite class is at the discretion of the head teacher in consultation with the class teacher. The allocation of pupils to a composite class should be for sound educational reasons based on the head teachers professional knowledge of the school and individual pupils. </a:t>
            </a:r>
            <a:r>
              <a:rPr lang="en-GB" b="1" dirty="0" smtClean="0">
                <a:solidFill>
                  <a:srgbClr val="00B050"/>
                </a:solidFill>
              </a:rPr>
              <a:t>Criteria which should be considered are: </a:t>
            </a:r>
            <a:r>
              <a:rPr lang="en-GB" b="1" dirty="0" smtClean="0">
                <a:solidFill>
                  <a:srgbClr val="0070C0"/>
                </a:solidFill>
              </a:rPr>
              <a:t>age;</a:t>
            </a:r>
            <a:r>
              <a:rPr lang="en-GB" b="1" dirty="0" smtClean="0">
                <a:solidFill>
                  <a:srgbClr val="00B050"/>
                </a:solidFill>
              </a:rPr>
              <a:t> ability; </a:t>
            </a:r>
            <a:r>
              <a:rPr lang="en-GB" b="1" dirty="0" smtClean="0">
                <a:solidFill>
                  <a:srgbClr val="0070C0"/>
                </a:solidFill>
              </a:rPr>
              <a:t>physical, emotional and psychological development</a:t>
            </a:r>
            <a:r>
              <a:rPr lang="en-GB" b="1" dirty="0" smtClean="0">
                <a:solidFill>
                  <a:srgbClr val="00B050"/>
                </a:solidFill>
              </a:rPr>
              <a:t>; previous learning record; </a:t>
            </a:r>
            <a:r>
              <a:rPr lang="en-GB" b="1" dirty="0" smtClean="0">
                <a:solidFill>
                  <a:srgbClr val="0070C0"/>
                </a:solidFill>
              </a:rPr>
              <a:t>sibling rivalry</a:t>
            </a:r>
            <a:r>
              <a:rPr lang="en-GB" b="1" dirty="0" smtClean="0">
                <a:solidFill>
                  <a:srgbClr val="00B050"/>
                </a:solidFill>
              </a:rPr>
              <a:t>; peer group relationships; maintenance of a reasonable balance between </a:t>
            </a:r>
            <a:r>
              <a:rPr lang="en-GB" b="1" dirty="0" smtClean="0">
                <a:solidFill>
                  <a:srgbClr val="0070C0"/>
                </a:solidFill>
              </a:rPr>
              <a:t>genders;</a:t>
            </a:r>
            <a:r>
              <a:rPr lang="en-GB" b="1" dirty="0" smtClean="0">
                <a:solidFill>
                  <a:srgbClr val="00B050"/>
                </a:solidFill>
              </a:rPr>
              <a:t> and educational history of the class. </a:t>
            </a:r>
          </a:p>
          <a:p>
            <a:pPr marL="0" indent="0">
              <a:buNone/>
            </a:pPr>
            <a:r>
              <a:rPr lang="en-GB" dirty="0" smtClean="0"/>
              <a:t>A composite class cannot be over 25 pupils.</a:t>
            </a:r>
          </a:p>
          <a:p>
            <a:endParaRPr lang="en-GB" dirty="0" smtClean="0"/>
          </a:p>
          <a:p>
            <a:endParaRPr lang="en-GB" dirty="0" smtClean="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47897455"/>
              </p:ext>
            </p:extLst>
          </p:nvPr>
        </p:nvGraphicFramePr>
        <p:xfrm>
          <a:off x="1179094" y="3152273"/>
          <a:ext cx="8114631" cy="742392"/>
        </p:xfrm>
        <a:graphic>
          <a:graphicData uri="http://schemas.openxmlformats.org/drawingml/2006/table">
            <a:tbl>
              <a:tblPr firstRow="1" bandRow="1">
                <a:tableStyleId>{5C22544A-7EE6-4342-B048-85BDC9FD1C3A}</a:tableStyleId>
              </a:tblPr>
              <a:tblGrid>
                <a:gridCol w="2704877">
                  <a:extLst>
                    <a:ext uri="{9D8B030D-6E8A-4147-A177-3AD203B41FA5}">
                      <a16:colId xmlns:a16="http://schemas.microsoft.com/office/drawing/2014/main" val="934296257"/>
                    </a:ext>
                  </a:extLst>
                </a:gridCol>
                <a:gridCol w="2704877">
                  <a:extLst>
                    <a:ext uri="{9D8B030D-6E8A-4147-A177-3AD203B41FA5}">
                      <a16:colId xmlns:a16="http://schemas.microsoft.com/office/drawing/2014/main" val="87335246"/>
                    </a:ext>
                  </a:extLst>
                </a:gridCol>
                <a:gridCol w="2704877">
                  <a:extLst>
                    <a:ext uri="{9D8B030D-6E8A-4147-A177-3AD203B41FA5}">
                      <a16:colId xmlns:a16="http://schemas.microsoft.com/office/drawing/2014/main" val="2598341789"/>
                    </a:ext>
                  </a:extLst>
                </a:gridCol>
              </a:tblGrid>
              <a:tr h="368636">
                <a:tc>
                  <a:txBody>
                    <a:bodyPr/>
                    <a:lstStyle/>
                    <a:p>
                      <a:pPr algn="ctr"/>
                      <a:r>
                        <a:rPr lang="en-GB" dirty="0" smtClean="0"/>
                        <a:t>P1</a:t>
                      </a:r>
                      <a:endParaRPr lang="en-GB" dirty="0"/>
                    </a:p>
                  </a:txBody>
                  <a:tcPr/>
                </a:tc>
                <a:tc>
                  <a:txBody>
                    <a:bodyPr/>
                    <a:lstStyle/>
                    <a:p>
                      <a:pPr algn="ctr"/>
                      <a:r>
                        <a:rPr lang="en-GB" dirty="0" smtClean="0"/>
                        <a:t>P2 and P3</a:t>
                      </a:r>
                      <a:endParaRPr lang="en-GB" dirty="0"/>
                    </a:p>
                  </a:txBody>
                  <a:tcPr/>
                </a:tc>
                <a:tc>
                  <a:txBody>
                    <a:bodyPr/>
                    <a:lstStyle/>
                    <a:p>
                      <a:pPr algn="ctr"/>
                      <a:r>
                        <a:rPr lang="en-GB" dirty="0" smtClean="0"/>
                        <a:t>P4 –</a:t>
                      </a:r>
                      <a:r>
                        <a:rPr lang="en-GB" baseline="0" dirty="0" smtClean="0"/>
                        <a:t> P7</a:t>
                      </a:r>
                      <a:endParaRPr lang="en-GB" dirty="0"/>
                    </a:p>
                  </a:txBody>
                  <a:tcPr/>
                </a:tc>
                <a:extLst>
                  <a:ext uri="{0D108BD9-81ED-4DB2-BD59-A6C34878D82A}">
                    <a16:rowId xmlns:a16="http://schemas.microsoft.com/office/drawing/2014/main" val="1813595584"/>
                  </a:ext>
                </a:extLst>
              </a:tr>
              <a:tr h="373756">
                <a:tc>
                  <a:txBody>
                    <a:bodyPr/>
                    <a:lstStyle/>
                    <a:p>
                      <a:pPr algn="ctr"/>
                      <a:r>
                        <a:rPr lang="en-GB" dirty="0" smtClean="0"/>
                        <a:t>25</a:t>
                      </a:r>
                      <a:endParaRPr lang="en-GB" dirty="0"/>
                    </a:p>
                  </a:txBody>
                  <a:tcPr/>
                </a:tc>
                <a:tc>
                  <a:txBody>
                    <a:bodyPr/>
                    <a:lstStyle/>
                    <a:p>
                      <a:pPr algn="ctr"/>
                      <a:r>
                        <a:rPr lang="en-GB" dirty="0" smtClean="0"/>
                        <a:t>30</a:t>
                      </a:r>
                      <a:endParaRPr lang="en-GB" dirty="0"/>
                    </a:p>
                  </a:txBody>
                  <a:tcPr/>
                </a:tc>
                <a:tc>
                  <a:txBody>
                    <a:bodyPr/>
                    <a:lstStyle/>
                    <a:p>
                      <a:pPr algn="ctr"/>
                      <a:r>
                        <a:rPr lang="en-GB" dirty="0" smtClean="0"/>
                        <a:t>33</a:t>
                      </a:r>
                      <a:endParaRPr lang="en-GB" dirty="0"/>
                    </a:p>
                  </a:txBody>
                  <a:tcPr/>
                </a:tc>
                <a:extLst>
                  <a:ext uri="{0D108BD9-81ED-4DB2-BD59-A6C34878D82A}">
                    <a16:rowId xmlns:a16="http://schemas.microsoft.com/office/drawing/2014/main" val="4229101582"/>
                  </a:ext>
                </a:extLst>
              </a:tr>
            </a:tbl>
          </a:graphicData>
        </a:graphic>
      </p:graphicFrame>
    </p:spTree>
    <p:extLst>
      <p:ext uri="{BB962C8B-B14F-4D97-AF65-F5344CB8AC3E}">
        <p14:creationId xmlns:p14="http://schemas.microsoft.com/office/powerpoint/2010/main" val="423928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Falkirk Statistics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7773129"/>
              </p:ext>
            </p:extLst>
          </p:nvPr>
        </p:nvGraphicFramePr>
        <p:xfrm>
          <a:off x="1130967" y="2205785"/>
          <a:ext cx="8526380" cy="2520806"/>
        </p:xfrm>
        <a:graphic>
          <a:graphicData uri="http://schemas.openxmlformats.org/drawingml/2006/table">
            <a:tbl>
              <a:tblPr firstRow="1" firstCol="1" bandRow="1"/>
              <a:tblGrid>
                <a:gridCol w="2130796">
                  <a:extLst>
                    <a:ext uri="{9D8B030D-6E8A-4147-A177-3AD203B41FA5}">
                      <a16:colId xmlns:a16="http://schemas.microsoft.com/office/drawing/2014/main" val="1607953188"/>
                    </a:ext>
                  </a:extLst>
                </a:gridCol>
                <a:gridCol w="2130796">
                  <a:extLst>
                    <a:ext uri="{9D8B030D-6E8A-4147-A177-3AD203B41FA5}">
                      <a16:colId xmlns:a16="http://schemas.microsoft.com/office/drawing/2014/main" val="1870872010"/>
                    </a:ext>
                  </a:extLst>
                </a:gridCol>
                <a:gridCol w="2132394">
                  <a:extLst>
                    <a:ext uri="{9D8B030D-6E8A-4147-A177-3AD203B41FA5}">
                      <a16:colId xmlns:a16="http://schemas.microsoft.com/office/drawing/2014/main" val="2481615936"/>
                    </a:ext>
                  </a:extLst>
                </a:gridCol>
                <a:gridCol w="2132394">
                  <a:extLst>
                    <a:ext uri="{9D8B030D-6E8A-4147-A177-3AD203B41FA5}">
                      <a16:colId xmlns:a16="http://schemas.microsoft.com/office/drawing/2014/main" val="1643405047"/>
                    </a:ext>
                  </a:extLst>
                </a:gridCol>
              </a:tblGrid>
              <a:tr h="617626">
                <a:tc>
                  <a:txBody>
                    <a:bodyPr/>
                    <a:lstStyle/>
                    <a:p>
                      <a:pPr>
                        <a:spcAft>
                          <a:spcPts val="0"/>
                        </a:spcAft>
                      </a:pPr>
                      <a:r>
                        <a:rPr lang="en-GB" sz="1400" dirty="0">
                          <a:effectLst/>
                          <a:latin typeface="Calibri" panose="020F0502020204030204" pitchFamily="34" charset="0"/>
                          <a:ea typeface="Calibri" panose="020F0502020204030204" pitchFamily="34" charset="0"/>
                        </a:rPr>
                        <a:t>Academic Year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No of P1/2 composite classes – all schools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Total no of composite classes – all schools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No of Schools </a:t>
                      </a:r>
                      <a:r>
                        <a:rPr lang="en-GB" sz="1400" b="1" u="sng" dirty="0">
                          <a:effectLst/>
                          <a:latin typeface="Calibri" panose="020F0502020204030204" pitchFamily="34" charset="0"/>
                          <a:ea typeface="Calibri" panose="020F0502020204030204" pitchFamily="34" charset="0"/>
                        </a:rPr>
                        <a:t>with no</a:t>
                      </a:r>
                      <a:r>
                        <a:rPr lang="en-GB" sz="1400" dirty="0">
                          <a:effectLst/>
                          <a:latin typeface="Calibri" panose="020F0502020204030204" pitchFamily="34" charset="0"/>
                          <a:ea typeface="Calibri" panose="020F0502020204030204" pitchFamily="34" charset="0"/>
                        </a:rPr>
                        <a:t> composite classes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158866"/>
                  </a:ext>
                </a:extLst>
              </a:tr>
              <a:tr h="317197">
                <a:tc>
                  <a:txBody>
                    <a:bodyPr/>
                    <a:lstStyle/>
                    <a:p>
                      <a:pPr>
                        <a:spcAft>
                          <a:spcPts val="0"/>
                        </a:spcAft>
                      </a:pPr>
                      <a:r>
                        <a:rPr lang="en-GB" sz="1400">
                          <a:effectLst/>
                          <a:latin typeface="Calibri" panose="020F0502020204030204" pitchFamily="34" charset="0"/>
                          <a:ea typeface="Calibri" panose="020F0502020204030204" pitchFamily="34" charset="0"/>
                        </a:rPr>
                        <a:t>22-23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0575443"/>
                  </a:ext>
                </a:extLst>
              </a:tr>
              <a:tr h="634392">
                <a:tc>
                  <a:txBody>
                    <a:bodyPr/>
                    <a:lstStyle/>
                    <a:p>
                      <a:pPr>
                        <a:spcAft>
                          <a:spcPts val="0"/>
                        </a:spcAft>
                      </a:pPr>
                      <a:r>
                        <a:rPr lang="en-GB" sz="1400">
                          <a:effectLst/>
                          <a:latin typeface="Calibri" panose="020F0502020204030204" pitchFamily="34" charset="0"/>
                          <a:ea typeface="Calibri" panose="020F0502020204030204" pitchFamily="34" charset="0"/>
                        </a:rPr>
                        <a:t>21-22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18</a:t>
                      </a:r>
                    </a:p>
                    <a:p>
                      <a:pPr>
                        <a:spcAft>
                          <a:spcPts val="0"/>
                        </a:spcAft>
                      </a:pPr>
                      <a:r>
                        <a:rPr lang="en-GB" sz="1400" dirty="0">
                          <a:effectLst/>
                          <a:latin typeface="Calibri" panose="020F0502020204030204" pitchFamily="34"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353525"/>
                  </a:ext>
                </a:extLst>
              </a:tr>
              <a:tr h="317197">
                <a:tc>
                  <a:txBody>
                    <a:bodyPr/>
                    <a:lstStyle/>
                    <a:p>
                      <a:pPr>
                        <a:spcAft>
                          <a:spcPts val="0"/>
                        </a:spcAft>
                      </a:pPr>
                      <a:r>
                        <a:rPr lang="en-GB" sz="1400">
                          <a:effectLst/>
                          <a:latin typeface="Calibri" panose="020F0502020204030204" pitchFamily="34" charset="0"/>
                          <a:ea typeface="Calibri" panose="020F0502020204030204" pitchFamily="34" charset="0"/>
                        </a:rPr>
                        <a:t>20-21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2087881"/>
                  </a:ext>
                </a:extLst>
              </a:tr>
              <a:tr h="317197">
                <a:tc>
                  <a:txBody>
                    <a:bodyPr/>
                    <a:lstStyle/>
                    <a:p>
                      <a:pPr>
                        <a:spcAft>
                          <a:spcPts val="0"/>
                        </a:spcAft>
                      </a:pPr>
                      <a:r>
                        <a:rPr lang="en-GB" sz="1400">
                          <a:effectLst/>
                          <a:latin typeface="Calibri" panose="020F0502020204030204" pitchFamily="34" charset="0"/>
                          <a:ea typeface="Calibri" panose="020F0502020204030204" pitchFamily="34" charset="0"/>
                        </a:rPr>
                        <a:t>19-20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2455857"/>
                  </a:ext>
                </a:extLst>
              </a:tr>
              <a:tr h="317197">
                <a:tc>
                  <a:txBody>
                    <a:bodyPr/>
                    <a:lstStyle/>
                    <a:p>
                      <a:pPr>
                        <a:spcAft>
                          <a:spcPts val="0"/>
                        </a:spcAft>
                      </a:pPr>
                      <a:r>
                        <a:rPr lang="en-GB" sz="1400">
                          <a:effectLst/>
                          <a:latin typeface="Calibri" panose="020F0502020204030204" pitchFamily="34" charset="0"/>
                          <a:ea typeface="Calibri" panose="020F0502020204030204" pitchFamily="34" charset="0"/>
                        </a:rPr>
                        <a:t>18-19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a:effectLst/>
                          <a:latin typeface="Calibri" panose="020F0502020204030204" pitchFamily="34" charset="0"/>
                          <a:ea typeface="Calibri" panose="020F0502020204030204" pitchFamily="34" charset="0"/>
                        </a:rPr>
                        <a:t>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400" dirty="0">
                          <a:effectLst/>
                          <a:latin typeface="Calibri" panose="020F0502020204030204" pitchFamily="34" charset="0"/>
                          <a:ea typeface="Calibri" panose="020F0502020204030204" pitchFamily="34" charset="0"/>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796774"/>
                  </a:ext>
                </a:extLst>
              </a:tr>
            </a:tbl>
          </a:graphicData>
        </a:graphic>
      </p:graphicFrame>
      <p:pic>
        <p:nvPicPr>
          <p:cNvPr id="3" name="Picture 2"/>
          <p:cNvPicPr>
            <a:picLocks noChangeAspect="1"/>
          </p:cNvPicPr>
          <p:nvPr/>
        </p:nvPicPr>
        <p:blipFill>
          <a:blip r:embed="rId2"/>
          <a:stretch>
            <a:fillRect/>
          </a:stretch>
        </p:blipFill>
        <p:spPr>
          <a:xfrm>
            <a:off x="9748253" y="77955"/>
            <a:ext cx="2986838" cy="2240129"/>
          </a:xfrm>
          <a:prstGeom prst="rect">
            <a:avLst/>
          </a:prstGeom>
        </p:spPr>
      </p:pic>
    </p:spTree>
    <p:extLst>
      <p:ext uri="{BB962C8B-B14F-4D97-AF65-F5344CB8AC3E}">
        <p14:creationId xmlns:p14="http://schemas.microsoft.com/office/powerpoint/2010/main" val="2011011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Questions </a:t>
            </a:r>
            <a:endParaRPr lang="en-GB" b="1" dirty="0"/>
          </a:p>
        </p:txBody>
      </p:sp>
      <p:sp>
        <p:nvSpPr>
          <p:cNvPr id="3" name="Content Placeholder 2"/>
          <p:cNvSpPr>
            <a:spLocks noGrp="1"/>
          </p:cNvSpPr>
          <p:nvPr>
            <p:ph idx="1"/>
          </p:nvPr>
        </p:nvSpPr>
        <p:spPr/>
        <p:txBody>
          <a:bodyPr>
            <a:normAutofit fontScale="70000" lnSpcReduction="20000"/>
          </a:bodyPr>
          <a:lstStyle/>
          <a:p>
            <a:pPr marL="0" indent="0">
              <a:spcAft>
                <a:spcPts val="0"/>
              </a:spcAft>
              <a:buNone/>
            </a:pPr>
            <a:r>
              <a:rPr lang="en-GB" sz="3100" b="1" dirty="0" smtClean="0">
                <a:effectLst/>
                <a:ea typeface="Calibri" panose="020F0502020204030204" pitchFamily="34" charset="0"/>
              </a:rPr>
              <a:t>Why is there a need for the composite class?</a:t>
            </a:r>
          </a:p>
          <a:p>
            <a:pPr>
              <a:spcAft>
                <a:spcPts val="0"/>
              </a:spcAft>
            </a:pPr>
            <a:r>
              <a:rPr lang="en-GB" i="1" dirty="0">
                <a:solidFill>
                  <a:srgbClr val="00B050"/>
                </a:solidFill>
                <a:ea typeface="Calibri" panose="020F0502020204030204" pitchFamily="34" charset="0"/>
              </a:rPr>
              <a:t>Schools are resourced annually on the total number of P1-P7 students, not on the number of pupils in each individual stage.</a:t>
            </a:r>
            <a:endParaRPr lang="en-GB" sz="3200" i="1" dirty="0" smtClean="0">
              <a:solidFill>
                <a:srgbClr val="00B050"/>
              </a:solidFill>
              <a:effectLst/>
              <a:ea typeface="Calibri" panose="020F0502020204030204" pitchFamily="34" charset="0"/>
            </a:endParaRPr>
          </a:p>
          <a:p>
            <a:pPr>
              <a:spcAft>
                <a:spcPts val="0"/>
              </a:spcAft>
            </a:pPr>
            <a:r>
              <a:rPr lang="en-GB" i="1" dirty="0">
                <a:solidFill>
                  <a:srgbClr val="00B050"/>
                </a:solidFill>
                <a:ea typeface="Calibri" panose="020F0502020204030204" pitchFamily="34" charset="0"/>
              </a:rPr>
              <a:t>The school was allocated 14 classes for next session by the Forward Planning team based on current confirmed pupil numbers. There will be 51 P1 pupils and 42 P2 pupils. The legal maximum class size for a P1 class is 25. Therefore there was a need to create a composite P1/2 in addition to one straight P2 class to accommodate all P1 pupils</a:t>
            </a:r>
            <a:r>
              <a:rPr lang="en-GB" i="1" dirty="0" smtClean="0">
                <a:solidFill>
                  <a:srgbClr val="00B050"/>
                </a:solidFill>
                <a:ea typeface="Calibri" panose="020F0502020204030204" pitchFamily="34" charset="0"/>
              </a:rPr>
              <a:t>.</a:t>
            </a:r>
            <a:endParaRPr lang="en-GB" sz="3200" i="1" dirty="0" smtClean="0">
              <a:solidFill>
                <a:srgbClr val="00B050"/>
              </a:solidFill>
              <a:effectLst/>
              <a:ea typeface="Calibri" panose="020F0502020204030204" pitchFamily="34" charset="0"/>
            </a:endParaRPr>
          </a:p>
          <a:p>
            <a:pPr marL="0" indent="0">
              <a:buNone/>
            </a:pPr>
            <a:r>
              <a:rPr lang="en-GB" sz="3100" b="1" dirty="0" smtClean="0"/>
              <a:t>Will </a:t>
            </a:r>
            <a:r>
              <a:rPr lang="en-GB" sz="3100" b="1" dirty="0"/>
              <a:t>they be in a composite class through their school time until they go to high school now?</a:t>
            </a:r>
          </a:p>
          <a:p>
            <a:r>
              <a:rPr lang="en-GB" i="1" dirty="0">
                <a:solidFill>
                  <a:srgbClr val="00B050"/>
                </a:solidFill>
              </a:rPr>
              <a:t>Pupil numbers vary year to year due to various factors including migration in and out of the catchment area, placing request applications from non catchment pupils, the new P1 pupil intake and P7 pupils who leave to transition to Secondary </a:t>
            </a:r>
            <a:r>
              <a:rPr lang="en-GB" i="1" dirty="0" smtClean="0">
                <a:solidFill>
                  <a:srgbClr val="00B050"/>
                </a:solidFill>
              </a:rPr>
              <a:t>school, e.g. </a:t>
            </a:r>
            <a:r>
              <a:rPr lang="en-GB" i="1" dirty="0" smtClean="0">
                <a:solidFill>
                  <a:srgbClr val="0070C0"/>
                </a:solidFill>
              </a:rPr>
              <a:t>This session we have 52 P1s, which, in theory should move into 2x 26 P2s.</a:t>
            </a:r>
          </a:p>
          <a:p>
            <a:r>
              <a:rPr lang="en-GB" i="1" dirty="0" smtClean="0">
                <a:solidFill>
                  <a:srgbClr val="00B050"/>
                </a:solidFill>
              </a:rPr>
              <a:t>A </a:t>
            </a:r>
            <a:r>
              <a:rPr lang="en-GB" i="1" dirty="0">
                <a:solidFill>
                  <a:srgbClr val="00B050"/>
                </a:solidFill>
              </a:rPr>
              <a:t>decision on the number of classes required by any school, and therefore the class structure, will be made during the annual class configuration exercise which is undertaken by Children Services Forward Planning </a:t>
            </a:r>
            <a:r>
              <a:rPr lang="en-GB" i="1" dirty="0" smtClean="0">
                <a:solidFill>
                  <a:srgbClr val="00B050"/>
                </a:solidFill>
              </a:rPr>
              <a:t>team </a:t>
            </a:r>
            <a:r>
              <a:rPr lang="en-GB" i="1" dirty="0" smtClean="0">
                <a:solidFill>
                  <a:srgbClr val="0070C0"/>
                </a:solidFill>
              </a:rPr>
              <a:t>in May/June</a:t>
            </a:r>
            <a:r>
              <a:rPr lang="en-GB" i="1" dirty="0" smtClean="0">
                <a:solidFill>
                  <a:srgbClr val="00B050"/>
                </a:solidFill>
              </a:rPr>
              <a:t>.</a:t>
            </a:r>
            <a:endParaRPr lang="en-GB" i="1" dirty="0">
              <a:solidFill>
                <a:srgbClr val="00B050"/>
              </a:solidFill>
            </a:endParaRPr>
          </a:p>
          <a:p>
            <a:pPr>
              <a:spcAft>
                <a:spcPts val="0"/>
              </a:spcAft>
            </a:pPr>
            <a:endParaRPr lang="en-GB" sz="3200" dirty="0" smtClean="0">
              <a:effectLst/>
              <a:ea typeface="Calibri" panose="020F0502020204030204" pitchFamily="34" charset="0"/>
            </a:endParaRPr>
          </a:p>
          <a:p>
            <a:endParaRPr lang="en-GB" dirty="0"/>
          </a:p>
        </p:txBody>
      </p:sp>
      <p:pic>
        <p:nvPicPr>
          <p:cNvPr id="4" name="Picture 3"/>
          <p:cNvPicPr>
            <a:picLocks noChangeAspect="1"/>
          </p:cNvPicPr>
          <p:nvPr/>
        </p:nvPicPr>
        <p:blipFill>
          <a:blip r:embed="rId2"/>
          <a:stretch>
            <a:fillRect/>
          </a:stretch>
        </p:blipFill>
        <p:spPr>
          <a:xfrm>
            <a:off x="9716752" y="0"/>
            <a:ext cx="2143125" cy="2143125"/>
          </a:xfrm>
          <a:prstGeom prst="rect">
            <a:avLst/>
          </a:prstGeom>
        </p:spPr>
      </p:pic>
    </p:spTree>
    <p:extLst>
      <p:ext uri="{BB962C8B-B14F-4D97-AF65-F5344CB8AC3E}">
        <p14:creationId xmlns:p14="http://schemas.microsoft.com/office/powerpoint/2010/main" val="1655853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a:t>
            </a:r>
            <a:endParaRPr lang="en-GB" dirty="0"/>
          </a:p>
        </p:txBody>
      </p:sp>
      <p:sp>
        <p:nvSpPr>
          <p:cNvPr id="3" name="Content Placeholder 2"/>
          <p:cNvSpPr>
            <a:spLocks noGrp="1"/>
          </p:cNvSpPr>
          <p:nvPr>
            <p:ph idx="1"/>
          </p:nvPr>
        </p:nvSpPr>
        <p:spPr>
          <a:xfrm>
            <a:off x="360947" y="1825625"/>
            <a:ext cx="11494169" cy="4351338"/>
          </a:xfrm>
        </p:spPr>
        <p:txBody>
          <a:bodyPr>
            <a:normAutofit fontScale="92500" lnSpcReduction="20000"/>
          </a:bodyPr>
          <a:lstStyle/>
          <a:p>
            <a:r>
              <a:rPr lang="en-GB" dirty="0" smtClean="0">
                <a:hlinkClick r:id="rId2"/>
              </a:rPr>
              <a:t>https://www.strath.ac.uk/whystrathclyde/news/2021/newresearchshowscompositeclassescanboostpupilattainment/</a:t>
            </a:r>
            <a:r>
              <a:rPr lang="en-GB" dirty="0" smtClean="0"/>
              <a:t> </a:t>
            </a:r>
          </a:p>
          <a:p>
            <a:pPr marL="0" indent="0">
              <a:buNone/>
            </a:pPr>
            <a:r>
              <a:rPr lang="en-GB" dirty="0" smtClean="0"/>
              <a:t>New research shows that composite classes can boost pupil attainment:</a:t>
            </a:r>
          </a:p>
          <a:p>
            <a:pPr marL="0" indent="0">
              <a:buNone/>
            </a:pPr>
            <a:r>
              <a:rPr lang="en-GB" i="1" dirty="0" smtClean="0"/>
              <a:t>‘Their </a:t>
            </a:r>
            <a:r>
              <a:rPr lang="en-GB" i="1" dirty="0"/>
              <a:t>results suggest that Primary 1 (P1) pupils benefit from sharing composite classrooms with P2 pupils, with every additional older pupil raising the P1 students’ numeracy performance by around one percentage point. The effects on literacy were slightly larger at 1.3 to 1.5 percentage points</a:t>
            </a:r>
            <a:r>
              <a:rPr lang="en-GB" i="1" dirty="0" smtClean="0"/>
              <a:t>.’</a:t>
            </a:r>
          </a:p>
          <a:p>
            <a:pPr marL="0" indent="0">
              <a:buNone/>
            </a:pPr>
            <a:r>
              <a:rPr lang="en-GB" i="1" dirty="0" smtClean="0"/>
              <a:t>‘The </a:t>
            </a:r>
            <a:r>
              <a:rPr lang="en-GB" i="1" dirty="0"/>
              <a:t>researchers also found no compelling evidence for adverse attainment effects on second-graders who share a composite classroom with first-graders</a:t>
            </a:r>
            <a:r>
              <a:rPr lang="en-GB" i="1" dirty="0" smtClean="0"/>
              <a:t>.’</a:t>
            </a:r>
          </a:p>
          <a:p>
            <a:pPr marL="0" indent="0">
              <a:buNone/>
            </a:pPr>
            <a:endParaRPr lang="en-GB" i="1" dirty="0" smtClean="0"/>
          </a:p>
          <a:p>
            <a:pPr marL="0" indent="0">
              <a:buNone/>
            </a:pPr>
            <a:r>
              <a:rPr lang="en-GB" dirty="0" smtClean="0"/>
              <a:t>Composite classes, which are widespread internationally and very common in Scotland.</a:t>
            </a:r>
          </a:p>
          <a:p>
            <a:pPr marL="0" indent="0">
              <a:buNone/>
            </a:pPr>
            <a:endParaRPr lang="en-GB" i="1" dirty="0" smtClean="0"/>
          </a:p>
          <a:p>
            <a:endParaRPr lang="en-GB" dirty="0"/>
          </a:p>
          <a:p>
            <a:endParaRPr lang="en-GB" dirty="0"/>
          </a:p>
        </p:txBody>
      </p:sp>
      <p:pic>
        <p:nvPicPr>
          <p:cNvPr id="4" name="Picture 3"/>
          <p:cNvPicPr>
            <a:picLocks noChangeAspect="1"/>
          </p:cNvPicPr>
          <p:nvPr/>
        </p:nvPicPr>
        <p:blipFill>
          <a:blip r:embed="rId3"/>
          <a:stretch>
            <a:fillRect/>
          </a:stretch>
        </p:blipFill>
        <p:spPr>
          <a:xfrm>
            <a:off x="7908758" y="126654"/>
            <a:ext cx="3445042" cy="1698971"/>
          </a:xfrm>
          <a:prstGeom prst="rect">
            <a:avLst/>
          </a:prstGeom>
        </p:spPr>
      </p:pic>
    </p:spTree>
    <p:extLst>
      <p:ext uri="{BB962C8B-B14F-4D97-AF65-F5344CB8AC3E}">
        <p14:creationId xmlns:p14="http://schemas.microsoft.com/office/powerpoint/2010/main" val="206132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session</a:t>
            </a:r>
            <a:endParaRPr lang="en-GB" dirty="0"/>
          </a:p>
        </p:txBody>
      </p:sp>
      <p:sp>
        <p:nvSpPr>
          <p:cNvPr id="3" name="Content Placeholder 2"/>
          <p:cNvSpPr>
            <a:spLocks noGrp="1"/>
          </p:cNvSpPr>
          <p:nvPr>
            <p:ph idx="1"/>
          </p:nvPr>
        </p:nvSpPr>
        <p:spPr/>
        <p:txBody>
          <a:bodyPr/>
          <a:lstStyle/>
          <a:p>
            <a:r>
              <a:rPr lang="en-GB" dirty="0" smtClean="0"/>
              <a:t>Our composite is P2/1 split with </a:t>
            </a:r>
            <a:r>
              <a:rPr lang="en-GB" dirty="0" smtClean="0">
                <a:solidFill>
                  <a:srgbClr val="0070C0"/>
                </a:solidFill>
              </a:rPr>
              <a:t>17 P2s and 8 P1s. </a:t>
            </a:r>
          </a:p>
          <a:p>
            <a:r>
              <a:rPr lang="en-GB" dirty="0" smtClean="0"/>
              <a:t>In St </a:t>
            </a:r>
            <a:r>
              <a:rPr lang="en-GB" dirty="0" smtClean="0"/>
              <a:t>Margaret’s </a:t>
            </a:r>
            <a:r>
              <a:rPr lang="en-GB" dirty="0"/>
              <a:t>w</a:t>
            </a:r>
            <a:r>
              <a:rPr lang="en-GB" dirty="0" smtClean="0"/>
              <a:t>e </a:t>
            </a:r>
            <a:r>
              <a:rPr lang="en-GB" dirty="0" smtClean="0"/>
              <a:t>do not work as classes – we work within </a:t>
            </a:r>
            <a:r>
              <a:rPr lang="en-GB" dirty="0" smtClean="0"/>
              <a:t>stage and levels</a:t>
            </a:r>
            <a:r>
              <a:rPr lang="en-GB" dirty="0" smtClean="0"/>
              <a:t>.</a:t>
            </a:r>
          </a:p>
          <a:p>
            <a:r>
              <a:rPr lang="en-GB" dirty="0" smtClean="0"/>
              <a:t>Throughout the school year the children mix with a broad range of children in their year group and level, to meet learners needs.</a:t>
            </a:r>
          </a:p>
          <a:p>
            <a:r>
              <a:rPr lang="en-GB" dirty="0" smtClean="0"/>
              <a:t>Friendships are always fluid in a school, </a:t>
            </a:r>
            <a:r>
              <a:rPr lang="en-GB" b="1" dirty="0" smtClean="0"/>
              <a:t>our role, as a school, is to develop social skills. </a:t>
            </a:r>
          </a:p>
          <a:p>
            <a:r>
              <a:rPr lang="en-GB" dirty="0" smtClean="0"/>
              <a:t>Friendships can be developed and sustained out with school also.</a:t>
            </a:r>
            <a:endParaRPr lang="en-GB" dirty="0"/>
          </a:p>
        </p:txBody>
      </p:sp>
      <p:pic>
        <p:nvPicPr>
          <p:cNvPr id="4" name="Picture 3"/>
          <p:cNvPicPr>
            <a:picLocks noChangeAspect="1"/>
          </p:cNvPicPr>
          <p:nvPr/>
        </p:nvPicPr>
        <p:blipFill>
          <a:blip r:embed="rId2"/>
          <a:stretch>
            <a:fillRect/>
          </a:stretch>
        </p:blipFill>
        <p:spPr>
          <a:xfrm>
            <a:off x="8624413" y="243138"/>
            <a:ext cx="3118407" cy="1754104"/>
          </a:xfrm>
          <a:prstGeom prst="rect">
            <a:avLst/>
          </a:prstGeom>
        </p:spPr>
      </p:pic>
    </p:spTree>
    <p:extLst>
      <p:ext uri="{BB962C8B-B14F-4D97-AF65-F5344CB8AC3E}">
        <p14:creationId xmlns:p14="http://schemas.microsoft.com/office/powerpoint/2010/main" val="53184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Differentiation</a:t>
            </a:r>
            <a:endParaRPr lang="en-GB" dirty="0"/>
          </a:p>
        </p:txBody>
      </p:sp>
      <p:sp>
        <p:nvSpPr>
          <p:cNvPr id="3" name="Content Placeholder 2"/>
          <p:cNvSpPr>
            <a:spLocks noGrp="1"/>
          </p:cNvSpPr>
          <p:nvPr>
            <p:ph idx="1"/>
          </p:nvPr>
        </p:nvSpPr>
        <p:spPr>
          <a:xfrm>
            <a:off x="838200" y="1443789"/>
            <a:ext cx="10515600" cy="4733174"/>
          </a:xfrm>
        </p:spPr>
        <p:txBody>
          <a:bodyPr>
            <a:normAutofit fontScale="70000" lnSpcReduction="20000"/>
          </a:bodyPr>
          <a:lstStyle/>
          <a:p>
            <a:pPr marL="0" indent="0">
              <a:buNone/>
            </a:pPr>
            <a:r>
              <a:rPr lang="en-GB" dirty="0" smtClean="0">
                <a:solidFill>
                  <a:srgbClr val="0070C0"/>
                </a:solidFill>
              </a:rPr>
              <a:t>All classes are composites </a:t>
            </a:r>
            <a:r>
              <a:rPr lang="en-GB" dirty="0" smtClean="0"/>
              <a:t>as children learn as individuals. A P7 class can have early to third ability levels.</a:t>
            </a:r>
          </a:p>
          <a:p>
            <a:pPr marL="0" indent="0">
              <a:buNone/>
            </a:pPr>
            <a:r>
              <a:rPr lang="en-GB" b="1" dirty="0" smtClean="0"/>
              <a:t>What is differentiation?</a:t>
            </a:r>
          </a:p>
          <a:p>
            <a:pPr marL="0" indent="0">
              <a:buNone/>
            </a:pPr>
            <a:r>
              <a:rPr lang="en-GB" dirty="0" smtClean="0"/>
              <a:t>Is a </a:t>
            </a:r>
            <a:r>
              <a:rPr lang="en-GB" b="1" dirty="0" smtClean="0"/>
              <a:t>skill</a:t>
            </a:r>
            <a:r>
              <a:rPr lang="en-GB" dirty="0" smtClean="0"/>
              <a:t> unique to teaching. It is planned by the class teacher to meet all learners needs depending on where there are in an area of learning, based on judgements, knowledge of the curriculum, how children learn and assessment of progress.</a:t>
            </a:r>
          </a:p>
          <a:p>
            <a:pPr marL="0" indent="0">
              <a:buNone/>
            </a:pPr>
            <a:r>
              <a:rPr lang="en-GB" b="1" dirty="0" smtClean="0"/>
              <a:t>How?</a:t>
            </a:r>
          </a:p>
          <a:p>
            <a:r>
              <a:rPr lang="en-GB" dirty="0" smtClean="0"/>
              <a:t>By task – level of challenge and expectations</a:t>
            </a:r>
          </a:p>
          <a:p>
            <a:r>
              <a:rPr lang="en-GB" dirty="0" smtClean="0"/>
              <a:t>Questioning techniques</a:t>
            </a:r>
          </a:p>
          <a:p>
            <a:r>
              <a:rPr lang="en-GB" dirty="0" smtClean="0"/>
              <a:t>Feedback – teacher, self, and peer assessment</a:t>
            </a:r>
            <a:endParaRPr lang="en-GB" dirty="0" smtClean="0"/>
          </a:p>
          <a:p>
            <a:r>
              <a:rPr lang="en-GB" dirty="0" smtClean="0"/>
              <a:t>Peer support</a:t>
            </a:r>
          </a:p>
          <a:p>
            <a:r>
              <a:rPr lang="en-GB" dirty="0" smtClean="0"/>
              <a:t>Cross stage or level working</a:t>
            </a:r>
          </a:p>
          <a:p>
            <a:r>
              <a:rPr lang="en-GB" dirty="0" smtClean="0"/>
              <a:t>Targeted support</a:t>
            </a:r>
          </a:p>
          <a:p>
            <a:r>
              <a:rPr lang="en-GB" dirty="0" smtClean="0"/>
              <a:t>Universal support</a:t>
            </a:r>
          </a:p>
          <a:p>
            <a:r>
              <a:rPr lang="en-GB" dirty="0" smtClean="0"/>
              <a:t>Prompts and visual aids</a:t>
            </a:r>
          </a:p>
          <a:p>
            <a:pPr marL="0" indent="0">
              <a:buNone/>
            </a:pPr>
            <a:endParaRPr lang="en-GB" dirty="0" smtClean="0"/>
          </a:p>
        </p:txBody>
      </p:sp>
      <p:pic>
        <p:nvPicPr>
          <p:cNvPr id="4" name="Picture 3"/>
          <p:cNvPicPr>
            <a:picLocks noChangeAspect="1"/>
          </p:cNvPicPr>
          <p:nvPr/>
        </p:nvPicPr>
        <p:blipFill>
          <a:blip r:embed="rId2"/>
          <a:stretch>
            <a:fillRect/>
          </a:stretch>
        </p:blipFill>
        <p:spPr>
          <a:xfrm>
            <a:off x="8173452" y="3298350"/>
            <a:ext cx="3722770" cy="3199455"/>
          </a:xfrm>
          <a:prstGeom prst="rect">
            <a:avLst/>
          </a:prstGeom>
        </p:spPr>
      </p:pic>
    </p:spTree>
    <p:extLst>
      <p:ext uri="{BB962C8B-B14F-4D97-AF65-F5344CB8AC3E}">
        <p14:creationId xmlns:p14="http://schemas.microsoft.com/office/powerpoint/2010/main" val="1848253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Unique events</a:t>
            </a:r>
            <a:endParaRPr lang="en-GB" dirty="0"/>
          </a:p>
        </p:txBody>
      </p:sp>
      <p:sp>
        <p:nvSpPr>
          <p:cNvPr id="3" name="Content Placeholder 2"/>
          <p:cNvSpPr>
            <a:spLocks noGrp="1"/>
          </p:cNvSpPr>
          <p:nvPr>
            <p:ph idx="1"/>
          </p:nvPr>
        </p:nvSpPr>
        <p:spPr>
          <a:xfrm>
            <a:off x="838200" y="1825624"/>
            <a:ext cx="10515600" cy="4727575"/>
          </a:xfrm>
        </p:spPr>
        <p:txBody>
          <a:bodyPr/>
          <a:lstStyle/>
          <a:p>
            <a:pPr marL="0" indent="0">
              <a:buNone/>
            </a:pPr>
            <a:r>
              <a:rPr lang="en-GB" dirty="0" smtClean="0"/>
              <a:t>Throughout the school year there will be events unique to the stage, this will be managed depending on the event e.g. Nativity, sports </a:t>
            </a:r>
            <a:r>
              <a:rPr lang="en-GB" dirty="0"/>
              <a:t>d</a:t>
            </a:r>
            <a:r>
              <a:rPr lang="en-GB" dirty="0" smtClean="0"/>
              <a:t>ay, school trips, parties and discos etc. </a:t>
            </a:r>
            <a:endParaRPr lang="en-GB" dirty="0"/>
          </a:p>
          <a:p>
            <a:pPr marL="0" indent="0">
              <a:buNone/>
            </a:pPr>
            <a:endParaRPr lang="en-GB" dirty="0"/>
          </a:p>
        </p:txBody>
      </p:sp>
      <p:pic>
        <p:nvPicPr>
          <p:cNvPr id="4" name="Picture 3"/>
          <p:cNvPicPr>
            <a:picLocks noChangeAspect="1"/>
          </p:cNvPicPr>
          <p:nvPr/>
        </p:nvPicPr>
        <p:blipFill>
          <a:blip r:embed="rId2"/>
          <a:stretch>
            <a:fillRect/>
          </a:stretch>
        </p:blipFill>
        <p:spPr>
          <a:xfrm>
            <a:off x="1018675" y="3618832"/>
            <a:ext cx="2897604" cy="1931736"/>
          </a:xfrm>
          <a:prstGeom prst="rect">
            <a:avLst/>
          </a:prstGeom>
        </p:spPr>
      </p:pic>
      <p:pic>
        <p:nvPicPr>
          <p:cNvPr id="5" name="Picture 4"/>
          <p:cNvPicPr>
            <a:picLocks noChangeAspect="1"/>
          </p:cNvPicPr>
          <p:nvPr/>
        </p:nvPicPr>
        <p:blipFill>
          <a:blip r:embed="rId3"/>
          <a:stretch>
            <a:fillRect/>
          </a:stretch>
        </p:blipFill>
        <p:spPr>
          <a:xfrm>
            <a:off x="4957112" y="3618832"/>
            <a:ext cx="2728960" cy="1931736"/>
          </a:xfrm>
          <a:prstGeom prst="rect">
            <a:avLst/>
          </a:prstGeom>
        </p:spPr>
      </p:pic>
      <p:pic>
        <p:nvPicPr>
          <p:cNvPr id="6" name="Picture 5"/>
          <p:cNvPicPr>
            <a:picLocks noChangeAspect="1"/>
          </p:cNvPicPr>
          <p:nvPr/>
        </p:nvPicPr>
        <p:blipFill>
          <a:blip r:embed="rId4"/>
          <a:stretch>
            <a:fillRect/>
          </a:stretch>
        </p:blipFill>
        <p:spPr>
          <a:xfrm>
            <a:off x="8726905" y="3369079"/>
            <a:ext cx="2468980" cy="2207974"/>
          </a:xfrm>
          <a:prstGeom prst="rect">
            <a:avLst/>
          </a:prstGeom>
        </p:spPr>
      </p:pic>
    </p:spTree>
    <p:extLst>
      <p:ext uri="{BB962C8B-B14F-4D97-AF65-F5344CB8AC3E}">
        <p14:creationId xmlns:p14="http://schemas.microsoft.com/office/powerpoint/2010/main" val="1538225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783</Words>
  <Application>Microsoft Office PowerPoint</Application>
  <PresentationFormat>Widescreen</PresentationFormat>
  <Paragraphs>81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Creating a composite class</vt:lpstr>
      <vt:lpstr>Falkirk Council Guidance </vt:lpstr>
      <vt:lpstr>Falkirk Statistics</vt:lpstr>
      <vt:lpstr>Questions </vt:lpstr>
      <vt:lpstr>Research </vt:lpstr>
      <vt:lpstr>This session</vt:lpstr>
      <vt:lpstr>Differentiation</vt:lpstr>
      <vt:lpstr>Unique events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composite class</dc:title>
  <dc:creator>Mrs Snedden</dc:creator>
  <cp:lastModifiedBy>Mrs Snedden</cp:lastModifiedBy>
  <cp:revision>14</cp:revision>
  <dcterms:created xsi:type="dcterms:W3CDTF">2022-06-17T07:59:07Z</dcterms:created>
  <dcterms:modified xsi:type="dcterms:W3CDTF">2022-06-20T09:34:42Z</dcterms:modified>
</cp:coreProperties>
</file>