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5" r:id="rId4"/>
  </p:sldMasterIdLst>
  <p:notesMasterIdLst>
    <p:notesMasterId r:id="rId15"/>
  </p:notesMasterIdLst>
  <p:sldIdLst>
    <p:sldId id="256" r:id="rId5"/>
    <p:sldId id="343" r:id="rId6"/>
    <p:sldId id="260" r:id="rId7"/>
    <p:sldId id="346" r:id="rId8"/>
    <p:sldId id="345" r:id="rId9"/>
    <p:sldId id="349" r:id="rId10"/>
    <p:sldId id="334" r:id="rId11"/>
    <p:sldId id="335" r:id="rId12"/>
    <p:sldId id="377" r:id="rId13"/>
    <p:sldId id="369" r:id="rId14"/>
  </p:sldIdLst>
  <p:sldSz cx="9144000" cy="5143500" type="screen16x9"/>
  <p:notesSz cx="6858000" cy="9144000"/>
  <p:embeddedFontLst>
    <p:embeddedFont>
      <p:font typeface="Berlin Sans FB Demi" panose="020E0802020502020306" pitchFamily="34" charset="0"/>
      <p:bold r:id="rId16"/>
    </p:embeddedFont>
    <p:embeddedFont>
      <p:font typeface="Comic Sans MS" panose="030F0702030302020204" pitchFamily="66" charset="0"/>
      <p:regular r:id="rId17"/>
      <p:bold r:id="rId18"/>
      <p:italic r:id="rId19"/>
      <p:boldItalic r:id="rId20"/>
    </p:embeddedFont>
    <p:embeddedFont>
      <p:font typeface="Wingdings 3" panose="05040102010807070707" pitchFamily="18" charset="2"/>
      <p:regular r:id="rId21"/>
    </p:embeddedFont>
    <p:embeddedFont>
      <p:font typeface="Trebuchet MS" panose="020B0603020202020204" pitchFamily="34" charset="0"/>
      <p:regular r:id="rId22"/>
      <p:bold r:id="rId23"/>
      <p:italic r:id="rId24"/>
      <p:boldItalic r:id="rId25"/>
    </p:embeddedFont>
    <p:embeddedFont>
      <p:font typeface="Open Sans"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A72721-9692-4CF2-BBC1-083FD20BAA46}">
  <a:tblStyle styleId="{66A72721-9692-4CF2-BBC1-083FD20BAA4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49393" autoAdjust="0"/>
  </p:normalViewPr>
  <p:slideViewPr>
    <p:cSldViewPr snapToGrid="0">
      <p:cViewPr varScale="1">
        <p:scale>
          <a:sx n="46" d="100"/>
          <a:sy n="46" d="100"/>
        </p:scale>
        <p:origin x="10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Welcome to the </a:t>
            </a:r>
            <a:r>
              <a:rPr lang="en-GB" baseline="0" dirty="0"/>
              <a:t>parent information slides for the teaching and learning of Numeracy and Mathematics at St Margaret’s Primary School.</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In this presentation you will learn about the Mastery approach to teaching and learning numeracy and mathematics and the learning experiences your child can expect during class lessons.</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You will also find links to further information about Mastery and Maths Anxiety.</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Tx/>
              <a:buNone/>
            </a:pPr>
            <a:r>
              <a:rPr lang="en-GB" sz="1200" b="1" u="sng" kern="1200" dirty="0">
                <a:solidFill>
                  <a:schemeClr val="tx1"/>
                </a:solidFill>
                <a:effectLst/>
                <a:latin typeface="+mn-lt"/>
                <a:ea typeface="+mn-ea"/>
                <a:cs typeface="+mn-cs"/>
              </a:rPr>
              <a:t>Dienes Rods</a:t>
            </a:r>
            <a:endParaRPr lang="en-GB" sz="1200" kern="1200" dirty="0">
              <a:solidFill>
                <a:schemeClr val="tx1"/>
              </a:solidFill>
              <a:effectLst/>
              <a:latin typeface="+mn-lt"/>
              <a:ea typeface="+mn-ea"/>
              <a:cs typeface="+mn-cs"/>
            </a:endParaRPr>
          </a:p>
          <a:p>
            <a:pPr marL="158750" indent="0">
              <a:buFontTx/>
              <a:buNone/>
            </a:pPr>
            <a:r>
              <a:rPr lang="en-GB" sz="1200" kern="1200" dirty="0">
                <a:solidFill>
                  <a:schemeClr val="tx1"/>
                </a:solidFill>
                <a:effectLst/>
                <a:latin typeface="+mn-lt"/>
                <a:ea typeface="+mn-ea"/>
                <a:cs typeface="+mn-cs"/>
              </a:rPr>
              <a:t>Dienes are wooden or plastic rods, flats and cubes that are used to support children’s basic maths and are particularly useful when teaching the concepts of addition, subtraction and place value, however they can also be used to teach other concepts such as multiplication and division.</a:t>
            </a: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a:solidFill>
                  <a:schemeClr val="tx1"/>
                </a:solidFill>
                <a:effectLst/>
                <a:latin typeface="+mn-lt"/>
                <a:ea typeface="+mn-ea"/>
                <a:cs typeface="+mn-cs"/>
              </a:rPr>
              <a:t>Dienes are so called after their Hungarian mathematician inventor Zoltan Dienes, who believed that games, songs and concrete manipulatives were effective ways to introduce complex mathematical concepts.  Dienes can also be called base 10 blocks or multi-base arithmetic blocks.  </a:t>
            </a: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a:solidFill>
                  <a:schemeClr val="tx1"/>
                </a:solidFill>
                <a:effectLst/>
                <a:latin typeface="+mn-lt"/>
                <a:ea typeface="+mn-ea"/>
                <a:cs typeface="+mn-cs"/>
              </a:rPr>
              <a:t>Dienes are split into:  </a:t>
            </a:r>
          </a:p>
          <a:p>
            <a:pPr marL="158750" lvl="0" indent="0">
              <a:buFontTx/>
              <a:buNone/>
            </a:pPr>
            <a:r>
              <a:rPr lang="en-GB" sz="1200" kern="1200" dirty="0">
                <a:solidFill>
                  <a:schemeClr val="tx1"/>
                </a:solidFill>
                <a:effectLst/>
                <a:latin typeface="+mn-lt"/>
                <a:ea typeface="+mn-ea"/>
                <a:cs typeface="+mn-cs"/>
              </a:rPr>
              <a:t>Units (ones) and are single cubes</a:t>
            </a:r>
          </a:p>
          <a:p>
            <a:pPr marL="158750" lvl="0" indent="0">
              <a:buFontTx/>
              <a:buNone/>
            </a:pPr>
            <a:r>
              <a:rPr lang="en-GB" sz="1200" kern="1200" dirty="0">
                <a:solidFill>
                  <a:schemeClr val="tx1"/>
                </a:solidFill>
                <a:effectLst/>
                <a:latin typeface="+mn-lt"/>
                <a:ea typeface="+mn-ea"/>
                <a:cs typeface="+mn-cs"/>
              </a:rPr>
              <a:t>Longs (tens) and are long rods with 10 sections.</a:t>
            </a:r>
          </a:p>
          <a:p>
            <a:pPr marL="158750" lvl="0" indent="0">
              <a:buFontTx/>
              <a:buNone/>
            </a:pPr>
            <a:r>
              <a:rPr lang="en-GB" sz="1200" kern="1200" dirty="0">
                <a:solidFill>
                  <a:schemeClr val="tx1"/>
                </a:solidFill>
                <a:effectLst/>
                <a:latin typeface="+mn-lt"/>
                <a:ea typeface="+mn-ea"/>
                <a:cs typeface="+mn-cs"/>
              </a:rPr>
              <a:t>Flats (hundreds) and are 10 x 10 squares.</a:t>
            </a:r>
          </a:p>
          <a:p>
            <a:pPr marL="158750" lvl="0" indent="0">
              <a:buFontTx/>
              <a:buNone/>
            </a:pPr>
            <a:r>
              <a:rPr lang="en-GB" sz="1200" kern="1200" dirty="0">
                <a:solidFill>
                  <a:schemeClr val="tx1"/>
                </a:solidFill>
                <a:effectLst/>
                <a:latin typeface="+mn-lt"/>
                <a:ea typeface="+mn-ea"/>
                <a:cs typeface="+mn-cs"/>
              </a:rPr>
              <a:t>Blocks (thousands) that represent one thousand in cube form.</a:t>
            </a: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a:solidFill>
                  <a:schemeClr val="tx1"/>
                </a:solidFill>
                <a:effectLst/>
                <a:latin typeface="+mn-lt"/>
                <a:ea typeface="+mn-ea"/>
                <a:cs typeface="+mn-cs"/>
              </a:rPr>
              <a:t>In the lower primary levels Dienes materials are particularly valuable when teaching place value.  Place value is the value of each digit in a number (e.g. the 3 in 37 stands for 30) and pupils are required to learn place value for numbers up to 100 initially and then build upon this in upper primary.  Often when teaching place value with Dienes materials we would pair it up with a place value grid.</a:t>
            </a:r>
          </a:p>
          <a:p>
            <a:pPr marL="158750" indent="0" fontAlgn="base">
              <a:buFontTx/>
              <a:buNone/>
            </a:pPr>
            <a:r>
              <a:rPr lang="en-GB" sz="1200" kern="1200" dirty="0">
                <a:solidFill>
                  <a:schemeClr val="tx1"/>
                </a:solidFill>
                <a:effectLst/>
                <a:latin typeface="+mn-lt"/>
                <a:ea typeface="+mn-ea"/>
                <a:cs typeface="+mn-cs"/>
              </a:rPr>
              <a:t>Dienes are a good starting point for this as there is a size and proportional element showing the difference or relationship between the values. A further advantage of the dienes is that it is easy to see the equality between each piece. From a young age students can see that 10 of the ones blocks are equal to 1 of the tens blocks and so on. Understanding this equivalence is key for the understanding place value and to be able to perform more complex mathematics.</a:t>
            </a: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smtClean="0">
                <a:solidFill>
                  <a:schemeClr val="tx1"/>
                </a:solidFill>
                <a:effectLst/>
                <a:latin typeface="+mn-lt"/>
                <a:ea typeface="+mn-ea"/>
                <a:cs typeface="+mn-cs"/>
              </a:rPr>
              <a:t>Following </a:t>
            </a:r>
            <a:r>
              <a:rPr lang="en-GB" sz="1200" kern="1200" dirty="0">
                <a:solidFill>
                  <a:schemeClr val="tx1"/>
                </a:solidFill>
                <a:effectLst/>
                <a:latin typeface="+mn-lt"/>
                <a:ea typeface="+mn-ea"/>
                <a:cs typeface="+mn-cs"/>
              </a:rPr>
              <a:t>on from place value and using the skills gained, Dienes materials can also be used effectively to teach addition and subtraction. </a:t>
            </a:r>
            <a:r>
              <a:rPr lang="en-GB" sz="1200" kern="1200" dirty="0" smtClean="0">
                <a:solidFill>
                  <a:schemeClr val="tx1"/>
                </a:solidFill>
                <a:effectLst/>
                <a:latin typeface="+mn-lt"/>
                <a:ea typeface="+mn-ea"/>
                <a:cs typeface="+mn-cs"/>
              </a:rPr>
              <a:t>We </a:t>
            </a:r>
            <a:r>
              <a:rPr lang="en-GB" sz="1200" kern="1200" dirty="0">
                <a:solidFill>
                  <a:schemeClr val="tx1"/>
                </a:solidFill>
                <a:effectLst/>
                <a:latin typeface="+mn-lt"/>
                <a:ea typeface="+mn-ea"/>
                <a:cs typeface="+mn-cs"/>
              </a:rPr>
              <a:t>can also do 3 digit addition calculations that involve </a:t>
            </a:r>
            <a:r>
              <a:rPr lang="en-GB" sz="1200" kern="1200" dirty="0" smtClean="0">
                <a:solidFill>
                  <a:schemeClr val="tx1"/>
                </a:solidFill>
                <a:effectLst/>
                <a:latin typeface="+mn-lt"/>
                <a:ea typeface="+mn-ea"/>
                <a:cs typeface="+mn-cs"/>
              </a:rPr>
              <a:t>carrying.  Pupils</a:t>
            </a:r>
            <a:r>
              <a:rPr lang="en-GB" sz="1200" kern="1200" baseline="0" dirty="0" smtClean="0">
                <a:solidFill>
                  <a:schemeClr val="tx1"/>
                </a:solidFill>
                <a:effectLst/>
                <a:latin typeface="+mn-lt"/>
                <a:ea typeface="+mn-ea"/>
                <a:cs typeface="+mn-cs"/>
              </a:rPr>
              <a:t> can </a:t>
            </a:r>
            <a:r>
              <a:rPr lang="en-GB" sz="1200" kern="1200" dirty="0" smtClean="0">
                <a:solidFill>
                  <a:schemeClr val="tx1"/>
                </a:solidFill>
                <a:effectLst/>
                <a:latin typeface="+mn-lt"/>
                <a:ea typeface="+mn-ea"/>
                <a:cs typeface="+mn-cs"/>
              </a:rPr>
              <a:t>set </a:t>
            </a:r>
            <a:r>
              <a:rPr lang="en-GB" sz="1200" kern="1200" dirty="0">
                <a:solidFill>
                  <a:schemeClr val="tx1"/>
                </a:solidFill>
                <a:effectLst/>
                <a:latin typeface="+mn-lt"/>
                <a:ea typeface="+mn-ea"/>
                <a:cs typeface="+mn-cs"/>
              </a:rPr>
              <a:t>out the materials in the correct columns then adding the ones </a:t>
            </a:r>
            <a:r>
              <a:rPr lang="en-GB" sz="1200" kern="1200" dirty="0" smtClean="0">
                <a:solidFill>
                  <a:schemeClr val="tx1"/>
                </a:solidFill>
                <a:effectLst/>
                <a:latin typeface="+mn-lt"/>
                <a:ea typeface="+mn-ea"/>
                <a:cs typeface="+mn-cs"/>
              </a:rPr>
              <a:t>together</a:t>
            </a:r>
            <a:r>
              <a:rPr lang="en-GB" sz="1200" kern="1200" baseline="0" dirty="0" smtClean="0">
                <a:solidFill>
                  <a:schemeClr val="tx1"/>
                </a:solidFill>
                <a:effectLst/>
                <a:latin typeface="+mn-lt"/>
                <a:ea typeface="+mn-ea"/>
                <a:cs typeface="+mn-cs"/>
              </a:rPr>
              <a:t> if  the number goes beyond 10, 10 unit cubes can be exchanged for a 10 rod. Similarly in subtraction a 10 rod can be exchanged for 10 unit cubes. This supports pupils with the physical concept of exchanging.</a:t>
            </a:r>
            <a:endParaRPr lang="en-GB" sz="1200" kern="1200" dirty="0">
              <a:solidFill>
                <a:schemeClr val="tx1"/>
              </a:solidFill>
              <a:effectLst/>
              <a:latin typeface="+mn-lt"/>
              <a:ea typeface="+mn-ea"/>
              <a:cs typeface="+mn-cs"/>
            </a:endParaRP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Dienes </a:t>
            </a:r>
            <a:r>
              <a:rPr lang="en-GB" sz="1200" kern="1200" dirty="0">
                <a:solidFill>
                  <a:schemeClr val="tx1"/>
                </a:solidFill>
                <a:effectLst/>
                <a:latin typeface="+mn-lt"/>
                <a:ea typeface="+mn-ea"/>
                <a:cs typeface="+mn-cs"/>
              </a:rPr>
              <a:t>materials can also be used effectively to represent multiplication and division and there are 2 links for this on the slide.  This therefore demonstrates how they can be used in the upper school too as a valuable teaching resource.</a:t>
            </a:r>
          </a:p>
          <a:p>
            <a:pPr marL="158750" indent="0">
              <a:buFontTx/>
              <a:buNone/>
            </a:pPr>
            <a:r>
              <a:rPr lang="en-GB" sz="1200" kern="1200" dirty="0">
                <a:solidFill>
                  <a:schemeClr val="tx1"/>
                </a:solidFill>
                <a:effectLst/>
                <a:latin typeface="+mn-lt"/>
                <a:ea typeface="+mn-ea"/>
                <a:cs typeface="+mn-cs"/>
              </a:rPr>
              <a:t> </a:t>
            </a:r>
          </a:p>
          <a:p>
            <a:pPr marL="158750" indent="0">
              <a:buFontTx/>
              <a:buNone/>
            </a:pPr>
            <a:r>
              <a:rPr lang="en-GB" sz="1200" kern="1200" dirty="0">
                <a:solidFill>
                  <a:schemeClr val="tx1"/>
                </a:solidFill>
                <a:effectLst/>
                <a:latin typeface="+mn-lt"/>
                <a:ea typeface="+mn-ea"/>
                <a:cs typeface="+mn-cs"/>
              </a:rPr>
              <a:t> </a:t>
            </a:r>
          </a:p>
        </p:txBody>
      </p:sp>
    </p:spTree>
    <p:extLst>
      <p:ext uri="{BB962C8B-B14F-4D97-AF65-F5344CB8AC3E}">
        <p14:creationId xmlns:p14="http://schemas.microsoft.com/office/powerpoint/2010/main" val="115062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At St Margaret’s Primary School</a:t>
            </a:r>
            <a:r>
              <a:rPr lang="en-GB" baseline="0" dirty="0"/>
              <a:t> we have been working hard to enhance the teaching and learning experiences of our pupils during Mathematics lessons, to reduce </a:t>
            </a:r>
            <a:r>
              <a:rPr lang="en-GB" b="1" baseline="0" dirty="0"/>
              <a:t>Maths Anxiety </a:t>
            </a:r>
            <a:r>
              <a:rPr lang="en-GB" baseline="0" dirty="0"/>
              <a:t>and make children want to discover more about the world of mathematics.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Our </a:t>
            </a:r>
            <a:r>
              <a:rPr lang="en-GB" b="1" baseline="0" dirty="0"/>
              <a:t>aim</a:t>
            </a:r>
            <a:r>
              <a:rPr lang="en-GB" baseline="0" dirty="0"/>
              <a:t> has been to provide engaging learning experiences which support pupils with developing good number sense, robust numeracy skills and an ability to apply reasoning and logic to problem solving activities.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Our </a:t>
            </a:r>
            <a:r>
              <a:rPr lang="en-GB" b="1" baseline="0" dirty="0"/>
              <a:t>vision</a:t>
            </a:r>
            <a:r>
              <a:rPr lang="en-GB" baseline="0" dirty="0"/>
              <a:t> is to have a pupil body who show a love for learning Maths and enthusiasm for applying maths skills and knowledge across the wider curriculum.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dirty="0"/>
              <a:t>Please click</a:t>
            </a:r>
            <a:r>
              <a:rPr lang="en-GB" b="1" baseline="0" dirty="0"/>
              <a:t> on the link to watch a Ted Talk to find out more about Maths Anxiety, our attitudes to Maths and the impact it can have on learning.  </a:t>
            </a:r>
            <a:endParaRPr lang="en-GB" b="1" dirty="0"/>
          </a:p>
        </p:txBody>
      </p:sp>
    </p:spTree>
    <p:extLst>
      <p:ext uri="{BB962C8B-B14F-4D97-AF65-F5344CB8AC3E}">
        <p14:creationId xmlns:p14="http://schemas.microsoft.com/office/powerpoint/2010/main" val="1445480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To help us achieve our vision and aims, we have adopted a </a:t>
            </a:r>
            <a:r>
              <a:rPr lang="en-GB" b="1" baseline="0" dirty="0"/>
              <a:t>mastery approach</a:t>
            </a:r>
            <a:r>
              <a:rPr lang="en-GB" baseline="0" dirty="0"/>
              <a:t> to teaching and learning in Mathematics.  This approach is not new, it has been around for a long time and has been proven in it’s effectiveness by extensive research and attainment results of the top performing countries in Mathematics.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1" baseline="0" dirty="0">
              <a:solidFill>
                <a:srgbClr val="FF0000"/>
              </a:solidFill>
            </a:endParaRPr>
          </a:p>
          <a:p>
            <a:pPr marL="0" lvl="0" indent="0" algn="l" rtl="0">
              <a:spcBef>
                <a:spcPts val="0"/>
              </a:spcBef>
              <a:spcAft>
                <a:spcPts val="0"/>
              </a:spcAft>
              <a:buNone/>
            </a:pPr>
            <a:r>
              <a:rPr lang="en-GB" dirty="0"/>
              <a:t>Mastery</a:t>
            </a:r>
            <a:r>
              <a:rPr lang="en-GB" baseline="0" dirty="0"/>
              <a:t> involves high quality, interactive teaching where all children are working together on the same maths concept at the same time.  </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Mastery works in a cycle to ensure that all children have time to develop a full understanding of the new concept being taught and time to practice applying this to problem solving activities.  </a:t>
            </a:r>
          </a:p>
          <a:p>
            <a:pPr marL="0" lvl="0" indent="0" algn="l" rtl="0">
              <a:spcBef>
                <a:spcPts val="0"/>
              </a:spcBef>
              <a:spcAft>
                <a:spcPts val="0"/>
              </a:spcAft>
              <a:buNone/>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baseline="0" dirty="0">
                <a:solidFill>
                  <a:srgbClr val="FF0000"/>
                </a:solidFill>
              </a:rPr>
              <a:t>For further reading on this approach,  please click on the links on this slide to take you to some articles about mastery.</a:t>
            </a:r>
            <a:endParaRPr lang="en-GB" dirty="0"/>
          </a:p>
          <a:p>
            <a:pPr marL="0" lvl="0" indent="0" algn="l" rtl="0">
              <a:spcBef>
                <a:spcPts val="0"/>
              </a:spcBef>
              <a:spcAft>
                <a:spcPts val="0"/>
              </a:spcAft>
              <a:buNone/>
            </a:pPr>
            <a:endParaRPr lang="en-GB" baseline="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baseline="0" dirty="0"/>
              <a:t>During the teaching of a new concept:</a:t>
            </a:r>
          </a:p>
          <a:p>
            <a:pPr marL="0" lvl="0" indent="0" algn="l" rtl="0">
              <a:spcBef>
                <a:spcPts val="0"/>
              </a:spcBef>
              <a:spcAft>
                <a:spcPts val="0"/>
              </a:spcAft>
              <a:buNone/>
            </a:pPr>
            <a:endParaRPr lang="en-GB" baseline="0" dirty="0"/>
          </a:p>
          <a:p>
            <a:pPr marL="228600" indent="-228600">
              <a:buFontTx/>
              <a:buAutoNum type="arabicPeriod"/>
            </a:pPr>
            <a:r>
              <a:rPr lang="en-GB" baseline="0" dirty="0"/>
              <a:t>Children will be assessed to check that no prior maths knowledge required to understand the new concept is missing.  These are referred to as the prerequisite knowledge and skills.</a:t>
            </a:r>
          </a:p>
          <a:p>
            <a:pPr marL="228600" indent="-228600">
              <a:buFontTx/>
              <a:buAutoNum type="arabicPeriod"/>
            </a:pPr>
            <a:endParaRPr lang="en-GB" baseline="0" dirty="0"/>
          </a:p>
          <a:p>
            <a:pPr marL="228600" indent="-228600">
              <a:buFontTx/>
              <a:buAutoNum type="arabicPeriod"/>
            </a:pPr>
            <a:r>
              <a:rPr lang="en-GB" baseline="0" dirty="0"/>
              <a:t>If there is </a:t>
            </a:r>
            <a:r>
              <a:rPr lang="en-GB" dirty="0"/>
              <a:t>an identified gap in learning then this prerequisite</a:t>
            </a:r>
            <a:r>
              <a:rPr lang="en-GB" baseline="0" dirty="0"/>
              <a:t> skill or knowledge </a:t>
            </a:r>
            <a:r>
              <a:rPr lang="en-GB" dirty="0"/>
              <a:t>will become the</a:t>
            </a:r>
            <a:r>
              <a:rPr lang="en-GB" baseline="0" dirty="0"/>
              <a:t> starting point for the topic.</a:t>
            </a:r>
          </a:p>
          <a:p>
            <a:pPr marL="228600" indent="-228600">
              <a:buFontTx/>
              <a:buAutoNum type="arabicPeriod"/>
            </a:pPr>
            <a:endParaRPr lang="en-GB" baseline="0" dirty="0"/>
          </a:p>
          <a:p>
            <a:pPr marL="228600" indent="-228600">
              <a:buFontTx/>
              <a:buAutoNum type="arabicPeriod"/>
            </a:pPr>
            <a:r>
              <a:rPr lang="en-GB" baseline="0" dirty="0"/>
              <a:t>Once children have recapped on prior learning, they will be provided with a range of strategies and concrete materials to help them visualise the maths they are learning. </a:t>
            </a:r>
          </a:p>
          <a:p>
            <a:pPr marL="228600" indent="-228600">
              <a:buFontTx/>
              <a:buAutoNum type="arabicPeriod"/>
            </a:pPr>
            <a:endParaRPr lang="en-GB" baseline="0" dirty="0"/>
          </a:p>
          <a:p>
            <a:pPr marL="228600" indent="-228600">
              <a:buFontTx/>
              <a:buAutoNum type="arabicPeriod"/>
            </a:pPr>
            <a:r>
              <a:rPr lang="en-GB" baseline="0" dirty="0"/>
              <a:t>They will be assessed regularly throughout the series of </a:t>
            </a:r>
            <a:r>
              <a:rPr lang="en-GB" dirty="0"/>
              <a:t>lessons</a:t>
            </a:r>
            <a:r>
              <a:rPr lang="en-GB" baseline="0" dirty="0"/>
              <a:t> for this concept using formative and summative methods of assessment.</a:t>
            </a:r>
            <a:r>
              <a:rPr lang="en-GB" dirty="0"/>
              <a:t>  </a:t>
            </a:r>
            <a:endParaRPr lang="en-GB" baseline="0" dirty="0"/>
          </a:p>
          <a:p>
            <a:pPr marL="228600" indent="-228600">
              <a:buFontTx/>
              <a:buAutoNum type="arabicPeriod"/>
            </a:pPr>
            <a:endParaRPr lang="en-GB" baseline="0" dirty="0"/>
          </a:p>
          <a:p>
            <a:pPr marL="228600" indent="-228600">
              <a:buFontTx/>
              <a:buAutoNum type="arabicPeriod"/>
            </a:pPr>
            <a:r>
              <a:rPr lang="en-GB" baseline="0" dirty="0"/>
              <a:t>Any child who is achieving below 80% in a summative assessment will be given time with the teacher to develop their understanding through further </a:t>
            </a:r>
            <a:r>
              <a:rPr lang="en-GB" dirty="0"/>
              <a:t>teaching.  </a:t>
            </a:r>
          </a:p>
          <a:p>
            <a:pPr marL="685800" lvl="1" indent="-228600">
              <a:buFontTx/>
              <a:buAutoNum type="arabicPeriod"/>
            </a:pPr>
            <a:endParaRPr lang="en-GB" dirty="0"/>
          </a:p>
          <a:p>
            <a:pPr marL="457200" lvl="1" indent="0">
              <a:buFontTx/>
              <a:buNone/>
            </a:pPr>
            <a:r>
              <a:rPr lang="en-GB" dirty="0"/>
              <a:t>- During</a:t>
            </a:r>
            <a:r>
              <a:rPr lang="en-GB" baseline="0" dirty="0"/>
              <a:t> this time, other children are provided with enrichment tasks such as problem solving challenges or STEM activities to apply their maths knowledge </a:t>
            </a:r>
            <a:r>
              <a:rPr lang="en-GB" dirty="0"/>
              <a:t>and skills and</a:t>
            </a:r>
            <a:r>
              <a:rPr lang="en-GB" baseline="0" dirty="0"/>
              <a:t> consolidate their understanding of the most effective strategies.</a:t>
            </a:r>
            <a:endParaRPr lang="en-GB" dirty="0"/>
          </a:p>
          <a:p>
            <a:pPr marL="0" lvl="0" indent="0" algn="l" rtl="0">
              <a:spcBef>
                <a:spcPts val="0"/>
              </a:spcBef>
              <a:spcAft>
                <a:spcPts val="0"/>
              </a:spcAft>
              <a:buFontTx/>
              <a:buNone/>
            </a:pPr>
            <a:endParaRPr lang="en-GB" baseline="0" dirty="0"/>
          </a:p>
          <a:p>
            <a:pPr marL="0" indent="0">
              <a:buNone/>
              <a:defRPr/>
            </a:pPr>
            <a:r>
              <a:rPr lang="en-GB" baseline="0" dirty="0"/>
              <a:t>By using the mastery cycle, children are given time to explore maths concepts in depth using a variety of strategies and representations.</a:t>
            </a:r>
            <a:r>
              <a:rPr lang="en-GB" dirty="0"/>
              <a:t>  </a:t>
            </a:r>
          </a:p>
          <a:p>
            <a:pPr marL="0" indent="0">
              <a:buNone/>
              <a:defRPr/>
            </a:pPr>
            <a:endParaRPr lang="en-GB" dirty="0"/>
          </a:p>
          <a:p>
            <a:pPr marL="0" marR="0" lvl="0" indent="0" algn="l" defTabSz="914400">
              <a:lnSpc>
                <a:spcPct val="100000"/>
              </a:lnSpc>
              <a:spcBef>
                <a:spcPts val="0"/>
              </a:spcBef>
              <a:spcAft>
                <a:spcPts val="0"/>
              </a:spcAft>
              <a:buSzPts val="1100"/>
              <a:buFont typeface="Arial"/>
              <a:buNone/>
              <a:tabLst/>
              <a:defRPr/>
            </a:pPr>
            <a:r>
              <a:rPr lang="en-GB" baseline="0" dirty="0"/>
              <a:t>Used effectively, it can also reduce maths anxiety as children can enjoy their maths learning knowing that they won’t be left behind, because they will be given opportunities to revisit concepts that they find difficult.</a:t>
            </a:r>
          </a:p>
          <a:p>
            <a:pPr marL="0" marR="0" lvl="0" indent="0" algn="l" defTabSz="914400">
              <a:lnSpc>
                <a:spcPct val="100000"/>
              </a:lnSpc>
              <a:spcBef>
                <a:spcPts val="0"/>
              </a:spcBef>
              <a:spcAft>
                <a:spcPts val="0"/>
              </a:spcAft>
              <a:buSzPts val="1100"/>
              <a:buFont typeface="Arial"/>
              <a:buNone/>
              <a:tabLst/>
              <a:defRPr/>
            </a:pPr>
            <a:endParaRPr lang="en-GB" baseline="0" dirty="0"/>
          </a:p>
          <a:p>
            <a:pPr marL="0" marR="0" lvl="0" indent="0" algn="l" defTabSz="914400">
              <a:lnSpc>
                <a:spcPct val="100000"/>
              </a:lnSpc>
              <a:spcBef>
                <a:spcPts val="0"/>
              </a:spcBef>
              <a:spcAft>
                <a:spcPts val="0"/>
              </a:spcAft>
              <a:buSzPts val="1100"/>
              <a:buFont typeface="Arial"/>
              <a:buNone/>
              <a:tabLst/>
              <a:defRPr/>
            </a:pPr>
            <a:r>
              <a:rPr lang="en-GB" baseline="0" dirty="0"/>
              <a:t>New learning will be revisited every 6 to 8 weeks, to support children with consolidating their learning, and transferring their skills and knowledge to their long term memory.</a:t>
            </a:r>
            <a:endParaRPr lang="en-GB" dirty="0"/>
          </a:p>
        </p:txBody>
      </p:sp>
    </p:spTree>
    <p:extLst>
      <p:ext uri="{BB962C8B-B14F-4D97-AF65-F5344CB8AC3E}">
        <p14:creationId xmlns:p14="http://schemas.microsoft.com/office/powerpoint/2010/main" val="49332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defRPr/>
            </a:pPr>
            <a:r>
              <a:rPr lang="en-GB" dirty="0"/>
              <a:t>A fully developed mastery approach is a long term plan and may take several years to see the </a:t>
            </a:r>
            <a:r>
              <a:rPr lang="en-GB" b="1" dirty="0"/>
              <a:t>effects </a:t>
            </a:r>
            <a:r>
              <a:rPr lang="en-GB" dirty="0"/>
              <a:t>on children's retention of maths knowledge and skills, and raise attainment</a:t>
            </a:r>
            <a:r>
              <a:rPr lang="en-GB" baseline="0" dirty="0"/>
              <a:t>.</a:t>
            </a:r>
            <a:r>
              <a:rPr lang="en-GB" dirty="0"/>
              <a:t>  </a:t>
            </a: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Shared experiences from s</a:t>
            </a:r>
            <a:r>
              <a:rPr lang="en-GB" dirty="0"/>
              <a:t>chools who are</a:t>
            </a:r>
            <a:r>
              <a:rPr lang="en-GB" baseline="0" dirty="0"/>
              <a:t> further along in their mastery journey highlight that it can take up to 5 years to fully embed the approach and see the impact on learning and attainment levels.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aseline="0" dirty="0"/>
              <a:t>Therefore, as a school community, we need to acc</a:t>
            </a:r>
            <a:r>
              <a:rPr lang="en-GB" dirty="0"/>
              <a:t>ept that the attainment of new concepts</a:t>
            </a:r>
            <a:r>
              <a:rPr lang="en-GB" baseline="0" dirty="0"/>
              <a:t> may take longer to achieve in initial years.  But teachers, pupils and parents should see the developments pupils make in their understanding and application of skills and retention of knowledge.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To do this, we are developing new ways of covering the Maths curriculum across all stages of primary school.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We have worked closely</a:t>
            </a:r>
            <a:r>
              <a:rPr lang="en-GB" baseline="0" dirty="0"/>
              <a:t> with our liaison teachers at </a:t>
            </a:r>
            <a:r>
              <a:rPr lang="en-GB" b="1" baseline="0" dirty="0">
                <a:solidFill>
                  <a:srgbClr val="FF0000"/>
                </a:solidFill>
              </a:rPr>
              <a:t>Graeme High School </a:t>
            </a:r>
            <a:r>
              <a:rPr lang="en-GB" b="0" baseline="0" dirty="0">
                <a:solidFill>
                  <a:srgbClr val="FF0000"/>
                </a:solidFill>
              </a:rPr>
              <a:t>to develop a better sense of the expectations of S1 pupils.  The priority for Graeme High School is a deep and robust understanding of numeracy skills which includes: place value, the four number operations, fractions, decimals and percentages, and algebra.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0" baseline="0" dirty="0">
              <a:solidFill>
                <a:srgbClr val="FF0000"/>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0" baseline="0" dirty="0">
                <a:solidFill>
                  <a:srgbClr val="FF0000"/>
                </a:solidFill>
              </a:rPr>
              <a:t>Therefore priority of time and content at each stage will be given to the teaching and learning experiences of these concepts.  In addition to this, each year group will have one or two focus areas from wider maths topics such as shape, angle, data handling and time, to focus on for their </a:t>
            </a:r>
            <a:r>
              <a:rPr lang="en-GB" b="0" baseline="0" dirty="0" err="1">
                <a:solidFill>
                  <a:srgbClr val="FF0000"/>
                </a:solidFill>
              </a:rPr>
              <a:t>CfE</a:t>
            </a:r>
            <a:r>
              <a:rPr lang="en-GB" b="0" baseline="0" dirty="0">
                <a:solidFill>
                  <a:srgbClr val="FF0000"/>
                </a:solidFill>
              </a:rPr>
              <a:t> level.  The purpose of sharing the wider maths topics across Early, First and Second Level, is to provided teachers with more time for teaching core numeracy skills highlighted by our Graeme High School colleagues.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0" baseline="0" dirty="0">
              <a:solidFill>
                <a:srgbClr val="FF0000"/>
              </a:solidFil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0" baseline="0" dirty="0">
                <a:solidFill>
                  <a:srgbClr val="FF0000"/>
                </a:solidFill>
              </a:rPr>
              <a:t>Once key concepts have been taught and learned explicitly during numeracy and maths lessons children will be given opportunities to consolidate and apply their learning through enrichment tasks in STEM and other curricular areas.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0" baseline="0" dirty="0">
              <a:solidFill>
                <a:srgbClr val="FF0000"/>
              </a:solidFill>
            </a:endParaRPr>
          </a:p>
          <a:p>
            <a:pPr marL="0" indent="0">
              <a:buNone/>
              <a:defRPr/>
            </a:pPr>
            <a:r>
              <a:rPr lang="en-GB" dirty="0"/>
              <a:t>Notably,</a:t>
            </a:r>
            <a:r>
              <a:rPr lang="en-GB" baseline="0" dirty="0"/>
              <a:t> mastery learning through a concrete, pictorial, abstract approach are the methods used by the world leading countries in attainment of Mathematics such as Shanghai and Singapore.</a:t>
            </a:r>
            <a:r>
              <a:rPr lang="en-GB" dirty="0"/>
              <a:t>  </a:t>
            </a:r>
          </a:p>
          <a:p>
            <a:pPr marL="0" indent="0">
              <a:buNone/>
              <a:defRPr/>
            </a:pPr>
            <a:endParaRPr lang="en-GB" dirty="0"/>
          </a:p>
          <a:p>
            <a:pPr marL="0" indent="0">
              <a:buNone/>
              <a:defRPr/>
            </a:pPr>
            <a:r>
              <a:rPr lang="en-GB" dirty="0"/>
              <a:t>This approach will now be explained in the next slide.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0" baseline="0" dirty="0">
                <a:solidFill>
                  <a:srgbClr val="FF0000"/>
                </a:solidFill>
              </a:rPr>
              <a:t>  </a:t>
            </a:r>
          </a:p>
        </p:txBody>
      </p:sp>
    </p:spTree>
    <p:extLst>
      <p:ext uri="{BB962C8B-B14F-4D97-AF65-F5344CB8AC3E}">
        <p14:creationId xmlns:p14="http://schemas.microsoft.com/office/powerpoint/2010/main" val="3587959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What is the CPA</a:t>
            </a:r>
            <a:r>
              <a:rPr lang="en-GB" sz="1100" b="1" i="0" u="none" strike="noStrike" cap="none" baseline="0" dirty="0">
                <a:solidFill>
                  <a:srgbClr val="000000"/>
                </a:solidFill>
                <a:effectLst/>
                <a:latin typeface="Arial"/>
                <a:ea typeface="Arial"/>
                <a:cs typeface="Arial"/>
                <a:sym typeface="Arial"/>
              </a:rPr>
              <a:t> Approach?</a:t>
            </a:r>
          </a:p>
          <a:p>
            <a:pPr marL="0" lvl="0" indent="0" algn="l" rtl="0">
              <a:spcBef>
                <a:spcPts val="0"/>
              </a:spcBef>
              <a:spcAft>
                <a:spcPts val="0"/>
              </a:spcAft>
              <a:buNone/>
            </a:pPr>
            <a:endParaRPr lang="en-GB" sz="1100" b="0" i="0" u="none" strike="noStrike" cap="none" baseline="0"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0" i="0" u="none" strike="noStrike" cap="none" dirty="0">
                <a:solidFill>
                  <a:srgbClr val="000000"/>
                </a:solidFill>
                <a:effectLst/>
                <a:latin typeface="Arial"/>
                <a:ea typeface="Arial"/>
                <a:cs typeface="Arial"/>
                <a:sym typeface="Arial"/>
              </a:rPr>
              <a:t>CPA stands for Concrete, Pictorial, Abstract. It refers to the different stages in the numeracy learning process. We will go into more detail with each of these stages, but it is important to highlight the importance of language in bringing these stages together. Language involves discussion, chat, dialogue, conversations, explanations, questions and reasoning. Children should not be silent during maths, they should be involved in continuous discussion with each other, making sense of their learning.</a:t>
            </a:r>
          </a:p>
          <a:p>
            <a:pPr marL="0" lvl="0" indent="0" algn="l" rtl="0">
              <a:spcBef>
                <a:spcPts val="0"/>
              </a:spcBef>
              <a:spcAft>
                <a:spcPts val="0"/>
              </a:spcAft>
              <a:buNone/>
            </a:pPr>
            <a:endParaRPr lang="en-GB"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dirty="0"/>
              <a:t>Theory</a:t>
            </a:r>
            <a:r>
              <a:rPr lang="en-GB" b="1" baseline="0" dirty="0"/>
              <a:t> behind the CPA Approach</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Looking more specifically at the origins of the CPA approach, we need to go back to the teaching methods of the 1960s, when American psychologist Jerome Bruner proposed this approach as a means of scaffolding learning.  </a:t>
            </a:r>
            <a:r>
              <a:rPr lang="en-US" sz="1100" b="0" i="0" u="none" strike="noStrike" cap="none" dirty="0">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He believed the abstract (or symbolic) nature of learning (which is especially true in maths) to be a ‘mystery’ to many children. It therefore needs to be </a:t>
            </a:r>
            <a:r>
              <a:rPr lang="en-GB" sz="1100" b="0" i="0" u="none" strike="noStrike" cap="none" dirty="0" err="1">
                <a:solidFill>
                  <a:srgbClr val="000000"/>
                </a:solidFill>
                <a:effectLst/>
                <a:latin typeface="Arial"/>
                <a:ea typeface="Arial"/>
                <a:cs typeface="Arial"/>
                <a:sym typeface="Arial"/>
              </a:rPr>
              <a:t>scaffolded</a:t>
            </a:r>
            <a:r>
              <a:rPr lang="en-GB" sz="1100" b="0" i="0" u="none" strike="noStrike" cap="none" dirty="0">
                <a:solidFill>
                  <a:srgbClr val="000000"/>
                </a:solidFill>
                <a:effectLst/>
                <a:latin typeface="Arial"/>
                <a:ea typeface="Arial"/>
                <a:cs typeface="Arial"/>
                <a:sym typeface="Arial"/>
              </a:rPr>
              <a:t> by the use of effective representations (which he called the iconic stage) and maths manipulatives (which he called the enactive stage) .  </a:t>
            </a:r>
            <a:r>
              <a:rPr lang="en-US" sz="1100" b="0" i="0" u="none" strike="noStrike" cap="none" dirty="0">
                <a:solidFill>
                  <a:srgbClr val="000000"/>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He found that when pupils used the CPA approach as part of their mathematics education, they were able to build on each stage towards a greater mathematical understanding of the concepts being learned, which in turn led to information and knowledge being internalised to a greater degree.</a:t>
            </a:r>
            <a:r>
              <a:rPr lang="en-US" sz="1100" b="0" i="0" u="none" strike="noStrike" cap="none" dirty="0">
                <a:solidFill>
                  <a:srgbClr val="000000"/>
                </a:solidFill>
                <a:effectLst/>
                <a:latin typeface="Arial"/>
                <a:ea typeface="Arial"/>
                <a:cs typeface="Arial"/>
                <a:sym typeface="Arial"/>
              </a:rPr>
              <a:t>​</a:t>
            </a:r>
            <a:endParaRPr lang="en-GB"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sz="1100" b="0" i="0" u="none" strike="noStrike" cap="none" dirty="0">
                <a:solidFill>
                  <a:srgbClr val="000000"/>
                </a:solidFill>
                <a:effectLst/>
                <a:latin typeface="Arial"/>
                <a:ea typeface="Arial"/>
                <a:cs typeface="Arial"/>
                <a:sym typeface="Arial"/>
              </a:rPr>
              <a:t>For example, when teaching reading to young children, we accept that children need to have seen what the word is to understand it. Putting together the letters c- a- t would be meaningless and abstract if children had no idea what a cat was or had never seen a picture. People often don’t think of this when it comes to maths, but to children many mathematical concepts can be equally meaningless without a concrete resource or picture to go with it. That’s why I particularly like this quote here, “children must hold maths in their hands before they can hold it in their heads.” A really important message to bear in mind. </a:t>
            </a:r>
            <a:endParaRPr lang="en-US"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baseline="0" dirty="0"/>
          </a:p>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The</a:t>
            </a:r>
            <a:r>
              <a:rPr lang="en-GB" sz="1100" b="1" i="0" u="none" strike="noStrike" cap="none" baseline="0" dirty="0">
                <a:solidFill>
                  <a:srgbClr val="000000"/>
                </a:solidFill>
                <a:effectLst/>
                <a:latin typeface="Arial"/>
                <a:ea typeface="Arial"/>
                <a:cs typeface="Arial"/>
                <a:sym typeface="Arial"/>
              </a:rPr>
              <a:t> Approach is not Linear</a:t>
            </a:r>
          </a:p>
          <a:p>
            <a:pPr marL="0" lvl="0" indent="0" algn="l" rtl="0">
              <a:spcBef>
                <a:spcPts val="0"/>
              </a:spcBef>
              <a:spcAft>
                <a:spcPts val="0"/>
              </a:spcAft>
              <a:buNone/>
            </a:pPr>
            <a:endParaRPr lang="en-GB" sz="1100" b="0" i="0" u="none" strike="noStrike" cap="none" baseline="0" dirty="0">
              <a:solidFill>
                <a:srgbClr val="000000"/>
              </a:solidFill>
              <a:effectLst/>
              <a:latin typeface="Arial"/>
              <a:ea typeface="Arial"/>
              <a:cs typeface="Arial"/>
              <a:sym typeface="Arial"/>
            </a:endParaRPr>
          </a:p>
          <a:p>
            <a:pPr marL="0" lvl="0" indent="0" algn="l" rtl="0">
              <a:spcBef>
                <a:spcPts val="0"/>
              </a:spcBef>
              <a:spcAft>
                <a:spcPts val="0"/>
              </a:spcAft>
              <a:buNone/>
            </a:pPr>
            <a:r>
              <a:rPr lang="en-GB" sz="1100" b="0" i="0" u="none" strike="noStrike" cap="none" dirty="0">
                <a:solidFill>
                  <a:srgbClr val="000000"/>
                </a:solidFill>
                <a:effectLst/>
                <a:latin typeface="Arial"/>
                <a:ea typeface="Arial"/>
                <a:cs typeface="Arial"/>
                <a:sym typeface="Arial"/>
              </a:rPr>
              <a:t>It is an important point</a:t>
            </a:r>
            <a:r>
              <a:rPr lang="en-GB" sz="1100" b="0" i="0" u="none" strike="noStrike" cap="none" baseline="0" dirty="0">
                <a:solidFill>
                  <a:srgbClr val="000000"/>
                </a:solidFill>
                <a:effectLst/>
                <a:latin typeface="Arial"/>
                <a:ea typeface="Arial"/>
                <a:cs typeface="Arial"/>
                <a:sym typeface="Arial"/>
              </a:rPr>
              <a:t> </a:t>
            </a:r>
            <a:r>
              <a:rPr lang="en-GB" sz="1100" b="0" i="0" u="none" strike="noStrike" cap="none" dirty="0">
                <a:solidFill>
                  <a:srgbClr val="000000"/>
                </a:solidFill>
                <a:effectLst/>
                <a:latin typeface="Arial"/>
                <a:ea typeface="Arial"/>
                <a:cs typeface="Arial"/>
                <a:sym typeface="Arial"/>
              </a:rPr>
              <a:t>to note that the CPA approach is not linear; each stage should be visited side by side, as much as possible, to allow children to make connections between the stages, deepening their understanding of the underlying mathematics. Teachers will also model consistent use of language between each stage, to allow children to make seamless connections between the concrete, pictorial and abstract stages. ​</a:t>
            </a:r>
          </a:p>
          <a:p>
            <a:pPr marL="0" lvl="0" indent="0" algn="l" rtl="0">
              <a:spcBef>
                <a:spcPts val="0"/>
              </a:spcBef>
              <a:spcAft>
                <a:spcPts val="0"/>
              </a:spcAft>
              <a:buNone/>
            </a:pPr>
            <a:r>
              <a:rPr lang="en-GB" sz="1100" b="0" i="0" u="none" strike="noStrike" cap="none" dirty="0">
                <a:solidFill>
                  <a:srgbClr val="000000"/>
                </a:solidFill>
                <a:effectLst/>
                <a:latin typeface="Arial"/>
                <a:ea typeface="Arial"/>
                <a:cs typeface="Arial"/>
                <a:sym typeface="Arial"/>
              </a:rPr>
              <a:t> </a:t>
            </a:r>
            <a:endParaRPr dirty="0"/>
          </a:p>
        </p:txBody>
      </p:sp>
    </p:spTree>
    <p:extLst>
      <p:ext uri="{BB962C8B-B14F-4D97-AF65-F5344CB8AC3E}">
        <p14:creationId xmlns:p14="http://schemas.microsoft.com/office/powerpoint/2010/main" val="2654244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100" b="1" i="0" u="none" strike="noStrike" cap="none" dirty="0">
                <a:solidFill>
                  <a:srgbClr val="000000"/>
                </a:solidFill>
                <a:effectLst/>
                <a:latin typeface="Arial"/>
                <a:ea typeface="Arial"/>
                <a:cs typeface="Arial"/>
                <a:sym typeface="Arial"/>
              </a:rPr>
              <a:t>Concrete Materials</a:t>
            </a:r>
          </a:p>
          <a:p>
            <a:pPr marL="0" lvl="0" indent="0" algn="l" rtl="0">
              <a:spcBef>
                <a:spcPts val="0"/>
              </a:spcBef>
              <a:spcAft>
                <a:spcPts val="0"/>
              </a:spcAft>
              <a:buNone/>
            </a:pPr>
            <a:endParaRPr lang="en-GB"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GB" sz="1100" b="0" i="0" u="none" strike="noStrike" cap="none" dirty="0">
                <a:solidFill>
                  <a:srgbClr val="000000"/>
                </a:solidFill>
                <a:effectLst/>
                <a:latin typeface="Arial"/>
                <a:ea typeface="Arial"/>
                <a:cs typeface="Arial"/>
                <a:sym typeface="Arial"/>
              </a:rPr>
              <a:t>Concrete is the ‘doing’ part of learning. Concrete materials can be any physical object used to support learners’ thinking. These can be educational tools, such as </a:t>
            </a:r>
            <a:r>
              <a:rPr lang="en-GB" sz="1100" b="0" i="0" u="none" strike="noStrike" cap="none" dirty="0" err="1">
                <a:solidFill>
                  <a:srgbClr val="000000"/>
                </a:solidFill>
                <a:effectLst/>
                <a:latin typeface="Arial"/>
                <a:ea typeface="Arial"/>
                <a:cs typeface="Arial"/>
                <a:sym typeface="Arial"/>
              </a:rPr>
              <a:t>rekenrek</a:t>
            </a:r>
            <a:r>
              <a:rPr lang="en-GB" sz="1100" b="0" i="0" u="none" strike="noStrike" cap="none" dirty="0">
                <a:solidFill>
                  <a:srgbClr val="000000"/>
                </a:solidFill>
                <a:effectLst/>
                <a:latin typeface="Arial"/>
                <a:ea typeface="Arial"/>
                <a:cs typeface="Arial"/>
                <a:sym typeface="Arial"/>
              </a:rPr>
              <a:t> frames and beads, two-coloured counters, fractions tiles, Cuisenaire  Rods, bundling sticks, Numicon and cubes.  They can also be real life objects such as stones, corks or pasta tubes. </a:t>
            </a:r>
          </a:p>
          <a:p>
            <a:pPr marL="0" lvl="0" indent="0" algn="l" rtl="0">
              <a:spcBef>
                <a:spcPts val="0"/>
              </a:spcBef>
              <a:spcAft>
                <a:spcPts val="0"/>
              </a:spcAft>
              <a:buNone/>
            </a:pPr>
            <a:endParaRPr lang="en-GB" sz="1100" b="0" i="0" u="none" strike="noStrike" cap="none" dirty="0">
              <a:solidFill>
                <a:srgbClr val="000000"/>
              </a:solidFill>
              <a:effectLst/>
              <a:latin typeface="Arial"/>
              <a:cs typeface="Arial"/>
              <a:sym typeface="Arial"/>
            </a:endParaRPr>
          </a:p>
          <a:p>
            <a:pPr marL="0" lvl="0" indent="0" algn="l" rtl="0">
              <a:spcBef>
                <a:spcPts val="0"/>
              </a:spcBef>
              <a:spcAft>
                <a:spcPts val="0"/>
              </a:spcAft>
              <a:buNone/>
            </a:pPr>
            <a:r>
              <a:rPr lang="en-GB" b="1" dirty="0"/>
              <a:t>What to</a:t>
            </a:r>
            <a:r>
              <a:rPr lang="en-GB" b="1" baseline="0" dirty="0"/>
              <a:t> expect at St Margaret’s Primary School</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dirty="0"/>
              <a:t>From</a:t>
            </a:r>
            <a:r>
              <a:rPr lang="en-GB" baseline="0" dirty="0"/>
              <a:t> Primary 1 to Primary 7, children at St Margaret’s Primary School will be provided with opportunities to explore new maths concepts using concrete materials.  These physical materials support the children’s learning by allowing them to visualise the maths taking place.</a:t>
            </a:r>
          </a:p>
          <a:p>
            <a:pPr marL="0" lvl="0" indent="0" algn="l" rtl="0">
              <a:spcBef>
                <a:spcPts val="0"/>
              </a:spcBef>
              <a:spcAft>
                <a:spcPts val="0"/>
              </a:spcAft>
              <a:buNone/>
            </a:pPr>
            <a:endParaRPr lang="en-GB" baseline="0" dirty="0"/>
          </a:p>
          <a:p>
            <a:pPr marL="0" lvl="0" indent="0" algn="l" rtl="0">
              <a:spcBef>
                <a:spcPts val="0"/>
              </a:spcBef>
              <a:spcAft>
                <a:spcPts val="0"/>
              </a:spcAft>
              <a:buNone/>
            </a:pPr>
            <a:r>
              <a:rPr lang="en-GB" baseline="0" dirty="0"/>
              <a:t>Teachers from across a variety of stages from St Margaret’s PS will now explain how some of these concrete materials are used in the classroom.</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85276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FontTx/>
              <a:buNone/>
            </a:pPr>
            <a:r>
              <a:rPr lang="en-GB" sz="1100" b="0" i="0" u="none" strike="noStrike" cap="none" dirty="0" smtClean="0">
                <a:solidFill>
                  <a:srgbClr val="000000"/>
                </a:solidFill>
                <a:effectLst/>
                <a:latin typeface="Arial"/>
                <a:ea typeface="Arial"/>
                <a:cs typeface="Arial"/>
                <a:sym typeface="Arial"/>
              </a:rPr>
              <a:t>A </a:t>
            </a:r>
            <a:r>
              <a:rPr lang="en-GB" sz="1100" b="0" i="0" u="none" strike="noStrike" cap="none" dirty="0" err="1" smtClean="0">
                <a:solidFill>
                  <a:srgbClr val="000000"/>
                </a:solidFill>
                <a:effectLst/>
                <a:latin typeface="Arial"/>
                <a:ea typeface="Arial"/>
                <a:cs typeface="Arial"/>
                <a:sym typeface="Arial"/>
              </a:rPr>
              <a:t>rekenrek</a:t>
            </a:r>
            <a:r>
              <a:rPr lang="en-GB" sz="1100" b="0" i="0" u="none" strike="noStrike" cap="none" dirty="0" smtClean="0">
                <a:solidFill>
                  <a:srgbClr val="000000"/>
                </a:solidFill>
                <a:effectLst/>
                <a:latin typeface="Arial"/>
                <a:ea typeface="Arial"/>
                <a:cs typeface="Arial"/>
                <a:sym typeface="Arial"/>
              </a:rPr>
              <a:t> is a maths counting frame that has rows of 10 beads. Each row has five red and five white beads that can easily be moved along the rungs. </a:t>
            </a:r>
          </a:p>
          <a:p>
            <a:pPr marL="158750" indent="0">
              <a:buFontTx/>
              <a:buNone/>
            </a:pPr>
            <a:r>
              <a:rPr lang="en-GB" sz="1100" b="0" i="0" u="none" strike="noStrike" cap="none" dirty="0" smtClean="0">
                <a:solidFill>
                  <a:srgbClr val="000000"/>
                </a:solidFill>
                <a:effectLst/>
                <a:latin typeface="Arial"/>
                <a:ea typeface="Arial"/>
                <a:cs typeface="Arial"/>
                <a:sym typeface="Arial"/>
              </a:rPr>
              <a:t> </a:t>
            </a:r>
          </a:p>
          <a:p>
            <a:pPr marL="158750" indent="0">
              <a:buFontTx/>
              <a:buNone/>
            </a:pPr>
            <a:r>
              <a:rPr lang="en-GB" sz="1100" b="0" i="0" u="none" strike="noStrike" cap="none" dirty="0" smtClean="0">
                <a:solidFill>
                  <a:srgbClr val="000000"/>
                </a:solidFill>
                <a:effectLst/>
                <a:latin typeface="Arial"/>
                <a:ea typeface="Arial"/>
                <a:cs typeface="Arial"/>
                <a:sym typeface="Arial"/>
              </a:rPr>
              <a:t>A </a:t>
            </a:r>
            <a:r>
              <a:rPr lang="en-GB" sz="1100" b="0" i="0" u="none" strike="noStrike" cap="none" dirty="0" err="1" smtClean="0">
                <a:solidFill>
                  <a:srgbClr val="000000"/>
                </a:solidFill>
                <a:effectLst/>
                <a:latin typeface="Arial"/>
                <a:ea typeface="Arial"/>
                <a:cs typeface="Arial"/>
                <a:sym typeface="Arial"/>
              </a:rPr>
              <a:t>rekenrek</a:t>
            </a:r>
            <a:r>
              <a:rPr lang="en-GB" sz="1100" b="0" i="0" u="none" strike="noStrike" cap="none" dirty="0" smtClean="0">
                <a:solidFill>
                  <a:srgbClr val="000000"/>
                </a:solidFill>
                <a:effectLst/>
                <a:latin typeface="Arial"/>
                <a:ea typeface="Arial"/>
                <a:cs typeface="Arial"/>
                <a:sym typeface="Arial"/>
              </a:rPr>
              <a:t> provides a teaching model to help young children develop mathematical reasoning. Each row of beads is strategically split into five red and five white beads. This repeating pattern helps children learn to see numbers as groups of five or 10.</a:t>
            </a:r>
          </a:p>
          <a:p>
            <a:pPr marL="158750" indent="0">
              <a:buFontTx/>
              <a:buNone/>
            </a:pPr>
            <a:r>
              <a:rPr lang="en-GB" sz="1100" b="0" i="0" u="none" strike="noStrike" cap="none" dirty="0" smtClean="0">
                <a:solidFill>
                  <a:srgbClr val="000000"/>
                </a:solidFill>
                <a:effectLst/>
                <a:latin typeface="Arial"/>
                <a:ea typeface="Arial"/>
                <a:cs typeface="Arial"/>
                <a:sym typeface="Arial"/>
              </a:rPr>
              <a:t> </a:t>
            </a:r>
          </a:p>
          <a:p>
            <a:pPr marL="158750" indent="0">
              <a:buFontTx/>
              <a:buNone/>
            </a:pPr>
            <a:r>
              <a:rPr lang="en-GB" sz="1100" b="0" i="0" u="none" strike="noStrike" cap="none" dirty="0" smtClean="0">
                <a:solidFill>
                  <a:srgbClr val="000000"/>
                </a:solidFill>
                <a:effectLst/>
                <a:latin typeface="Arial"/>
                <a:ea typeface="Arial"/>
                <a:cs typeface="Arial"/>
                <a:sym typeface="Arial"/>
              </a:rPr>
              <a:t>It</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is a hands-on maths teaching resource used to help young children visualise and learn essential early years maths principles. These include counting and place value, recognising</a:t>
            </a:r>
            <a:r>
              <a:rPr lang="en-GB" sz="1100" b="0" i="0" u="none" strike="noStrike" cap="none" baseline="0" dirty="0" smtClean="0">
                <a:solidFill>
                  <a:srgbClr val="000000"/>
                </a:solidFill>
                <a:effectLst/>
                <a:latin typeface="Arial"/>
                <a:ea typeface="Arial"/>
                <a:cs typeface="Arial"/>
                <a:sym typeface="Arial"/>
              </a:rPr>
              <a:t> number patterns, </a:t>
            </a:r>
            <a:r>
              <a:rPr lang="en-GB" sz="1100" b="0" i="0" u="none" strike="noStrike" cap="none" dirty="0" smtClean="0">
                <a:solidFill>
                  <a:srgbClr val="000000"/>
                </a:solidFill>
                <a:effectLst/>
                <a:latin typeface="Arial"/>
                <a:ea typeface="Arial"/>
                <a:cs typeface="Arial"/>
                <a:sym typeface="Arial"/>
              </a:rPr>
              <a:t>composing and decomposing numbers.</a:t>
            </a:r>
            <a:r>
              <a:rPr lang="en-GB" sz="1100" b="0" i="0" u="none" strike="noStrike" cap="none" baseline="0" dirty="0" smtClean="0">
                <a:solidFill>
                  <a:srgbClr val="000000"/>
                </a:solidFill>
                <a:effectLst/>
                <a:latin typeface="Arial"/>
                <a:ea typeface="Arial"/>
                <a:cs typeface="Arial"/>
                <a:sym typeface="Arial"/>
              </a:rPr>
              <a:t> </a:t>
            </a:r>
            <a:r>
              <a:rPr lang="en-GB" sz="1100" b="0" i="0" u="none" strike="noStrike" cap="none" dirty="0" smtClean="0">
                <a:solidFill>
                  <a:srgbClr val="000000"/>
                </a:solidFill>
                <a:effectLst/>
                <a:latin typeface="Arial"/>
                <a:ea typeface="Arial"/>
                <a:cs typeface="Arial"/>
                <a:sym typeface="Arial"/>
              </a:rPr>
              <a:t>Using a </a:t>
            </a:r>
            <a:r>
              <a:rPr lang="en-GB" sz="1100" b="0" i="0" u="none" strike="noStrike" cap="none" dirty="0" err="1" smtClean="0">
                <a:solidFill>
                  <a:srgbClr val="000000"/>
                </a:solidFill>
                <a:effectLst/>
                <a:latin typeface="Arial"/>
                <a:ea typeface="Arial"/>
                <a:cs typeface="Arial"/>
                <a:sym typeface="Arial"/>
              </a:rPr>
              <a:t>rekenrek</a:t>
            </a:r>
            <a:r>
              <a:rPr lang="en-GB" sz="1100" b="0" i="0" u="none" strike="noStrike" cap="none" dirty="0" smtClean="0">
                <a:solidFill>
                  <a:srgbClr val="000000"/>
                </a:solidFill>
                <a:effectLst/>
                <a:latin typeface="Arial"/>
                <a:ea typeface="Arial"/>
                <a:cs typeface="Arial"/>
                <a:sym typeface="Arial"/>
              </a:rPr>
              <a:t> helps children develop strategies when solving simple addition and subtraction problems. It’s also an ideal tool for helping children develop mathematical vocabulary such as more than and less than.</a:t>
            </a:r>
          </a:p>
          <a:p>
            <a:pPr marL="158750" indent="0">
              <a:buFontTx/>
              <a:buNone/>
            </a:pPr>
            <a:r>
              <a:rPr lang="en-GB" sz="1100" b="0" i="0" u="none" strike="noStrike" cap="none" dirty="0" smtClean="0">
                <a:solidFill>
                  <a:srgbClr val="000000"/>
                </a:solidFill>
                <a:effectLst/>
                <a:latin typeface="Arial"/>
                <a:ea typeface="Arial"/>
                <a:cs typeface="Arial"/>
                <a:sym typeface="Arial"/>
              </a:rPr>
              <a:t> </a:t>
            </a:r>
          </a:p>
          <a:p>
            <a:pPr marL="158750" indent="0">
              <a:buFontTx/>
              <a:buNone/>
            </a:pPr>
            <a:r>
              <a:rPr lang="en-GB" sz="1100" b="0" i="0" u="none" strike="noStrike" cap="none" dirty="0" smtClean="0">
                <a:solidFill>
                  <a:srgbClr val="000000"/>
                </a:solidFill>
                <a:effectLst/>
                <a:latin typeface="Arial"/>
                <a:ea typeface="Arial"/>
                <a:cs typeface="Arial"/>
                <a:sym typeface="Arial"/>
              </a:rPr>
              <a:t> </a:t>
            </a:r>
          </a:p>
          <a:p>
            <a:pPr marL="158750" indent="0">
              <a:buFontTx/>
              <a:buNone/>
            </a:pPr>
            <a:r>
              <a:rPr lang="en-GB" sz="1100" b="0" i="0" u="none" strike="noStrike" cap="none" dirty="0" smtClean="0">
                <a:solidFill>
                  <a:srgbClr val="000000"/>
                </a:solidFill>
                <a:effectLst/>
                <a:latin typeface="Arial"/>
                <a:ea typeface="Arial"/>
                <a:cs typeface="Arial"/>
                <a:sym typeface="Arial"/>
              </a:rPr>
              <a:t>To use a </a:t>
            </a:r>
            <a:r>
              <a:rPr lang="en-GB" sz="1100" b="0" i="0" u="none" strike="noStrike" cap="none" dirty="0" err="1" smtClean="0">
                <a:solidFill>
                  <a:srgbClr val="000000"/>
                </a:solidFill>
                <a:effectLst/>
                <a:latin typeface="Arial"/>
                <a:ea typeface="Arial"/>
                <a:cs typeface="Arial"/>
                <a:sym typeface="Arial"/>
              </a:rPr>
              <a:t>rekenrek</a:t>
            </a:r>
            <a:r>
              <a:rPr lang="en-GB" sz="1100" b="0" i="0" u="none" strike="noStrike" cap="none" baseline="0" dirty="0" smtClean="0">
                <a:solidFill>
                  <a:srgbClr val="000000"/>
                </a:solidFill>
                <a:effectLst/>
                <a:latin typeface="Arial"/>
                <a:ea typeface="Arial"/>
                <a:cs typeface="Arial"/>
                <a:sym typeface="Arial"/>
              </a:rPr>
              <a:t> we b</a:t>
            </a:r>
            <a:r>
              <a:rPr lang="en-GB" sz="1100" b="0" i="0" u="none" strike="noStrike" cap="none" dirty="0" smtClean="0">
                <a:solidFill>
                  <a:srgbClr val="000000"/>
                </a:solidFill>
                <a:effectLst/>
                <a:latin typeface="Arial"/>
                <a:ea typeface="Arial"/>
                <a:cs typeface="Arial"/>
                <a:sym typeface="Arial"/>
              </a:rPr>
              <a:t>egin by aligning all beads on the right hand side of the frame. Children slide the beads across when practising maths concepts such as counting and addition. Encourage children to move the beads in groups builds </a:t>
            </a:r>
            <a:r>
              <a:rPr lang="en-GB" sz="1100" b="0" i="0" u="none" strike="noStrike" cap="none" dirty="0" err="1" smtClean="0">
                <a:solidFill>
                  <a:srgbClr val="000000"/>
                </a:solidFill>
                <a:effectLst/>
                <a:latin typeface="Arial"/>
                <a:ea typeface="Arial"/>
                <a:cs typeface="Arial"/>
                <a:sym typeface="Arial"/>
              </a:rPr>
              <a:t>subitising</a:t>
            </a:r>
            <a:r>
              <a:rPr lang="en-GB" sz="1100" b="0" i="0" u="none" strike="noStrike" cap="none" dirty="0" smtClean="0">
                <a:solidFill>
                  <a:srgbClr val="000000"/>
                </a:solidFill>
                <a:effectLst/>
                <a:latin typeface="Arial"/>
                <a:ea typeface="Arial"/>
                <a:cs typeface="Arial"/>
                <a:sym typeface="Arial"/>
              </a:rPr>
              <a:t> skills. Which is when</a:t>
            </a:r>
            <a:r>
              <a:rPr lang="en-GB" sz="1100" b="0" i="0" u="none" strike="noStrike" cap="none" baseline="0" dirty="0" smtClean="0">
                <a:solidFill>
                  <a:srgbClr val="000000"/>
                </a:solidFill>
                <a:effectLst/>
                <a:latin typeface="Arial"/>
                <a:ea typeface="Arial"/>
                <a:cs typeface="Arial"/>
                <a:sym typeface="Arial"/>
              </a:rPr>
              <a:t> a child can recognise a group of for example 5 beads without counting them individually.</a:t>
            </a:r>
            <a:endParaRPr lang="en-GB" sz="1100" b="0" i="0" u="none" strike="noStrike" cap="none" dirty="0" smtClean="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944620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2"/>
        <p:cNvGrpSpPr/>
        <p:nvPr/>
      </p:nvGrpSpPr>
      <p:grpSpPr>
        <a:xfrm>
          <a:off x="0" y="0"/>
          <a:ext cx="0" cy="0"/>
          <a:chOff x="0" y="0"/>
          <a:chExt cx="0" cy="0"/>
        </a:xfrm>
      </p:grpSpPr>
      <p:sp>
        <p:nvSpPr>
          <p:cNvPr id="1733" name="Google Shape;1733;gf9ee62678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4" name="Google Shape;1734;gf9ee62678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sz="1200" kern="1200" dirty="0" smtClean="0">
                <a:solidFill>
                  <a:schemeClr val="tx1"/>
                </a:solidFill>
                <a:effectLst/>
                <a:latin typeface="+mn-lt"/>
                <a:ea typeface="+mn-ea"/>
                <a:cs typeface="+mn-cs"/>
              </a:rPr>
              <a:t>Numicon is a multi-purpose resource that supports the development of children’s Number Sense and is not only limited to the Early Years. </a:t>
            </a:r>
          </a:p>
          <a:p>
            <a:r>
              <a:rPr lang="en-GB" sz="1200" b="1" u="sng" kern="1200" dirty="0" smtClean="0">
                <a:solidFill>
                  <a:schemeClr val="tx1"/>
                </a:solidFill>
                <a:effectLst/>
                <a:latin typeface="+mn-lt"/>
                <a:ea typeface="+mn-ea"/>
                <a:cs typeface="+mn-cs"/>
              </a:rPr>
              <a:t>Number Sense &amp; Visualisation</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use of concrete materials like Numicon promote and deepen conceptual understanding and Number sense which is a vital part of our Maths Mastery approach. </a:t>
            </a:r>
          </a:p>
          <a:p>
            <a:r>
              <a:rPr lang="en-GB" sz="1200" kern="1200" dirty="0" smtClean="0">
                <a:solidFill>
                  <a:schemeClr val="tx1"/>
                </a:solidFill>
                <a:effectLst/>
                <a:latin typeface="+mn-lt"/>
                <a:ea typeface="+mn-ea"/>
                <a:cs typeface="+mn-cs"/>
              </a:rPr>
              <a:t>Learners can discriminate between each piece of the Numicon, not only by its colour and shape, but also size- where bigger pieces of Numicon mean bigger numbers. Children can then instantaneously recognise numbers without having to count, we call this subitising. This where we see huge development in learner’s Number Sense. Children can then create a more visual picture to show the concept they are working on and it also makes learning much more active, engaging and fun! </a:t>
            </a:r>
          </a:p>
          <a:p>
            <a:r>
              <a:rPr lang="en-GB" sz="1200" b="1" u="sng" kern="1200" dirty="0" smtClean="0">
                <a:solidFill>
                  <a:schemeClr val="tx1"/>
                </a:solidFill>
                <a:effectLst/>
                <a:latin typeface="+mn-lt"/>
                <a:ea typeface="+mn-ea"/>
                <a:cs typeface="+mn-cs"/>
              </a:rPr>
              <a:t>Place Value</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Even though Numicon only has 10 pieces, it is still an excellent resource to extend learners Number Sense past 10. We can use the pieces to support the development of Place Value further, working on bigger numbers. In the case of the number 24, learners would be developing the ability to partition numbers into a 10 base with any ones. For example, learners would show 24 by have having 2 pieces of Numicon of 10 and one of 4- this creates a visual and meaningful picture. As learners can instantaneously recognise the Numicon, they only need to count the number of ten pieces and add on the additional ones. We have seen a huge development in number fluency through this. This then allows us to challenge learners, confidently with bigger numbers as they already have the skills in their maths toolkit to know what to do and how to interpret the information. </a:t>
            </a:r>
          </a:p>
          <a:p>
            <a:r>
              <a:rPr lang="en-GB" sz="1200" b="1" u="sng" kern="1200" dirty="0" smtClean="0">
                <a:solidFill>
                  <a:schemeClr val="tx1"/>
                </a:solidFill>
                <a:effectLst/>
                <a:latin typeface="+mn-lt"/>
                <a:ea typeface="+mn-ea"/>
                <a:cs typeface="+mn-cs"/>
              </a:rPr>
              <a:t>4 Operations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We can then build on this to develop an awareness of the 4 main number operations- Addition, Subtraction, Multiplication and Division.  Initially we begin with simple Number Bonds where the concept involves adding more pieces of Numicon, making the numbers bigger. We can then do the inverse to take numbers away and make them smaller- all building on previously learned skills. </a:t>
            </a:r>
          </a:p>
          <a:p>
            <a:r>
              <a:rPr lang="en-GB" sz="1200" kern="1200" dirty="0" smtClean="0">
                <a:solidFill>
                  <a:schemeClr val="tx1"/>
                </a:solidFill>
                <a:effectLst/>
                <a:latin typeface="+mn-lt"/>
                <a:ea typeface="+mn-ea"/>
                <a:cs typeface="+mn-cs"/>
              </a:rPr>
              <a:t>Numicon can also be used to develop awareness of number groupings developing Multiplication and Division skills. When we develop our Times Tables, this is done using groups of Numicon to create a visual picture of what that looks like, feels like and it no longer becomes an abstract concept. </a:t>
            </a:r>
          </a:p>
          <a:p>
            <a:r>
              <a:rPr lang="en-GB" sz="1200" kern="1200" dirty="0" smtClean="0">
                <a:solidFill>
                  <a:schemeClr val="tx1"/>
                </a:solidFill>
                <a:effectLst/>
                <a:latin typeface="+mn-lt"/>
                <a:ea typeface="+mn-ea"/>
                <a:cs typeface="+mn-cs"/>
              </a:rPr>
              <a:t>This same process is used to develop Division where the main focus is still on sharing and groupings. </a:t>
            </a:r>
          </a:p>
          <a:p>
            <a:r>
              <a:rPr lang="en-GB" sz="1200" kern="1200" dirty="0" smtClean="0">
                <a:solidFill>
                  <a:schemeClr val="tx1"/>
                </a:solidFill>
                <a:effectLst/>
                <a:latin typeface="+mn-lt"/>
                <a:ea typeface="+mn-ea"/>
                <a:cs typeface="+mn-cs"/>
              </a:rPr>
              <a:t>This is why, through Place Value and the 4 Operations, Numicon can be extended  and used as an invaluable tool further up the school.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761101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96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812810" indent="0" algn="ctr">
              <a:buNone/>
              <a:defRPr>
                <a:solidFill>
                  <a:schemeClr val="tx1">
                    <a:tint val="75000"/>
                  </a:schemeClr>
                </a:solidFill>
              </a:defRPr>
            </a:lvl2pPr>
            <a:lvl3pPr marL="1625620" indent="0" algn="ctr">
              <a:buNone/>
              <a:defRPr>
                <a:solidFill>
                  <a:schemeClr val="tx1">
                    <a:tint val="75000"/>
                  </a:schemeClr>
                </a:solidFill>
              </a:defRPr>
            </a:lvl3pPr>
            <a:lvl4pPr marL="2438430" indent="0" algn="ctr">
              <a:buNone/>
              <a:defRPr>
                <a:solidFill>
                  <a:schemeClr val="tx1">
                    <a:tint val="75000"/>
                  </a:schemeClr>
                </a:solidFill>
              </a:defRPr>
            </a:lvl4pPr>
            <a:lvl5pPr marL="3251241" indent="0" algn="ctr">
              <a:buNone/>
              <a:defRPr>
                <a:solidFill>
                  <a:schemeClr val="tx1">
                    <a:tint val="75000"/>
                  </a:schemeClr>
                </a:solidFill>
              </a:defRPr>
            </a:lvl5pPr>
            <a:lvl6pPr marL="4064051" indent="0" algn="ctr">
              <a:buNone/>
              <a:defRPr>
                <a:solidFill>
                  <a:schemeClr val="tx1">
                    <a:tint val="75000"/>
                  </a:schemeClr>
                </a:solidFill>
              </a:defRPr>
            </a:lvl6pPr>
            <a:lvl7pPr marL="4876861" indent="0" algn="ctr">
              <a:buNone/>
              <a:defRPr>
                <a:solidFill>
                  <a:schemeClr val="tx1">
                    <a:tint val="75000"/>
                  </a:schemeClr>
                </a:solidFill>
              </a:defRPr>
            </a:lvl7pPr>
            <a:lvl8pPr marL="5689671" indent="0" algn="ctr">
              <a:buNone/>
              <a:defRPr>
                <a:solidFill>
                  <a:schemeClr val="tx1">
                    <a:tint val="75000"/>
                  </a:schemeClr>
                </a:solidFill>
              </a:defRPr>
            </a:lvl8pPr>
            <a:lvl9pPr marL="6502481"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96614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1560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2844">
                <a:solidFill>
                  <a:schemeClr val="tx1">
                    <a:lumMod val="50000"/>
                    <a:lumOff val="50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latin typeface="Arial"/>
              </a:rPr>
              <a:t>”</a:t>
            </a:r>
            <a:endParaRPr lang="en-US" sz="3200" dirty="0">
              <a:solidFill>
                <a:schemeClr val="accent1">
                  <a:lumMod val="60000"/>
                  <a:lumOff val="40000"/>
                </a:schemeClr>
              </a:solidFill>
              <a:latin typeface="Arial"/>
            </a:endParaRPr>
          </a:p>
        </p:txBody>
      </p:sp>
    </p:spTree>
    <p:extLst>
      <p:ext uri="{BB962C8B-B14F-4D97-AF65-F5344CB8AC3E}">
        <p14:creationId xmlns:p14="http://schemas.microsoft.com/office/powerpoint/2010/main" val="2507207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7822"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75000"/>
                    <a:lumOff val="25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370410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tx1">
                    <a:lumMod val="75000"/>
                    <a:lumOff val="25000"/>
                  </a:schemeClr>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406403" y="592784"/>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162560" tIns="81280" rIns="162560" bIns="81280" rtlCol="0" anchor="ctr">
            <a:noAutofit/>
          </a:bodyPr>
          <a:lstStyle/>
          <a:p>
            <a:pPr lvl="0"/>
            <a:r>
              <a:rPr lang="en-US" sz="14222"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86563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7822" b="0" cap="none"/>
            </a:lvl1pPr>
          </a:lstStyle>
          <a:p>
            <a:r>
              <a:rPr lang="en-US" dirty="0"/>
              <a:t>Click to edit Master title style</a:t>
            </a:r>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4267">
                <a:solidFill>
                  <a:schemeClr val="accent1"/>
                </a:solidFill>
              </a:defRPr>
            </a:lvl1pPr>
            <a:lvl2pPr marL="812810" indent="0">
              <a:buFontTx/>
              <a:buNone/>
              <a:defRPr/>
            </a:lvl2pPr>
            <a:lvl3pPr marL="1625620" indent="0">
              <a:buFontTx/>
              <a:buNone/>
              <a:defRPr/>
            </a:lvl3pPr>
            <a:lvl4pPr marL="2438430" indent="0">
              <a:buFontTx/>
              <a:buNone/>
              <a:defRPr/>
            </a:lvl4pPr>
            <a:lvl5pPr marL="3251241"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3200">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60446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2659128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55648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2133763333"/>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B606612-E724-498C-9152-96AEB040BB8E}" type="datetimeFigureOut">
              <a:rPr lang="en-GB" smtClean="0"/>
              <a:t>07/12/2022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3C3E364-5FEF-49F4-A037-547035742F74}" type="slidenum">
              <a:rPr lang="en-GB" smtClean="0"/>
              <a:t>‹#›</a:t>
            </a:fld>
            <a:endParaRPr lang="en-GB"/>
          </a:p>
        </p:txBody>
      </p:sp>
    </p:spTree>
    <p:extLst>
      <p:ext uri="{BB962C8B-B14F-4D97-AF65-F5344CB8AC3E}">
        <p14:creationId xmlns:p14="http://schemas.microsoft.com/office/powerpoint/2010/main" val="3105251779"/>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6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17906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7111" b="0" cap="none"/>
            </a:lvl1pPr>
          </a:lstStyle>
          <a:p>
            <a:r>
              <a:rPr lang="en-US" dirty="0"/>
              <a:t>Click to edit Master title style</a:t>
            </a:r>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3556">
                <a:solidFill>
                  <a:schemeClr val="tx1">
                    <a:lumMod val="50000"/>
                    <a:lumOff val="50000"/>
                  </a:schemeClr>
                </a:solidFill>
              </a:defRPr>
            </a:lvl1pPr>
            <a:lvl2pPr marL="812810" indent="0">
              <a:buNone/>
              <a:defRPr sz="3200">
                <a:solidFill>
                  <a:schemeClr val="tx1">
                    <a:tint val="75000"/>
                  </a:schemeClr>
                </a:solidFill>
              </a:defRPr>
            </a:lvl2pPr>
            <a:lvl3pPr marL="1625620" indent="0">
              <a:buNone/>
              <a:defRPr sz="2844">
                <a:solidFill>
                  <a:schemeClr val="tx1">
                    <a:tint val="75000"/>
                  </a:schemeClr>
                </a:solidFill>
              </a:defRPr>
            </a:lvl3pPr>
            <a:lvl4pPr marL="2438430" indent="0">
              <a:buNone/>
              <a:defRPr sz="2489">
                <a:solidFill>
                  <a:schemeClr val="tx1">
                    <a:tint val="75000"/>
                  </a:schemeClr>
                </a:solidFill>
              </a:defRPr>
            </a:lvl4pPr>
            <a:lvl5pPr marL="3251241" indent="0">
              <a:buNone/>
              <a:defRPr sz="2489">
                <a:solidFill>
                  <a:schemeClr val="tx1">
                    <a:tint val="75000"/>
                  </a:schemeClr>
                </a:solidFill>
              </a:defRPr>
            </a:lvl5pPr>
            <a:lvl6pPr marL="4064051" indent="0">
              <a:buNone/>
              <a:defRPr sz="2489">
                <a:solidFill>
                  <a:schemeClr val="tx1">
                    <a:tint val="75000"/>
                  </a:schemeClr>
                </a:solidFill>
              </a:defRPr>
            </a:lvl6pPr>
            <a:lvl7pPr marL="4876861" indent="0">
              <a:buNone/>
              <a:defRPr sz="2489">
                <a:solidFill>
                  <a:schemeClr val="tx1">
                    <a:tint val="75000"/>
                  </a:schemeClr>
                </a:solidFill>
              </a:defRPr>
            </a:lvl7pPr>
            <a:lvl8pPr marL="5689671" indent="0">
              <a:buNone/>
              <a:defRPr sz="2489">
                <a:solidFill>
                  <a:schemeClr val="tx1">
                    <a:tint val="75000"/>
                  </a:schemeClr>
                </a:solidFill>
              </a:defRPr>
            </a:lvl8pPr>
            <a:lvl9pPr marL="6502481" indent="0">
              <a:buNone/>
              <a:defRPr sz="2489">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831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08001" y="1620442"/>
            <a:ext cx="3138026" cy="29105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817477" y="1620442"/>
            <a:ext cx="3138026" cy="29105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69248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4267" b="0"/>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en-US" dirty="0"/>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601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9273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59593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3556"/>
            </a:lvl1pPr>
          </a:lstStyle>
          <a:p>
            <a:r>
              <a:rPr lang="en-US" dirty="0"/>
              <a:t>Click to edit Master title style</a:t>
            </a:r>
          </a:p>
        </p:txBody>
      </p:sp>
      <p:sp>
        <p:nvSpPr>
          <p:cNvPr id="3" name="Content Placeholder 2"/>
          <p:cNvSpPr>
            <a:spLocks noGrp="1"/>
          </p:cNvSpPr>
          <p:nvPr>
            <p:ph idx="1"/>
          </p:nvPr>
        </p:nvSpPr>
        <p:spPr>
          <a:xfrm>
            <a:off x="3570346" y="386193"/>
            <a:ext cx="3385156" cy="4144828"/>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2489"/>
            </a:lvl1pPr>
            <a:lvl2pPr marL="812567" indent="0">
              <a:buNone/>
              <a:defRPr sz="2489"/>
            </a:lvl2pPr>
            <a:lvl3pPr marL="1625133" indent="0">
              <a:buNone/>
              <a:defRPr sz="2133"/>
            </a:lvl3pPr>
            <a:lvl4pPr marL="2437700" indent="0">
              <a:buNone/>
              <a:defRPr sz="1778"/>
            </a:lvl4pPr>
            <a:lvl5pPr marL="3250265" indent="0">
              <a:buNone/>
              <a:defRPr sz="1778"/>
            </a:lvl5pPr>
            <a:lvl6pPr marL="4062831" indent="0">
              <a:buNone/>
              <a:defRPr sz="1778"/>
            </a:lvl6pPr>
            <a:lvl7pPr marL="4875398" indent="0">
              <a:buNone/>
              <a:defRPr sz="1778"/>
            </a:lvl7pPr>
            <a:lvl8pPr marL="5687964" indent="0">
              <a:buNone/>
              <a:defRPr sz="1778"/>
            </a:lvl8pPr>
            <a:lvl9pPr marL="6500531" indent="0">
              <a:buNone/>
              <a:defRPr sz="1778"/>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475398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4267" b="0"/>
            </a:lvl1pPr>
          </a:lstStyle>
          <a:p>
            <a:r>
              <a:rPr lang="en-US" dirty="0"/>
              <a:t>Click to edit Master title style</a:t>
            </a:r>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2844"/>
            </a:lvl1pPr>
            <a:lvl2pPr marL="812810" indent="0">
              <a:buNone/>
              <a:defRPr sz="2844"/>
            </a:lvl2pPr>
            <a:lvl3pPr marL="1625620" indent="0">
              <a:buNone/>
              <a:defRPr sz="2844"/>
            </a:lvl3pPr>
            <a:lvl4pPr marL="2438430" indent="0">
              <a:buNone/>
              <a:defRPr sz="2844"/>
            </a:lvl4pPr>
            <a:lvl5pPr marL="3251241" indent="0">
              <a:buNone/>
              <a:defRPr sz="2844"/>
            </a:lvl5pPr>
            <a:lvl6pPr marL="4064051" indent="0">
              <a:buNone/>
              <a:defRPr sz="2844"/>
            </a:lvl6pPr>
            <a:lvl7pPr marL="4876861" indent="0">
              <a:buNone/>
              <a:defRPr sz="2844"/>
            </a:lvl7pPr>
            <a:lvl8pPr marL="5689671" indent="0">
              <a:buNone/>
              <a:defRPr sz="2844"/>
            </a:lvl8pPr>
            <a:lvl9pPr marL="6502481" indent="0">
              <a:buNone/>
              <a:defRPr sz="2844"/>
            </a:lvl9pPr>
          </a:lstStyle>
          <a:p>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2133"/>
            </a:lvl1pPr>
            <a:lvl2pPr marL="812810" indent="0">
              <a:buNone/>
              <a:defRPr sz="2133"/>
            </a:lvl2pPr>
            <a:lvl3pPr marL="1625620" indent="0">
              <a:buNone/>
              <a:defRPr sz="1778"/>
            </a:lvl3pPr>
            <a:lvl4pPr marL="2438430" indent="0">
              <a:buNone/>
              <a:defRPr sz="1600"/>
            </a:lvl4pPr>
            <a:lvl5pPr marL="3251241" indent="0">
              <a:buNone/>
              <a:defRPr sz="1600"/>
            </a:lvl5pPr>
            <a:lvl6pPr marL="4064051" indent="0">
              <a:buNone/>
              <a:defRPr sz="1600"/>
            </a:lvl6pPr>
            <a:lvl7pPr marL="4876861" indent="0">
              <a:buNone/>
              <a:defRPr sz="1600"/>
            </a:lvl7pPr>
            <a:lvl8pPr marL="5689671" indent="0">
              <a:buNone/>
              <a:defRPr sz="1600"/>
            </a:lvl8pPr>
            <a:lvl9pPr marL="6502481" indent="0">
              <a:buNone/>
              <a:defRPr sz="16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25483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1600">
                <a:solidFill>
                  <a:schemeClr val="tx1">
                    <a:tint val="75000"/>
                  </a:schemeClr>
                </a:solidFill>
              </a:defRPr>
            </a:lvl1pPr>
          </a:lstStyle>
          <a:p>
            <a:fld id="{B61BEF0D-F0BB-DE4B-95CE-6DB70DBA9567}" type="datetimeFigureOut">
              <a:rPr lang="en-US" dirty="0"/>
              <a:pPr/>
              <a:t>12/7/2022</a:t>
            </a:fld>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16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7040645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3" r:id="rId17"/>
    <p:sldLayoutId id="2147483724"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www.youtube.com/watch?v=qJxt-kSzfbo&amp;t=27s" TargetMode="External"/><Relationship Id="rId11" Type="http://schemas.openxmlformats.org/officeDocument/2006/relationships/image" Target="../media/image1.png"/><Relationship Id="rId5" Type="http://schemas.openxmlformats.org/officeDocument/2006/relationships/hyperlink" Target="https://www.youtube.com/watch?v=TyewMYZjb48" TargetMode="External"/><Relationship Id="rId10" Type="http://schemas.openxmlformats.org/officeDocument/2006/relationships/image" Target="../media/image21.jpeg"/><Relationship Id="rId4" Type="http://schemas.openxmlformats.org/officeDocument/2006/relationships/notesSlide" Target="../notesSlides/notesSlide10.xml"/><Relationship Id="rId9" Type="http://schemas.openxmlformats.org/officeDocument/2006/relationships/image" Target="../media/image20.jpe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youtube.com/watch?v=7snnRaC4t5c" TargetMode="External"/><Relationship Id="rId5" Type="http://schemas.openxmlformats.org/officeDocument/2006/relationships/hyperlink" Target="https://youtu.be/7snnRaC4t5c" TargetMode="Externa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hyperlink" Target="https://vimeo.com/152500531" TargetMode="External"/><Relationship Id="rId3" Type="http://schemas.openxmlformats.org/officeDocument/2006/relationships/slideLayout" Target="../slideLayouts/slideLayout2.xml"/><Relationship Id="rId7" Type="http://schemas.openxmlformats.org/officeDocument/2006/relationships/hyperlink" Target="https://www.ncetm.org.uk/teaching-for-mastery/mastery-explained/"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hyperlink" Target="https://markmccourt.blogspot.com/2016/10/teaching-for-mastery-part-2.html" TargetMode="External"/><Relationship Id="rId5" Type="http://schemas.openxmlformats.org/officeDocument/2006/relationships/hyperlink" Target="https://markmccourt.blogspot.com/2016/10/teaching-for-mastery-part-1.html" TargetMode="External"/><Relationship Id="rId10" Type="http://schemas.openxmlformats.org/officeDocument/2006/relationships/image" Target="../media/image1.png"/><Relationship Id="rId4" Type="http://schemas.openxmlformats.org/officeDocument/2006/relationships/notesSlide" Target="../notesSlides/notesSlide3.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8.xml"/><Relationship Id="rId9"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cid:8805409d-8a06-444e-a473-9550d6ae86e2" TargetMode="External"/><Relationship Id="rId3" Type="http://schemas.openxmlformats.org/officeDocument/2006/relationships/slideLayout" Target="../slideLayouts/slideLayout2.xml"/><Relationship Id="rId7" Type="http://schemas.openxmlformats.org/officeDocument/2006/relationships/image" Target="cid:64138971-e156-4551-9bcb-8d5fd6f5474a" TargetMode="External"/><Relationship Id="rId12" Type="http://schemas.openxmlformats.org/officeDocument/2006/relationships/image" Target="../media/image16.jpeg"/><Relationship Id="rId2" Type="http://schemas.openxmlformats.org/officeDocument/2006/relationships/audio" Target="../media/media9.m4a"/><Relationship Id="rId16" Type="http://schemas.openxmlformats.org/officeDocument/2006/relationships/image" Target="../media/image1.png"/><Relationship Id="rId1" Type="http://schemas.microsoft.com/office/2007/relationships/media" Target="../media/media9.m4a"/><Relationship Id="rId6" Type="http://schemas.openxmlformats.org/officeDocument/2006/relationships/image" Target="../media/image13.jpeg"/><Relationship Id="rId11" Type="http://schemas.openxmlformats.org/officeDocument/2006/relationships/image" Target="cid:123415fc-24db-4c11-a7b4-90bfa30de01b" TargetMode="External"/><Relationship Id="rId5" Type="http://schemas.openxmlformats.org/officeDocument/2006/relationships/image" Target="../media/image12.png"/><Relationship Id="rId15" Type="http://schemas.openxmlformats.org/officeDocument/2006/relationships/image" Target="cid:045706e1-9d76-4070-b101-e0640e50d007" TargetMode="External"/><Relationship Id="rId10" Type="http://schemas.openxmlformats.org/officeDocument/2006/relationships/image" Target="../media/image15.jpeg"/><Relationship Id="rId4" Type="http://schemas.openxmlformats.org/officeDocument/2006/relationships/notesSlide" Target="../notesSlides/notesSlide9.xml"/><Relationship Id="rId9" Type="http://schemas.openxmlformats.org/officeDocument/2006/relationships/image" Target="cid:5ad9ff2c-7e08-4523-81ba-dcb5ca786faf" TargetMode="External"/><Relationship Id="rId1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613" name="Google Shape;1613;p39"/>
          <p:cNvSpPr txBox="1">
            <a:spLocks noGrp="1"/>
          </p:cNvSpPr>
          <p:nvPr>
            <p:ph type="ctrTitle"/>
          </p:nvPr>
        </p:nvSpPr>
        <p:spPr>
          <a:xfrm>
            <a:off x="-552794" y="1348790"/>
            <a:ext cx="9215717" cy="4385672"/>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GB" sz="5400" dirty="0">
                <a:solidFill>
                  <a:schemeClr val="accent2">
                    <a:lumMod val="50000"/>
                  </a:schemeClr>
                </a:solidFill>
              </a:rPr>
              <a:t>T</a:t>
            </a:r>
            <a:r>
              <a:rPr lang="en" sz="5400" dirty="0">
                <a:solidFill>
                  <a:schemeClr val="accent2">
                    <a:lumMod val="50000"/>
                  </a:schemeClr>
                </a:solidFill>
              </a:rPr>
              <a:t>eaching and Learning</a:t>
            </a:r>
            <a:br>
              <a:rPr lang="en" sz="5400" dirty="0">
                <a:solidFill>
                  <a:schemeClr val="accent2">
                    <a:lumMod val="50000"/>
                  </a:schemeClr>
                </a:solidFill>
              </a:rPr>
            </a:br>
            <a:r>
              <a:rPr lang="en" sz="5400" dirty="0">
                <a:solidFill>
                  <a:schemeClr val="accent2">
                    <a:lumMod val="50000"/>
                  </a:schemeClr>
                </a:solidFill>
              </a:rPr>
              <a:t>Mathematics at</a:t>
            </a:r>
            <a:r>
              <a:rPr lang="en" sz="6000" dirty="0">
                <a:solidFill>
                  <a:schemeClr val="accent2">
                    <a:lumMod val="50000"/>
                  </a:schemeClr>
                </a:solidFill>
              </a:rPr>
              <a:t/>
            </a:r>
            <a:br>
              <a:rPr lang="en" sz="6000" dirty="0">
                <a:solidFill>
                  <a:schemeClr val="accent2">
                    <a:lumMod val="50000"/>
                  </a:schemeClr>
                </a:solidFill>
              </a:rPr>
            </a:br>
            <a:r>
              <a:rPr lang="en" sz="4400" dirty="0">
                <a:solidFill>
                  <a:schemeClr val="accent2">
                    <a:lumMod val="50000"/>
                  </a:schemeClr>
                </a:solidFill>
              </a:rPr>
              <a:t>St Margaret’s Primary School</a:t>
            </a:r>
            <a:r>
              <a:rPr lang="en" sz="6000" dirty="0">
                <a:solidFill>
                  <a:schemeClr val="accent2">
                    <a:lumMod val="50000"/>
                  </a:schemeClr>
                </a:solidFill>
              </a:rPr>
              <a:t/>
            </a:r>
            <a:br>
              <a:rPr lang="en" sz="6000" dirty="0">
                <a:solidFill>
                  <a:schemeClr val="accent2">
                    <a:lumMod val="50000"/>
                  </a:schemeClr>
                </a:solidFill>
              </a:rPr>
            </a:br>
            <a:r>
              <a:rPr lang="en" sz="6000" dirty="0">
                <a:solidFill>
                  <a:schemeClr val="accent2">
                    <a:lumMod val="50000"/>
                  </a:schemeClr>
                </a:solidFill>
              </a:rPr>
              <a:t/>
            </a:r>
            <a:br>
              <a:rPr lang="en" sz="6000" dirty="0">
                <a:solidFill>
                  <a:schemeClr val="accent2">
                    <a:lumMod val="50000"/>
                  </a:schemeClr>
                </a:solidFill>
              </a:rPr>
            </a:br>
            <a:endParaRPr sz="8800" dirty="0">
              <a:solidFill>
                <a:schemeClr val="accent2">
                  <a:lumMod val="50000"/>
                </a:schemeClr>
              </a:solidFill>
            </a:endParaRPr>
          </a:p>
        </p:txBody>
      </p:sp>
      <p:grpSp>
        <p:nvGrpSpPr>
          <p:cNvPr id="1617" name="Google Shape;1617;p39"/>
          <p:cNvGrpSpPr/>
          <p:nvPr/>
        </p:nvGrpSpPr>
        <p:grpSpPr>
          <a:xfrm flipH="1">
            <a:off x="42543" y="4154843"/>
            <a:ext cx="822181" cy="963825"/>
            <a:chOff x="1362549" y="3263217"/>
            <a:chExt cx="822181" cy="963825"/>
          </a:xfrm>
        </p:grpSpPr>
        <p:sp>
          <p:nvSpPr>
            <p:cNvPr id="1618" name="Google Shape;1618;p39"/>
            <p:cNvSpPr/>
            <p:nvPr/>
          </p:nvSpPr>
          <p:spPr>
            <a:xfrm>
              <a:off x="1810979" y="3303364"/>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9"/>
            <p:cNvSpPr/>
            <p:nvPr/>
          </p:nvSpPr>
          <p:spPr>
            <a:xfrm>
              <a:off x="1869851" y="3263217"/>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0" name="Google Shape;1620;p39"/>
            <p:cNvGrpSpPr/>
            <p:nvPr/>
          </p:nvGrpSpPr>
          <p:grpSpPr>
            <a:xfrm>
              <a:off x="1362549" y="3263229"/>
              <a:ext cx="822177" cy="963813"/>
              <a:chOff x="1362549" y="3263229"/>
              <a:chExt cx="822177" cy="963813"/>
            </a:xfrm>
          </p:grpSpPr>
          <p:sp>
            <p:nvSpPr>
              <p:cNvPr id="1621" name="Google Shape;1621;p39"/>
              <p:cNvSpPr/>
              <p:nvPr/>
            </p:nvSpPr>
            <p:spPr>
              <a:xfrm>
                <a:off x="1430738" y="3387837"/>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9"/>
              <p:cNvSpPr/>
              <p:nvPr/>
            </p:nvSpPr>
            <p:spPr>
              <a:xfrm>
                <a:off x="1380780" y="4071826"/>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39"/>
              <p:cNvSpPr/>
              <p:nvPr/>
            </p:nvSpPr>
            <p:spPr>
              <a:xfrm>
                <a:off x="1408418" y="3948765"/>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9"/>
              <p:cNvSpPr/>
              <p:nvPr/>
            </p:nvSpPr>
            <p:spPr>
              <a:xfrm>
                <a:off x="1362549" y="3263229"/>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5" name="Google Shape;1625;p39"/>
          <p:cNvGrpSpPr/>
          <p:nvPr/>
        </p:nvGrpSpPr>
        <p:grpSpPr>
          <a:xfrm>
            <a:off x="8490708" y="4326413"/>
            <a:ext cx="608566" cy="669556"/>
            <a:chOff x="4782300" y="3673398"/>
            <a:chExt cx="468200" cy="515162"/>
          </a:xfrm>
        </p:grpSpPr>
        <p:sp>
          <p:nvSpPr>
            <p:cNvPr id="1626" name="Google Shape;1626;p39"/>
            <p:cNvSpPr/>
            <p:nvPr/>
          </p:nvSpPr>
          <p:spPr>
            <a:xfrm>
              <a:off x="4795635" y="3685969"/>
              <a:ext cx="441536" cy="489996"/>
            </a:xfrm>
            <a:custGeom>
              <a:avLst/>
              <a:gdLst/>
              <a:ahLst/>
              <a:cxnLst/>
              <a:rect l="l" t="t" r="r" b="b"/>
              <a:pathLst>
                <a:path w="5895" h="6542" extrusionOk="0">
                  <a:moveTo>
                    <a:pt x="3176" y="0"/>
                  </a:moveTo>
                  <a:cubicBezTo>
                    <a:pt x="3155" y="0"/>
                    <a:pt x="3132" y="1"/>
                    <a:pt x="3108" y="5"/>
                  </a:cubicBezTo>
                  <a:cubicBezTo>
                    <a:pt x="3037" y="17"/>
                    <a:pt x="2954" y="29"/>
                    <a:pt x="2882" y="65"/>
                  </a:cubicBezTo>
                  <a:cubicBezTo>
                    <a:pt x="2811" y="89"/>
                    <a:pt x="2763" y="124"/>
                    <a:pt x="2716" y="172"/>
                  </a:cubicBezTo>
                  <a:cubicBezTo>
                    <a:pt x="2680" y="232"/>
                    <a:pt x="2632" y="327"/>
                    <a:pt x="2585" y="470"/>
                  </a:cubicBezTo>
                  <a:cubicBezTo>
                    <a:pt x="2537" y="601"/>
                    <a:pt x="2501" y="744"/>
                    <a:pt x="2454" y="922"/>
                  </a:cubicBezTo>
                  <a:cubicBezTo>
                    <a:pt x="2406" y="1101"/>
                    <a:pt x="2358" y="1279"/>
                    <a:pt x="2323" y="1482"/>
                  </a:cubicBezTo>
                  <a:cubicBezTo>
                    <a:pt x="2287" y="1672"/>
                    <a:pt x="2239" y="1863"/>
                    <a:pt x="2216" y="2041"/>
                  </a:cubicBezTo>
                  <a:cubicBezTo>
                    <a:pt x="2168" y="2232"/>
                    <a:pt x="2156" y="2399"/>
                    <a:pt x="2120" y="2553"/>
                  </a:cubicBezTo>
                  <a:cubicBezTo>
                    <a:pt x="2096" y="2696"/>
                    <a:pt x="2085" y="2815"/>
                    <a:pt x="2061" y="2911"/>
                  </a:cubicBezTo>
                  <a:cubicBezTo>
                    <a:pt x="2037" y="3030"/>
                    <a:pt x="2001" y="3161"/>
                    <a:pt x="1977" y="3292"/>
                  </a:cubicBezTo>
                  <a:cubicBezTo>
                    <a:pt x="1942" y="3422"/>
                    <a:pt x="1918" y="3565"/>
                    <a:pt x="1906" y="3696"/>
                  </a:cubicBezTo>
                  <a:cubicBezTo>
                    <a:pt x="1692" y="3268"/>
                    <a:pt x="1489" y="2827"/>
                    <a:pt x="1287" y="2399"/>
                  </a:cubicBezTo>
                  <a:cubicBezTo>
                    <a:pt x="1084" y="1970"/>
                    <a:pt x="894" y="1541"/>
                    <a:pt x="692" y="1101"/>
                  </a:cubicBezTo>
                  <a:lnTo>
                    <a:pt x="632" y="1137"/>
                  </a:lnTo>
                  <a:cubicBezTo>
                    <a:pt x="608" y="1148"/>
                    <a:pt x="572" y="1160"/>
                    <a:pt x="537" y="1184"/>
                  </a:cubicBezTo>
                  <a:cubicBezTo>
                    <a:pt x="489" y="1196"/>
                    <a:pt x="453" y="1196"/>
                    <a:pt x="430" y="1208"/>
                  </a:cubicBezTo>
                  <a:cubicBezTo>
                    <a:pt x="406" y="1208"/>
                    <a:pt x="393" y="1213"/>
                    <a:pt x="383" y="1213"/>
                  </a:cubicBezTo>
                  <a:cubicBezTo>
                    <a:pt x="378" y="1213"/>
                    <a:pt x="374" y="1212"/>
                    <a:pt x="370" y="1208"/>
                  </a:cubicBezTo>
                  <a:cubicBezTo>
                    <a:pt x="275" y="1244"/>
                    <a:pt x="191" y="1256"/>
                    <a:pt x="144" y="1279"/>
                  </a:cubicBezTo>
                  <a:cubicBezTo>
                    <a:pt x="96" y="1315"/>
                    <a:pt x="37" y="1363"/>
                    <a:pt x="1" y="1446"/>
                  </a:cubicBezTo>
                  <a:cubicBezTo>
                    <a:pt x="25" y="1601"/>
                    <a:pt x="72" y="1744"/>
                    <a:pt x="144" y="1875"/>
                  </a:cubicBezTo>
                  <a:cubicBezTo>
                    <a:pt x="215" y="2029"/>
                    <a:pt x="299" y="2160"/>
                    <a:pt x="358" y="2291"/>
                  </a:cubicBezTo>
                  <a:cubicBezTo>
                    <a:pt x="430" y="2458"/>
                    <a:pt x="501" y="2613"/>
                    <a:pt x="561" y="2768"/>
                  </a:cubicBezTo>
                  <a:cubicBezTo>
                    <a:pt x="620" y="2934"/>
                    <a:pt x="692" y="3101"/>
                    <a:pt x="775" y="3244"/>
                  </a:cubicBezTo>
                  <a:cubicBezTo>
                    <a:pt x="977" y="3684"/>
                    <a:pt x="1168" y="4113"/>
                    <a:pt x="1346" y="4542"/>
                  </a:cubicBezTo>
                  <a:lnTo>
                    <a:pt x="1346" y="4554"/>
                  </a:lnTo>
                  <a:cubicBezTo>
                    <a:pt x="1406" y="4673"/>
                    <a:pt x="1465" y="4827"/>
                    <a:pt x="1549" y="5006"/>
                  </a:cubicBezTo>
                  <a:cubicBezTo>
                    <a:pt x="1620" y="5185"/>
                    <a:pt x="1692" y="5375"/>
                    <a:pt x="1787" y="5566"/>
                  </a:cubicBezTo>
                  <a:cubicBezTo>
                    <a:pt x="1870" y="5768"/>
                    <a:pt x="1942" y="5947"/>
                    <a:pt x="2037" y="6125"/>
                  </a:cubicBezTo>
                  <a:cubicBezTo>
                    <a:pt x="2108" y="6304"/>
                    <a:pt x="2204" y="6435"/>
                    <a:pt x="2275" y="6542"/>
                  </a:cubicBezTo>
                  <a:cubicBezTo>
                    <a:pt x="2287" y="6518"/>
                    <a:pt x="2323" y="6518"/>
                    <a:pt x="2358" y="6506"/>
                  </a:cubicBezTo>
                  <a:cubicBezTo>
                    <a:pt x="2406" y="6494"/>
                    <a:pt x="2454" y="6494"/>
                    <a:pt x="2513" y="6482"/>
                  </a:cubicBezTo>
                  <a:cubicBezTo>
                    <a:pt x="2561" y="6482"/>
                    <a:pt x="2620" y="6459"/>
                    <a:pt x="2656" y="6447"/>
                  </a:cubicBezTo>
                  <a:cubicBezTo>
                    <a:pt x="2704" y="6447"/>
                    <a:pt x="2739" y="6435"/>
                    <a:pt x="2751" y="6423"/>
                  </a:cubicBezTo>
                  <a:cubicBezTo>
                    <a:pt x="2811" y="6399"/>
                    <a:pt x="2858" y="6387"/>
                    <a:pt x="2882" y="6363"/>
                  </a:cubicBezTo>
                  <a:cubicBezTo>
                    <a:pt x="2918" y="6328"/>
                    <a:pt x="2942" y="6316"/>
                    <a:pt x="2978" y="6280"/>
                  </a:cubicBezTo>
                  <a:cubicBezTo>
                    <a:pt x="2989" y="6256"/>
                    <a:pt x="3013" y="6220"/>
                    <a:pt x="3037" y="6197"/>
                  </a:cubicBezTo>
                  <a:lnTo>
                    <a:pt x="2644" y="5256"/>
                  </a:lnTo>
                  <a:lnTo>
                    <a:pt x="2477" y="4911"/>
                  </a:lnTo>
                  <a:cubicBezTo>
                    <a:pt x="2513" y="4792"/>
                    <a:pt x="2525" y="4673"/>
                    <a:pt x="2561" y="4530"/>
                  </a:cubicBezTo>
                  <a:cubicBezTo>
                    <a:pt x="2585" y="4375"/>
                    <a:pt x="2632" y="4256"/>
                    <a:pt x="2680" y="4173"/>
                  </a:cubicBezTo>
                  <a:cubicBezTo>
                    <a:pt x="2686" y="4169"/>
                    <a:pt x="2696" y="4168"/>
                    <a:pt x="2710" y="4168"/>
                  </a:cubicBezTo>
                  <a:cubicBezTo>
                    <a:pt x="2747" y="4168"/>
                    <a:pt x="2813" y="4179"/>
                    <a:pt x="2918" y="4196"/>
                  </a:cubicBezTo>
                  <a:cubicBezTo>
                    <a:pt x="3049" y="4232"/>
                    <a:pt x="3192" y="4280"/>
                    <a:pt x="3359" y="4339"/>
                  </a:cubicBezTo>
                  <a:cubicBezTo>
                    <a:pt x="3525" y="4399"/>
                    <a:pt x="3716" y="4470"/>
                    <a:pt x="3906" y="4542"/>
                  </a:cubicBezTo>
                  <a:cubicBezTo>
                    <a:pt x="4121" y="4613"/>
                    <a:pt x="4299" y="4696"/>
                    <a:pt x="4478" y="4768"/>
                  </a:cubicBezTo>
                  <a:cubicBezTo>
                    <a:pt x="4656" y="4839"/>
                    <a:pt x="4799" y="4899"/>
                    <a:pt x="4942" y="4958"/>
                  </a:cubicBezTo>
                  <a:cubicBezTo>
                    <a:pt x="5073" y="5018"/>
                    <a:pt x="5156" y="5054"/>
                    <a:pt x="5204" y="5077"/>
                  </a:cubicBezTo>
                  <a:cubicBezTo>
                    <a:pt x="5252" y="5077"/>
                    <a:pt x="5275" y="5113"/>
                    <a:pt x="5311" y="5125"/>
                  </a:cubicBezTo>
                  <a:cubicBezTo>
                    <a:pt x="5347" y="5137"/>
                    <a:pt x="5371" y="5173"/>
                    <a:pt x="5394" y="5185"/>
                  </a:cubicBezTo>
                  <a:cubicBezTo>
                    <a:pt x="5406" y="5191"/>
                    <a:pt x="5418" y="5194"/>
                    <a:pt x="5433" y="5194"/>
                  </a:cubicBezTo>
                  <a:cubicBezTo>
                    <a:pt x="5448" y="5194"/>
                    <a:pt x="5466" y="5191"/>
                    <a:pt x="5490" y="5185"/>
                  </a:cubicBezTo>
                  <a:lnTo>
                    <a:pt x="5585" y="5137"/>
                  </a:lnTo>
                  <a:cubicBezTo>
                    <a:pt x="5609" y="5125"/>
                    <a:pt x="5645" y="5077"/>
                    <a:pt x="5668" y="5030"/>
                  </a:cubicBezTo>
                  <a:cubicBezTo>
                    <a:pt x="5704" y="4970"/>
                    <a:pt x="5740" y="4935"/>
                    <a:pt x="5775" y="4875"/>
                  </a:cubicBezTo>
                  <a:cubicBezTo>
                    <a:pt x="5823" y="4816"/>
                    <a:pt x="5847" y="4768"/>
                    <a:pt x="5859" y="4708"/>
                  </a:cubicBezTo>
                  <a:cubicBezTo>
                    <a:pt x="5895" y="4649"/>
                    <a:pt x="5895" y="4601"/>
                    <a:pt x="5895" y="4577"/>
                  </a:cubicBezTo>
                  <a:cubicBezTo>
                    <a:pt x="5787" y="4482"/>
                    <a:pt x="5656" y="4399"/>
                    <a:pt x="5502" y="4315"/>
                  </a:cubicBezTo>
                  <a:cubicBezTo>
                    <a:pt x="5359" y="4244"/>
                    <a:pt x="5204" y="4173"/>
                    <a:pt x="5049" y="4113"/>
                  </a:cubicBezTo>
                  <a:cubicBezTo>
                    <a:pt x="4894" y="4054"/>
                    <a:pt x="4728" y="3994"/>
                    <a:pt x="4573" y="3934"/>
                  </a:cubicBezTo>
                  <a:cubicBezTo>
                    <a:pt x="4406" y="3887"/>
                    <a:pt x="4251" y="3827"/>
                    <a:pt x="4109" y="3768"/>
                  </a:cubicBezTo>
                  <a:cubicBezTo>
                    <a:pt x="4049" y="3756"/>
                    <a:pt x="3954" y="3708"/>
                    <a:pt x="3835" y="3661"/>
                  </a:cubicBezTo>
                  <a:cubicBezTo>
                    <a:pt x="3716" y="3601"/>
                    <a:pt x="3597" y="3565"/>
                    <a:pt x="3466" y="3506"/>
                  </a:cubicBezTo>
                  <a:lnTo>
                    <a:pt x="3108" y="3327"/>
                  </a:lnTo>
                  <a:cubicBezTo>
                    <a:pt x="3001" y="3268"/>
                    <a:pt x="2930" y="3220"/>
                    <a:pt x="2882" y="3184"/>
                  </a:cubicBezTo>
                  <a:lnTo>
                    <a:pt x="2858" y="3161"/>
                  </a:lnTo>
                  <a:cubicBezTo>
                    <a:pt x="2847" y="3137"/>
                    <a:pt x="2858" y="3065"/>
                    <a:pt x="2870" y="2934"/>
                  </a:cubicBezTo>
                  <a:cubicBezTo>
                    <a:pt x="2906" y="2791"/>
                    <a:pt x="2930" y="2625"/>
                    <a:pt x="2978" y="2410"/>
                  </a:cubicBezTo>
                  <a:cubicBezTo>
                    <a:pt x="3025" y="2208"/>
                    <a:pt x="3061" y="1982"/>
                    <a:pt x="3120" y="1744"/>
                  </a:cubicBezTo>
                  <a:cubicBezTo>
                    <a:pt x="3180" y="1506"/>
                    <a:pt x="3228" y="1279"/>
                    <a:pt x="3275" y="1053"/>
                  </a:cubicBezTo>
                  <a:cubicBezTo>
                    <a:pt x="3323" y="851"/>
                    <a:pt x="3359" y="648"/>
                    <a:pt x="3394" y="482"/>
                  </a:cubicBezTo>
                  <a:cubicBezTo>
                    <a:pt x="3418" y="303"/>
                    <a:pt x="3418" y="184"/>
                    <a:pt x="3418" y="124"/>
                  </a:cubicBezTo>
                  <a:cubicBezTo>
                    <a:pt x="3406" y="89"/>
                    <a:pt x="3382" y="65"/>
                    <a:pt x="3299" y="5"/>
                  </a:cubicBezTo>
                  <a:cubicBezTo>
                    <a:pt x="3259" y="5"/>
                    <a:pt x="3220" y="0"/>
                    <a:pt x="31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9"/>
            <p:cNvSpPr/>
            <p:nvPr/>
          </p:nvSpPr>
          <p:spPr>
            <a:xfrm>
              <a:off x="4782300" y="3673398"/>
              <a:ext cx="468200" cy="515162"/>
            </a:xfrm>
            <a:custGeom>
              <a:avLst/>
              <a:gdLst/>
              <a:ahLst/>
              <a:cxnLst/>
              <a:rect l="l" t="t" r="r" b="b"/>
              <a:pathLst>
                <a:path w="6251" h="6878" extrusionOk="0">
                  <a:moveTo>
                    <a:pt x="3441" y="353"/>
                  </a:moveTo>
                  <a:cubicBezTo>
                    <a:pt x="3441" y="401"/>
                    <a:pt x="3441" y="472"/>
                    <a:pt x="3417" y="603"/>
                  </a:cubicBezTo>
                  <a:cubicBezTo>
                    <a:pt x="3382" y="770"/>
                    <a:pt x="3334" y="960"/>
                    <a:pt x="3298" y="1186"/>
                  </a:cubicBezTo>
                  <a:cubicBezTo>
                    <a:pt x="3251" y="1389"/>
                    <a:pt x="3203" y="1627"/>
                    <a:pt x="3143" y="1865"/>
                  </a:cubicBezTo>
                  <a:cubicBezTo>
                    <a:pt x="3084" y="2103"/>
                    <a:pt x="3036" y="2329"/>
                    <a:pt x="3001" y="2544"/>
                  </a:cubicBezTo>
                  <a:cubicBezTo>
                    <a:pt x="2953" y="2746"/>
                    <a:pt x="2905" y="2913"/>
                    <a:pt x="2893" y="3056"/>
                  </a:cubicBezTo>
                  <a:cubicBezTo>
                    <a:pt x="2858" y="3270"/>
                    <a:pt x="2858" y="3341"/>
                    <a:pt x="2917" y="3413"/>
                  </a:cubicBezTo>
                  <a:lnTo>
                    <a:pt x="2953" y="3449"/>
                  </a:lnTo>
                  <a:cubicBezTo>
                    <a:pt x="3001" y="3496"/>
                    <a:pt x="3084" y="3556"/>
                    <a:pt x="3203" y="3615"/>
                  </a:cubicBezTo>
                  <a:cubicBezTo>
                    <a:pt x="3322" y="3675"/>
                    <a:pt x="3441" y="3734"/>
                    <a:pt x="3572" y="3794"/>
                  </a:cubicBezTo>
                  <a:cubicBezTo>
                    <a:pt x="3691" y="3853"/>
                    <a:pt x="3834" y="3913"/>
                    <a:pt x="3953" y="3960"/>
                  </a:cubicBezTo>
                  <a:lnTo>
                    <a:pt x="4215" y="4091"/>
                  </a:lnTo>
                  <a:cubicBezTo>
                    <a:pt x="4346" y="4139"/>
                    <a:pt x="4513" y="4187"/>
                    <a:pt x="4679" y="4246"/>
                  </a:cubicBezTo>
                  <a:cubicBezTo>
                    <a:pt x="4834" y="4318"/>
                    <a:pt x="4989" y="4377"/>
                    <a:pt x="5156" y="4437"/>
                  </a:cubicBezTo>
                  <a:cubicBezTo>
                    <a:pt x="5298" y="4484"/>
                    <a:pt x="5453" y="4544"/>
                    <a:pt x="5596" y="4627"/>
                  </a:cubicBezTo>
                  <a:cubicBezTo>
                    <a:pt x="5703" y="4675"/>
                    <a:pt x="5810" y="4734"/>
                    <a:pt x="5894" y="4806"/>
                  </a:cubicBezTo>
                  <a:lnTo>
                    <a:pt x="5894" y="4818"/>
                  </a:lnTo>
                  <a:cubicBezTo>
                    <a:pt x="5882" y="4877"/>
                    <a:pt x="5846" y="4925"/>
                    <a:pt x="5822" y="4973"/>
                  </a:cubicBezTo>
                  <a:cubicBezTo>
                    <a:pt x="5799" y="5008"/>
                    <a:pt x="5751" y="5068"/>
                    <a:pt x="5715" y="5115"/>
                  </a:cubicBezTo>
                  <a:cubicBezTo>
                    <a:pt x="5691" y="5151"/>
                    <a:pt x="5679" y="5175"/>
                    <a:pt x="5656" y="5187"/>
                  </a:cubicBezTo>
                  <a:cubicBezTo>
                    <a:pt x="5644" y="5187"/>
                    <a:pt x="5632" y="5187"/>
                    <a:pt x="5620" y="5211"/>
                  </a:cubicBezTo>
                  <a:cubicBezTo>
                    <a:pt x="5596" y="5187"/>
                    <a:pt x="5584" y="5175"/>
                    <a:pt x="5584" y="5139"/>
                  </a:cubicBezTo>
                  <a:cubicBezTo>
                    <a:pt x="5537" y="5115"/>
                    <a:pt x="5501" y="5080"/>
                    <a:pt x="5453" y="5068"/>
                  </a:cubicBezTo>
                  <a:cubicBezTo>
                    <a:pt x="5406" y="5056"/>
                    <a:pt x="5322" y="5008"/>
                    <a:pt x="5179" y="4949"/>
                  </a:cubicBezTo>
                  <a:cubicBezTo>
                    <a:pt x="5048" y="4889"/>
                    <a:pt x="4906" y="4830"/>
                    <a:pt x="4727" y="4758"/>
                  </a:cubicBezTo>
                  <a:cubicBezTo>
                    <a:pt x="4548" y="4687"/>
                    <a:pt x="4346" y="4603"/>
                    <a:pt x="4155" y="4532"/>
                  </a:cubicBezTo>
                  <a:cubicBezTo>
                    <a:pt x="3965" y="4461"/>
                    <a:pt x="3786" y="4389"/>
                    <a:pt x="3608" y="4330"/>
                  </a:cubicBezTo>
                  <a:cubicBezTo>
                    <a:pt x="3429" y="4270"/>
                    <a:pt x="3274" y="4222"/>
                    <a:pt x="3143" y="4187"/>
                  </a:cubicBezTo>
                  <a:cubicBezTo>
                    <a:pt x="3045" y="4167"/>
                    <a:pt x="2972" y="4158"/>
                    <a:pt x="2914" y="4158"/>
                  </a:cubicBezTo>
                  <a:cubicBezTo>
                    <a:pt x="2867" y="4158"/>
                    <a:pt x="2830" y="4164"/>
                    <a:pt x="2798" y="4175"/>
                  </a:cubicBezTo>
                  <a:lnTo>
                    <a:pt x="2751" y="4187"/>
                  </a:lnTo>
                  <a:lnTo>
                    <a:pt x="2727" y="4234"/>
                  </a:lnTo>
                  <a:cubicBezTo>
                    <a:pt x="2667" y="4341"/>
                    <a:pt x="2620" y="4472"/>
                    <a:pt x="2596" y="4639"/>
                  </a:cubicBezTo>
                  <a:cubicBezTo>
                    <a:pt x="2572" y="4782"/>
                    <a:pt x="2548" y="4901"/>
                    <a:pt x="2512" y="5020"/>
                  </a:cubicBezTo>
                  <a:lnTo>
                    <a:pt x="2500" y="5068"/>
                  </a:lnTo>
                  <a:lnTo>
                    <a:pt x="2703" y="5461"/>
                  </a:lnTo>
                  <a:lnTo>
                    <a:pt x="3048" y="6318"/>
                  </a:lnTo>
                  <a:lnTo>
                    <a:pt x="3048" y="6330"/>
                  </a:lnTo>
                  <a:cubicBezTo>
                    <a:pt x="3036" y="6366"/>
                    <a:pt x="3024" y="6377"/>
                    <a:pt x="3001" y="6389"/>
                  </a:cubicBezTo>
                  <a:cubicBezTo>
                    <a:pt x="2977" y="6389"/>
                    <a:pt x="2953" y="6413"/>
                    <a:pt x="2905" y="6425"/>
                  </a:cubicBezTo>
                  <a:lnTo>
                    <a:pt x="2870" y="6437"/>
                  </a:lnTo>
                  <a:lnTo>
                    <a:pt x="2858" y="6449"/>
                  </a:lnTo>
                  <a:cubicBezTo>
                    <a:pt x="2858" y="6473"/>
                    <a:pt x="2846" y="6473"/>
                    <a:pt x="2834" y="6473"/>
                  </a:cubicBezTo>
                  <a:cubicBezTo>
                    <a:pt x="2786" y="6473"/>
                    <a:pt x="2739" y="6485"/>
                    <a:pt x="2679" y="6497"/>
                  </a:cubicBezTo>
                  <a:cubicBezTo>
                    <a:pt x="2631" y="6508"/>
                    <a:pt x="2572" y="6508"/>
                    <a:pt x="2536" y="6532"/>
                  </a:cubicBezTo>
                  <a:cubicBezTo>
                    <a:pt x="2489" y="6437"/>
                    <a:pt x="2429" y="6330"/>
                    <a:pt x="2370" y="6211"/>
                  </a:cubicBezTo>
                  <a:cubicBezTo>
                    <a:pt x="2274" y="6032"/>
                    <a:pt x="2191" y="5854"/>
                    <a:pt x="2119" y="5663"/>
                  </a:cubicBezTo>
                  <a:cubicBezTo>
                    <a:pt x="2024" y="5484"/>
                    <a:pt x="1953" y="5294"/>
                    <a:pt x="1881" y="5115"/>
                  </a:cubicBezTo>
                  <a:cubicBezTo>
                    <a:pt x="1798" y="4949"/>
                    <a:pt x="1738" y="4818"/>
                    <a:pt x="1703" y="4711"/>
                  </a:cubicBezTo>
                  <a:lnTo>
                    <a:pt x="1679" y="4651"/>
                  </a:lnTo>
                  <a:cubicBezTo>
                    <a:pt x="1500" y="4222"/>
                    <a:pt x="1310" y="3794"/>
                    <a:pt x="1107" y="3353"/>
                  </a:cubicBezTo>
                  <a:cubicBezTo>
                    <a:pt x="1048" y="3210"/>
                    <a:pt x="965" y="3056"/>
                    <a:pt x="905" y="2901"/>
                  </a:cubicBezTo>
                  <a:cubicBezTo>
                    <a:pt x="846" y="2734"/>
                    <a:pt x="774" y="2567"/>
                    <a:pt x="703" y="2401"/>
                  </a:cubicBezTo>
                  <a:lnTo>
                    <a:pt x="488" y="1984"/>
                  </a:lnTo>
                  <a:cubicBezTo>
                    <a:pt x="429" y="1865"/>
                    <a:pt x="393" y="1770"/>
                    <a:pt x="357" y="1651"/>
                  </a:cubicBezTo>
                  <a:lnTo>
                    <a:pt x="405" y="1603"/>
                  </a:lnTo>
                  <a:cubicBezTo>
                    <a:pt x="453" y="1591"/>
                    <a:pt x="512" y="1567"/>
                    <a:pt x="584" y="1544"/>
                  </a:cubicBezTo>
                  <a:cubicBezTo>
                    <a:pt x="619" y="1544"/>
                    <a:pt x="655" y="1532"/>
                    <a:pt x="679" y="1532"/>
                  </a:cubicBezTo>
                  <a:cubicBezTo>
                    <a:pt x="715" y="1508"/>
                    <a:pt x="750" y="1496"/>
                    <a:pt x="798" y="1484"/>
                  </a:cubicBezTo>
                  <a:cubicBezTo>
                    <a:pt x="798" y="1484"/>
                    <a:pt x="810" y="1472"/>
                    <a:pt x="822" y="1472"/>
                  </a:cubicBezTo>
                  <a:cubicBezTo>
                    <a:pt x="1000" y="1865"/>
                    <a:pt x="1179" y="2258"/>
                    <a:pt x="1357" y="2639"/>
                  </a:cubicBezTo>
                  <a:cubicBezTo>
                    <a:pt x="1572" y="3079"/>
                    <a:pt x="1762" y="3508"/>
                    <a:pt x="1965" y="3937"/>
                  </a:cubicBezTo>
                  <a:lnTo>
                    <a:pt x="2191" y="4389"/>
                  </a:lnTo>
                  <a:lnTo>
                    <a:pt x="2250" y="3889"/>
                  </a:lnTo>
                  <a:cubicBezTo>
                    <a:pt x="2262" y="3758"/>
                    <a:pt x="2298" y="3627"/>
                    <a:pt x="2322" y="3508"/>
                  </a:cubicBezTo>
                  <a:cubicBezTo>
                    <a:pt x="2370" y="3377"/>
                    <a:pt x="2405" y="3234"/>
                    <a:pt x="2417" y="3103"/>
                  </a:cubicBezTo>
                  <a:cubicBezTo>
                    <a:pt x="2429" y="3020"/>
                    <a:pt x="2441" y="2901"/>
                    <a:pt x="2477" y="2746"/>
                  </a:cubicBezTo>
                  <a:cubicBezTo>
                    <a:pt x="2500" y="2603"/>
                    <a:pt x="2536" y="2437"/>
                    <a:pt x="2560" y="2258"/>
                  </a:cubicBezTo>
                  <a:cubicBezTo>
                    <a:pt x="2596" y="2079"/>
                    <a:pt x="2620" y="1901"/>
                    <a:pt x="2667" y="1710"/>
                  </a:cubicBezTo>
                  <a:cubicBezTo>
                    <a:pt x="2703" y="1508"/>
                    <a:pt x="2739" y="1329"/>
                    <a:pt x="2786" y="1174"/>
                  </a:cubicBezTo>
                  <a:cubicBezTo>
                    <a:pt x="2834" y="1008"/>
                    <a:pt x="2881" y="853"/>
                    <a:pt x="2917" y="722"/>
                  </a:cubicBezTo>
                  <a:cubicBezTo>
                    <a:pt x="2977" y="591"/>
                    <a:pt x="3012" y="520"/>
                    <a:pt x="3036" y="472"/>
                  </a:cubicBezTo>
                  <a:cubicBezTo>
                    <a:pt x="3060" y="436"/>
                    <a:pt x="3084" y="424"/>
                    <a:pt x="3143" y="401"/>
                  </a:cubicBezTo>
                  <a:cubicBezTo>
                    <a:pt x="3203" y="377"/>
                    <a:pt x="3262" y="353"/>
                    <a:pt x="3322" y="353"/>
                  </a:cubicBezTo>
                  <a:close/>
                  <a:moveTo>
                    <a:pt x="3374" y="1"/>
                  </a:moveTo>
                  <a:cubicBezTo>
                    <a:pt x="3343" y="1"/>
                    <a:pt x="3309" y="3"/>
                    <a:pt x="3274" y="8"/>
                  </a:cubicBezTo>
                  <a:cubicBezTo>
                    <a:pt x="3191" y="31"/>
                    <a:pt x="3096" y="55"/>
                    <a:pt x="3012" y="91"/>
                  </a:cubicBezTo>
                  <a:cubicBezTo>
                    <a:pt x="2917" y="127"/>
                    <a:pt x="2846" y="174"/>
                    <a:pt x="2786" y="234"/>
                  </a:cubicBezTo>
                  <a:lnTo>
                    <a:pt x="2774" y="246"/>
                  </a:lnTo>
                  <a:cubicBezTo>
                    <a:pt x="2715" y="329"/>
                    <a:pt x="2655" y="448"/>
                    <a:pt x="2608" y="591"/>
                  </a:cubicBezTo>
                  <a:cubicBezTo>
                    <a:pt x="2560" y="746"/>
                    <a:pt x="2512" y="889"/>
                    <a:pt x="2477" y="1067"/>
                  </a:cubicBezTo>
                  <a:cubicBezTo>
                    <a:pt x="2429" y="1234"/>
                    <a:pt x="2381" y="1424"/>
                    <a:pt x="2346" y="1615"/>
                  </a:cubicBezTo>
                  <a:cubicBezTo>
                    <a:pt x="2310" y="1817"/>
                    <a:pt x="2262" y="2008"/>
                    <a:pt x="2239" y="2186"/>
                  </a:cubicBezTo>
                  <a:cubicBezTo>
                    <a:pt x="2191" y="2365"/>
                    <a:pt x="2179" y="2544"/>
                    <a:pt x="2143" y="2687"/>
                  </a:cubicBezTo>
                  <a:cubicBezTo>
                    <a:pt x="2119" y="2841"/>
                    <a:pt x="2108" y="2960"/>
                    <a:pt x="2084" y="3044"/>
                  </a:cubicBezTo>
                  <a:cubicBezTo>
                    <a:pt x="2072" y="3163"/>
                    <a:pt x="2048" y="3270"/>
                    <a:pt x="2012" y="3389"/>
                  </a:cubicBezTo>
                  <a:cubicBezTo>
                    <a:pt x="1869" y="3091"/>
                    <a:pt x="1727" y="2794"/>
                    <a:pt x="1596" y="2496"/>
                  </a:cubicBezTo>
                  <a:cubicBezTo>
                    <a:pt x="1393" y="2067"/>
                    <a:pt x="1191" y="1639"/>
                    <a:pt x="1000" y="1198"/>
                  </a:cubicBezTo>
                  <a:lnTo>
                    <a:pt x="953" y="1115"/>
                  </a:lnTo>
                  <a:lnTo>
                    <a:pt x="869" y="1115"/>
                  </a:lnTo>
                  <a:cubicBezTo>
                    <a:pt x="810" y="1115"/>
                    <a:pt x="750" y="1139"/>
                    <a:pt x="643" y="1186"/>
                  </a:cubicBezTo>
                  <a:cubicBezTo>
                    <a:pt x="631" y="1198"/>
                    <a:pt x="595" y="1222"/>
                    <a:pt x="584" y="1222"/>
                  </a:cubicBezTo>
                  <a:lnTo>
                    <a:pt x="572" y="1198"/>
                  </a:lnTo>
                  <a:lnTo>
                    <a:pt x="488" y="1234"/>
                  </a:lnTo>
                  <a:cubicBezTo>
                    <a:pt x="393" y="1258"/>
                    <a:pt x="310" y="1294"/>
                    <a:pt x="250" y="1317"/>
                  </a:cubicBezTo>
                  <a:cubicBezTo>
                    <a:pt x="167" y="1365"/>
                    <a:pt x="95" y="1424"/>
                    <a:pt x="36" y="1544"/>
                  </a:cubicBezTo>
                  <a:lnTo>
                    <a:pt x="0" y="1591"/>
                  </a:lnTo>
                  <a:lnTo>
                    <a:pt x="12" y="1651"/>
                  </a:lnTo>
                  <a:cubicBezTo>
                    <a:pt x="48" y="1817"/>
                    <a:pt x="107" y="1960"/>
                    <a:pt x="179" y="2115"/>
                  </a:cubicBezTo>
                  <a:lnTo>
                    <a:pt x="393" y="2532"/>
                  </a:lnTo>
                  <a:cubicBezTo>
                    <a:pt x="453" y="2675"/>
                    <a:pt x="524" y="2829"/>
                    <a:pt x="584" y="2984"/>
                  </a:cubicBezTo>
                  <a:cubicBezTo>
                    <a:pt x="643" y="3151"/>
                    <a:pt x="715" y="3318"/>
                    <a:pt x="786" y="3484"/>
                  </a:cubicBezTo>
                  <a:cubicBezTo>
                    <a:pt x="988" y="3901"/>
                    <a:pt x="1179" y="4294"/>
                    <a:pt x="1346" y="4711"/>
                  </a:cubicBezTo>
                  <a:lnTo>
                    <a:pt x="1346" y="4734"/>
                  </a:lnTo>
                  <a:lnTo>
                    <a:pt x="1369" y="4794"/>
                  </a:lnTo>
                  <a:cubicBezTo>
                    <a:pt x="1429" y="4889"/>
                    <a:pt x="1488" y="5044"/>
                    <a:pt x="1560" y="5223"/>
                  </a:cubicBezTo>
                  <a:cubicBezTo>
                    <a:pt x="1643" y="5401"/>
                    <a:pt x="1715" y="5592"/>
                    <a:pt x="1798" y="5782"/>
                  </a:cubicBezTo>
                  <a:cubicBezTo>
                    <a:pt x="1893" y="5985"/>
                    <a:pt x="1965" y="6163"/>
                    <a:pt x="2060" y="6342"/>
                  </a:cubicBezTo>
                  <a:cubicBezTo>
                    <a:pt x="2131" y="6532"/>
                    <a:pt x="2215" y="6675"/>
                    <a:pt x="2310" y="6782"/>
                  </a:cubicBezTo>
                  <a:lnTo>
                    <a:pt x="2381" y="6878"/>
                  </a:lnTo>
                  <a:lnTo>
                    <a:pt x="2489" y="6818"/>
                  </a:lnTo>
                  <a:cubicBezTo>
                    <a:pt x="2500" y="6818"/>
                    <a:pt x="2512" y="6794"/>
                    <a:pt x="2548" y="6794"/>
                  </a:cubicBezTo>
                  <a:cubicBezTo>
                    <a:pt x="2608" y="6794"/>
                    <a:pt x="2655" y="6782"/>
                    <a:pt x="2715" y="6770"/>
                  </a:cubicBezTo>
                  <a:cubicBezTo>
                    <a:pt x="2774" y="6770"/>
                    <a:pt x="2834" y="6758"/>
                    <a:pt x="2870" y="6735"/>
                  </a:cubicBezTo>
                  <a:cubicBezTo>
                    <a:pt x="2917" y="6723"/>
                    <a:pt x="2965" y="6711"/>
                    <a:pt x="3001" y="6699"/>
                  </a:cubicBezTo>
                  <a:cubicBezTo>
                    <a:pt x="3072" y="6675"/>
                    <a:pt x="3120" y="6651"/>
                    <a:pt x="3155" y="6616"/>
                  </a:cubicBezTo>
                  <a:cubicBezTo>
                    <a:pt x="3203" y="6592"/>
                    <a:pt x="3239" y="6556"/>
                    <a:pt x="3262" y="6532"/>
                  </a:cubicBezTo>
                  <a:lnTo>
                    <a:pt x="3274" y="6520"/>
                  </a:lnTo>
                  <a:cubicBezTo>
                    <a:pt x="3310" y="6485"/>
                    <a:pt x="3322" y="6449"/>
                    <a:pt x="3358" y="6413"/>
                  </a:cubicBezTo>
                  <a:lnTo>
                    <a:pt x="3393" y="6354"/>
                  </a:lnTo>
                  <a:lnTo>
                    <a:pt x="2965" y="5342"/>
                  </a:lnTo>
                  <a:lnTo>
                    <a:pt x="2822" y="5044"/>
                  </a:lnTo>
                  <a:cubicBezTo>
                    <a:pt x="2846" y="4937"/>
                    <a:pt x="2881" y="4818"/>
                    <a:pt x="2893" y="4699"/>
                  </a:cubicBezTo>
                  <a:cubicBezTo>
                    <a:pt x="2905" y="4615"/>
                    <a:pt x="2917" y="4520"/>
                    <a:pt x="2953" y="4461"/>
                  </a:cubicBezTo>
                  <a:cubicBezTo>
                    <a:pt x="2965" y="4472"/>
                    <a:pt x="3012" y="4472"/>
                    <a:pt x="3060" y="4496"/>
                  </a:cubicBezTo>
                  <a:cubicBezTo>
                    <a:pt x="3167" y="4520"/>
                    <a:pt x="3322" y="4568"/>
                    <a:pt x="3489" y="4627"/>
                  </a:cubicBezTo>
                  <a:cubicBezTo>
                    <a:pt x="3667" y="4675"/>
                    <a:pt x="3846" y="4746"/>
                    <a:pt x="4036" y="4818"/>
                  </a:cubicBezTo>
                  <a:cubicBezTo>
                    <a:pt x="4251" y="4889"/>
                    <a:pt x="4429" y="4973"/>
                    <a:pt x="4608" y="5044"/>
                  </a:cubicBezTo>
                  <a:cubicBezTo>
                    <a:pt x="4786" y="5115"/>
                    <a:pt x="4929" y="5175"/>
                    <a:pt x="5060" y="5234"/>
                  </a:cubicBezTo>
                  <a:cubicBezTo>
                    <a:pt x="5203" y="5294"/>
                    <a:pt x="5287" y="5318"/>
                    <a:pt x="5334" y="5354"/>
                  </a:cubicBezTo>
                  <a:lnTo>
                    <a:pt x="5346" y="5365"/>
                  </a:lnTo>
                  <a:cubicBezTo>
                    <a:pt x="5382" y="5377"/>
                    <a:pt x="5394" y="5377"/>
                    <a:pt x="5406" y="5401"/>
                  </a:cubicBezTo>
                  <a:cubicBezTo>
                    <a:pt x="5441" y="5425"/>
                    <a:pt x="5477" y="5461"/>
                    <a:pt x="5513" y="5473"/>
                  </a:cubicBezTo>
                  <a:cubicBezTo>
                    <a:pt x="5541" y="5494"/>
                    <a:pt x="5578" y="5511"/>
                    <a:pt x="5627" y="5511"/>
                  </a:cubicBezTo>
                  <a:cubicBezTo>
                    <a:pt x="5659" y="5511"/>
                    <a:pt x="5696" y="5504"/>
                    <a:pt x="5739" y="5484"/>
                  </a:cubicBezTo>
                  <a:cubicBezTo>
                    <a:pt x="5775" y="5473"/>
                    <a:pt x="5810" y="5461"/>
                    <a:pt x="5834" y="5449"/>
                  </a:cubicBezTo>
                  <a:lnTo>
                    <a:pt x="5858" y="5425"/>
                  </a:lnTo>
                  <a:lnTo>
                    <a:pt x="5894" y="5354"/>
                  </a:lnTo>
                  <a:cubicBezTo>
                    <a:pt x="5929" y="5330"/>
                    <a:pt x="5953" y="5282"/>
                    <a:pt x="6001" y="5223"/>
                  </a:cubicBezTo>
                  <a:cubicBezTo>
                    <a:pt x="6037" y="5175"/>
                    <a:pt x="6072" y="5115"/>
                    <a:pt x="6108" y="5056"/>
                  </a:cubicBezTo>
                  <a:cubicBezTo>
                    <a:pt x="6156" y="4996"/>
                    <a:pt x="6180" y="4937"/>
                    <a:pt x="6215" y="4877"/>
                  </a:cubicBezTo>
                  <a:cubicBezTo>
                    <a:pt x="6239" y="4806"/>
                    <a:pt x="6251" y="4734"/>
                    <a:pt x="6239" y="4675"/>
                  </a:cubicBezTo>
                  <a:lnTo>
                    <a:pt x="6239" y="4615"/>
                  </a:lnTo>
                  <a:lnTo>
                    <a:pt x="6191" y="4568"/>
                  </a:lnTo>
                  <a:cubicBezTo>
                    <a:pt x="6072" y="4461"/>
                    <a:pt x="5941" y="4377"/>
                    <a:pt x="5775" y="4294"/>
                  </a:cubicBezTo>
                  <a:cubicBezTo>
                    <a:pt x="5632" y="4222"/>
                    <a:pt x="5465" y="4151"/>
                    <a:pt x="5298" y="4091"/>
                  </a:cubicBezTo>
                  <a:lnTo>
                    <a:pt x="4810" y="3913"/>
                  </a:lnTo>
                  <a:cubicBezTo>
                    <a:pt x="4644" y="3853"/>
                    <a:pt x="4501" y="3806"/>
                    <a:pt x="4358" y="3746"/>
                  </a:cubicBezTo>
                  <a:lnTo>
                    <a:pt x="4096" y="3639"/>
                  </a:lnTo>
                  <a:cubicBezTo>
                    <a:pt x="3977" y="3579"/>
                    <a:pt x="3846" y="3544"/>
                    <a:pt x="3727" y="3484"/>
                  </a:cubicBezTo>
                  <a:cubicBezTo>
                    <a:pt x="3596" y="3437"/>
                    <a:pt x="3465" y="3377"/>
                    <a:pt x="3370" y="3318"/>
                  </a:cubicBezTo>
                  <a:cubicBezTo>
                    <a:pt x="3251" y="3258"/>
                    <a:pt x="3203" y="3222"/>
                    <a:pt x="3167" y="3210"/>
                  </a:cubicBezTo>
                  <a:cubicBezTo>
                    <a:pt x="3167" y="3187"/>
                    <a:pt x="3167" y="3139"/>
                    <a:pt x="3191" y="3079"/>
                  </a:cubicBezTo>
                  <a:cubicBezTo>
                    <a:pt x="3203" y="2948"/>
                    <a:pt x="3239" y="2770"/>
                    <a:pt x="3274" y="2567"/>
                  </a:cubicBezTo>
                  <a:cubicBezTo>
                    <a:pt x="3322" y="2365"/>
                    <a:pt x="3370" y="2139"/>
                    <a:pt x="3429" y="1901"/>
                  </a:cubicBezTo>
                  <a:cubicBezTo>
                    <a:pt x="3489" y="1651"/>
                    <a:pt x="3536" y="1424"/>
                    <a:pt x="3572" y="1198"/>
                  </a:cubicBezTo>
                  <a:cubicBezTo>
                    <a:pt x="3620" y="984"/>
                    <a:pt x="3667" y="782"/>
                    <a:pt x="3691" y="603"/>
                  </a:cubicBezTo>
                  <a:cubicBezTo>
                    <a:pt x="3727" y="365"/>
                    <a:pt x="3727" y="270"/>
                    <a:pt x="3727" y="222"/>
                  </a:cubicBezTo>
                  <a:cubicBezTo>
                    <a:pt x="3715" y="174"/>
                    <a:pt x="3679" y="67"/>
                    <a:pt x="3513" y="31"/>
                  </a:cubicBezTo>
                  <a:cubicBezTo>
                    <a:pt x="3475" y="9"/>
                    <a:pt x="3427" y="1"/>
                    <a:pt x="3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8" name="Google Shape;1628;p39"/>
          <p:cNvGrpSpPr/>
          <p:nvPr/>
        </p:nvGrpSpPr>
        <p:grpSpPr>
          <a:xfrm rot="-1328856">
            <a:off x="8385355" y="2129494"/>
            <a:ext cx="439073" cy="467231"/>
            <a:chOff x="4283765" y="5909097"/>
            <a:chExt cx="324692" cy="345515"/>
          </a:xfrm>
        </p:grpSpPr>
        <p:grpSp>
          <p:nvGrpSpPr>
            <p:cNvPr id="1629" name="Google Shape;1629;p39"/>
            <p:cNvGrpSpPr/>
            <p:nvPr/>
          </p:nvGrpSpPr>
          <p:grpSpPr>
            <a:xfrm>
              <a:off x="4295376" y="5920844"/>
              <a:ext cx="301472" cy="321996"/>
              <a:chOff x="4295376" y="5920844"/>
              <a:chExt cx="301472" cy="321996"/>
            </a:xfrm>
          </p:grpSpPr>
          <p:sp>
            <p:nvSpPr>
              <p:cNvPr id="1630" name="Google Shape;1630;p39"/>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9"/>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9"/>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3" name="Google Shape;1633;p39"/>
            <p:cNvGrpSpPr/>
            <p:nvPr/>
          </p:nvGrpSpPr>
          <p:grpSpPr>
            <a:xfrm>
              <a:off x="4283765" y="5909097"/>
              <a:ext cx="324692" cy="345515"/>
              <a:chOff x="4283765" y="5909097"/>
              <a:chExt cx="324692" cy="345515"/>
            </a:xfrm>
          </p:grpSpPr>
          <p:sp>
            <p:nvSpPr>
              <p:cNvPr id="1634" name="Google Shape;1634;p39"/>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9"/>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9"/>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37" name="Google Shape;1637;p39"/>
          <p:cNvGrpSpPr/>
          <p:nvPr/>
        </p:nvGrpSpPr>
        <p:grpSpPr>
          <a:xfrm rot="1059618">
            <a:off x="56327" y="166836"/>
            <a:ext cx="434227" cy="330249"/>
            <a:chOff x="5841679" y="4053505"/>
            <a:chExt cx="278328" cy="211668"/>
          </a:xfrm>
        </p:grpSpPr>
        <p:sp>
          <p:nvSpPr>
            <p:cNvPr id="1638" name="Google Shape;1638;p39"/>
            <p:cNvSpPr/>
            <p:nvPr/>
          </p:nvSpPr>
          <p:spPr>
            <a:xfrm>
              <a:off x="5851505" y="4063317"/>
              <a:ext cx="258705" cy="69882"/>
            </a:xfrm>
            <a:custGeom>
              <a:avLst/>
              <a:gdLst/>
              <a:ahLst/>
              <a:cxnLst/>
              <a:rect l="l" t="t" r="r" b="b"/>
              <a:pathLst>
                <a:path w="3454" h="933" extrusionOk="0">
                  <a:moveTo>
                    <a:pt x="2601" y="0"/>
                  </a:moveTo>
                  <a:cubicBezTo>
                    <a:pt x="2183" y="0"/>
                    <a:pt x="1756" y="52"/>
                    <a:pt x="1334" y="99"/>
                  </a:cubicBezTo>
                  <a:cubicBezTo>
                    <a:pt x="989" y="147"/>
                    <a:pt x="501" y="99"/>
                    <a:pt x="191" y="230"/>
                  </a:cubicBezTo>
                  <a:cubicBezTo>
                    <a:pt x="60" y="289"/>
                    <a:pt x="60" y="301"/>
                    <a:pt x="25" y="444"/>
                  </a:cubicBezTo>
                  <a:cubicBezTo>
                    <a:pt x="37" y="492"/>
                    <a:pt x="13" y="932"/>
                    <a:pt x="1" y="932"/>
                  </a:cubicBezTo>
                  <a:lnTo>
                    <a:pt x="1" y="932"/>
                  </a:lnTo>
                  <a:cubicBezTo>
                    <a:pt x="1156" y="885"/>
                    <a:pt x="2299" y="825"/>
                    <a:pt x="3454" y="754"/>
                  </a:cubicBezTo>
                  <a:cubicBezTo>
                    <a:pt x="3454" y="563"/>
                    <a:pt x="3430" y="373"/>
                    <a:pt x="3394" y="170"/>
                  </a:cubicBezTo>
                  <a:cubicBezTo>
                    <a:pt x="3394" y="147"/>
                    <a:pt x="3370" y="99"/>
                    <a:pt x="3347" y="87"/>
                  </a:cubicBezTo>
                  <a:cubicBezTo>
                    <a:pt x="3311" y="75"/>
                    <a:pt x="3287" y="51"/>
                    <a:pt x="3251" y="51"/>
                  </a:cubicBezTo>
                  <a:cubicBezTo>
                    <a:pt x="3038" y="14"/>
                    <a:pt x="2821" y="0"/>
                    <a:pt x="2601" y="0"/>
                  </a:cubicBezTo>
                  <a:close/>
                  <a:moveTo>
                    <a:pt x="1" y="932"/>
                  </a:moveTo>
                  <a:cubicBezTo>
                    <a:pt x="1" y="932"/>
                    <a:pt x="1" y="932"/>
                    <a:pt x="1" y="932"/>
                  </a:cubicBezTo>
                  <a:cubicBezTo>
                    <a:pt x="1" y="932"/>
                    <a:pt x="1" y="932"/>
                    <a:pt x="1" y="9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9"/>
            <p:cNvSpPr/>
            <p:nvPr/>
          </p:nvSpPr>
          <p:spPr>
            <a:xfrm>
              <a:off x="5841679" y="4053505"/>
              <a:ext cx="278328" cy="89506"/>
            </a:xfrm>
            <a:custGeom>
              <a:avLst/>
              <a:gdLst/>
              <a:ahLst/>
              <a:cxnLst/>
              <a:rect l="l" t="t" r="r" b="b"/>
              <a:pathLst>
                <a:path w="3716" h="1195" extrusionOk="0">
                  <a:moveTo>
                    <a:pt x="2704" y="266"/>
                  </a:moveTo>
                  <a:cubicBezTo>
                    <a:pt x="2930" y="266"/>
                    <a:pt x="3156" y="278"/>
                    <a:pt x="3370" y="337"/>
                  </a:cubicBezTo>
                  <a:lnTo>
                    <a:pt x="3394" y="337"/>
                  </a:lnTo>
                  <a:lnTo>
                    <a:pt x="3394" y="349"/>
                  </a:lnTo>
                  <a:cubicBezTo>
                    <a:pt x="3418" y="480"/>
                    <a:pt x="3454" y="623"/>
                    <a:pt x="3454" y="766"/>
                  </a:cubicBezTo>
                  <a:cubicBezTo>
                    <a:pt x="2394" y="837"/>
                    <a:pt x="1334" y="897"/>
                    <a:pt x="275" y="932"/>
                  </a:cubicBezTo>
                  <a:cubicBezTo>
                    <a:pt x="275" y="873"/>
                    <a:pt x="299" y="813"/>
                    <a:pt x="299" y="754"/>
                  </a:cubicBezTo>
                  <a:cubicBezTo>
                    <a:pt x="310" y="682"/>
                    <a:pt x="310" y="623"/>
                    <a:pt x="310" y="599"/>
                  </a:cubicBezTo>
                  <a:lnTo>
                    <a:pt x="310" y="575"/>
                  </a:lnTo>
                  <a:cubicBezTo>
                    <a:pt x="322" y="540"/>
                    <a:pt x="322" y="516"/>
                    <a:pt x="322" y="516"/>
                  </a:cubicBezTo>
                  <a:cubicBezTo>
                    <a:pt x="322" y="516"/>
                    <a:pt x="334" y="504"/>
                    <a:pt x="382" y="480"/>
                  </a:cubicBezTo>
                  <a:cubicBezTo>
                    <a:pt x="572" y="409"/>
                    <a:pt x="870" y="397"/>
                    <a:pt x="1132" y="385"/>
                  </a:cubicBezTo>
                  <a:cubicBezTo>
                    <a:pt x="1263" y="361"/>
                    <a:pt x="1382" y="361"/>
                    <a:pt x="1501" y="349"/>
                  </a:cubicBezTo>
                  <a:cubicBezTo>
                    <a:pt x="1906" y="301"/>
                    <a:pt x="2299" y="266"/>
                    <a:pt x="2704" y="266"/>
                  </a:cubicBezTo>
                  <a:close/>
                  <a:moveTo>
                    <a:pt x="2742" y="0"/>
                  </a:moveTo>
                  <a:cubicBezTo>
                    <a:pt x="2314" y="0"/>
                    <a:pt x="1887" y="52"/>
                    <a:pt x="1465" y="99"/>
                  </a:cubicBezTo>
                  <a:cubicBezTo>
                    <a:pt x="1370" y="111"/>
                    <a:pt x="1251" y="123"/>
                    <a:pt x="1108" y="123"/>
                  </a:cubicBezTo>
                  <a:cubicBezTo>
                    <a:pt x="834" y="123"/>
                    <a:pt x="513" y="147"/>
                    <a:pt x="275" y="242"/>
                  </a:cubicBezTo>
                  <a:cubicBezTo>
                    <a:pt x="120" y="301"/>
                    <a:pt x="84" y="349"/>
                    <a:pt x="37" y="516"/>
                  </a:cubicBezTo>
                  <a:lnTo>
                    <a:pt x="37" y="540"/>
                  </a:lnTo>
                  <a:cubicBezTo>
                    <a:pt x="37" y="575"/>
                    <a:pt x="37" y="599"/>
                    <a:pt x="25" y="742"/>
                  </a:cubicBezTo>
                  <a:cubicBezTo>
                    <a:pt x="13" y="825"/>
                    <a:pt x="13" y="992"/>
                    <a:pt x="1" y="1016"/>
                  </a:cubicBezTo>
                  <a:cubicBezTo>
                    <a:pt x="13" y="992"/>
                    <a:pt x="60" y="932"/>
                    <a:pt x="120" y="932"/>
                  </a:cubicBezTo>
                  <a:lnTo>
                    <a:pt x="120" y="1194"/>
                  </a:lnTo>
                  <a:lnTo>
                    <a:pt x="144" y="1194"/>
                  </a:lnTo>
                  <a:cubicBezTo>
                    <a:pt x="1287" y="1171"/>
                    <a:pt x="2454" y="1111"/>
                    <a:pt x="3597" y="1016"/>
                  </a:cubicBezTo>
                  <a:lnTo>
                    <a:pt x="3716" y="1004"/>
                  </a:lnTo>
                  <a:lnTo>
                    <a:pt x="3716" y="885"/>
                  </a:lnTo>
                  <a:cubicBezTo>
                    <a:pt x="3716" y="682"/>
                    <a:pt x="3704" y="468"/>
                    <a:pt x="3656" y="278"/>
                  </a:cubicBezTo>
                  <a:cubicBezTo>
                    <a:pt x="3644" y="230"/>
                    <a:pt x="3632" y="170"/>
                    <a:pt x="3573" y="111"/>
                  </a:cubicBezTo>
                  <a:cubicBezTo>
                    <a:pt x="3525" y="63"/>
                    <a:pt x="3454" y="51"/>
                    <a:pt x="3418" y="51"/>
                  </a:cubicBezTo>
                  <a:cubicBezTo>
                    <a:pt x="3193" y="15"/>
                    <a:pt x="2967" y="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9"/>
            <p:cNvSpPr/>
            <p:nvPr/>
          </p:nvSpPr>
          <p:spPr>
            <a:xfrm>
              <a:off x="5851505" y="4184955"/>
              <a:ext cx="258705" cy="69507"/>
            </a:xfrm>
            <a:custGeom>
              <a:avLst/>
              <a:gdLst/>
              <a:ahLst/>
              <a:cxnLst/>
              <a:rect l="l" t="t" r="r" b="b"/>
              <a:pathLst>
                <a:path w="3454" h="928" extrusionOk="0">
                  <a:moveTo>
                    <a:pt x="2599" y="1"/>
                  </a:moveTo>
                  <a:cubicBezTo>
                    <a:pt x="2181" y="1"/>
                    <a:pt x="1755" y="47"/>
                    <a:pt x="1334" y="94"/>
                  </a:cubicBezTo>
                  <a:cubicBezTo>
                    <a:pt x="989" y="142"/>
                    <a:pt x="501" y="94"/>
                    <a:pt x="191" y="225"/>
                  </a:cubicBezTo>
                  <a:cubicBezTo>
                    <a:pt x="60" y="285"/>
                    <a:pt x="60" y="309"/>
                    <a:pt x="25" y="440"/>
                  </a:cubicBezTo>
                  <a:cubicBezTo>
                    <a:pt x="37" y="487"/>
                    <a:pt x="13" y="928"/>
                    <a:pt x="1" y="928"/>
                  </a:cubicBezTo>
                  <a:cubicBezTo>
                    <a:pt x="1156" y="892"/>
                    <a:pt x="2299" y="832"/>
                    <a:pt x="3454" y="749"/>
                  </a:cubicBezTo>
                  <a:cubicBezTo>
                    <a:pt x="3454" y="559"/>
                    <a:pt x="3430" y="368"/>
                    <a:pt x="3394" y="178"/>
                  </a:cubicBezTo>
                  <a:cubicBezTo>
                    <a:pt x="3394" y="142"/>
                    <a:pt x="3370" y="94"/>
                    <a:pt x="3347" y="82"/>
                  </a:cubicBezTo>
                  <a:cubicBezTo>
                    <a:pt x="3311" y="70"/>
                    <a:pt x="3287" y="47"/>
                    <a:pt x="3251" y="47"/>
                  </a:cubicBezTo>
                  <a:cubicBezTo>
                    <a:pt x="3038" y="14"/>
                    <a:pt x="2819" y="1"/>
                    <a:pt x="25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9"/>
            <p:cNvSpPr/>
            <p:nvPr/>
          </p:nvSpPr>
          <p:spPr>
            <a:xfrm>
              <a:off x="5841679" y="4175143"/>
              <a:ext cx="278328" cy="90030"/>
            </a:xfrm>
            <a:custGeom>
              <a:avLst/>
              <a:gdLst/>
              <a:ahLst/>
              <a:cxnLst/>
              <a:rect l="l" t="t" r="r" b="b"/>
              <a:pathLst>
                <a:path w="3716" h="1202" extrusionOk="0">
                  <a:moveTo>
                    <a:pt x="2704" y="261"/>
                  </a:moveTo>
                  <a:cubicBezTo>
                    <a:pt x="2930" y="261"/>
                    <a:pt x="3156" y="273"/>
                    <a:pt x="3370" y="332"/>
                  </a:cubicBezTo>
                  <a:lnTo>
                    <a:pt x="3394" y="332"/>
                  </a:lnTo>
                  <a:lnTo>
                    <a:pt x="3394" y="344"/>
                  </a:lnTo>
                  <a:cubicBezTo>
                    <a:pt x="3418" y="487"/>
                    <a:pt x="3454" y="618"/>
                    <a:pt x="3454" y="761"/>
                  </a:cubicBezTo>
                  <a:cubicBezTo>
                    <a:pt x="2394" y="844"/>
                    <a:pt x="1334" y="904"/>
                    <a:pt x="275" y="928"/>
                  </a:cubicBezTo>
                  <a:cubicBezTo>
                    <a:pt x="275" y="868"/>
                    <a:pt x="299" y="809"/>
                    <a:pt x="299" y="749"/>
                  </a:cubicBezTo>
                  <a:cubicBezTo>
                    <a:pt x="310" y="678"/>
                    <a:pt x="310" y="618"/>
                    <a:pt x="310" y="606"/>
                  </a:cubicBezTo>
                  <a:lnTo>
                    <a:pt x="310" y="571"/>
                  </a:lnTo>
                  <a:cubicBezTo>
                    <a:pt x="322" y="547"/>
                    <a:pt x="322" y="511"/>
                    <a:pt x="322" y="511"/>
                  </a:cubicBezTo>
                  <a:cubicBezTo>
                    <a:pt x="322" y="511"/>
                    <a:pt x="334" y="499"/>
                    <a:pt x="382" y="487"/>
                  </a:cubicBezTo>
                  <a:cubicBezTo>
                    <a:pt x="572" y="404"/>
                    <a:pt x="870" y="392"/>
                    <a:pt x="1132" y="380"/>
                  </a:cubicBezTo>
                  <a:cubicBezTo>
                    <a:pt x="1263" y="368"/>
                    <a:pt x="1382" y="368"/>
                    <a:pt x="1501" y="344"/>
                  </a:cubicBezTo>
                  <a:cubicBezTo>
                    <a:pt x="1906" y="309"/>
                    <a:pt x="2299" y="261"/>
                    <a:pt x="2704" y="261"/>
                  </a:cubicBezTo>
                  <a:close/>
                  <a:moveTo>
                    <a:pt x="2740" y="1"/>
                  </a:moveTo>
                  <a:cubicBezTo>
                    <a:pt x="2312" y="1"/>
                    <a:pt x="1886" y="48"/>
                    <a:pt x="1465" y="94"/>
                  </a:cubicBezTo>
                  <a:cubicBezTo>
                    <a:pt x="1370" y="106"/>
                    <a:pt x="1251" y="130"/>
                    <a:pt x="1108" y="130"/>
                  </a:cubicBezTo>
                  <a:cubicBezTo>
                    <a:pt x="834" y="130"/>
                    <a:pt x="513" y="142"/>
                    <a:pt x="275" y="249"/>
                  </a:cubicBezTo>
                  <a:cubicBezTo>
                    <a:pt x="120" y="309"/>
                    <a:pt x="84" y="344"/>
                    <a:pt x="37" y="511"/>
                  </a:cubicBezTo>
                  <a:lnTo>
                    <a:pt x="37" y="547"/>
                  </a:lnTo>
                  <a:cubicBezTo>
                    <a:pt x="37" y="571"/>
                    <a:pt x="37" y="606"/>
                    <a:pt x="25" y="737"/>
                  </a:cubicBezTo>
                  <a:cubicBezTo>
                    <a:pt x="13" y="821"/>
                    <a:pt x="13" y="987"/>
                    <a:pt x="1" y="1023"/>
                  </a:cubicBezTo>
                  <a:cubicBezTo>
                    <a:pt x="13" y="987"/>
                    <a:pt x="60" y="928"/>
                    <a:pt x="120" y="928"/>
                  </a:cubicBezTo>
                  <a:lnTo>
                    <a:pt x="120" y="1202"/>
                  </a:lnTo>
                  <a:lnTo>
                    <a:pt x="144" y="1202"/>
                  </a:lnTo>
                  <a:cubicBezTo>
                    <a:pt x="1287" y="1166"/>
                    <a:pt x="2454" y="1106"/>
                    <a:pt x="3597" y="1023"/>
                  </a:cubicBezTo>
                  <a:lnTo>
                    <a:pt x="3716" y="999"/>
                  </a:lnTo>
                  <a:lnTo>
                    <a:pt x="3716" y="880"/>
                  </a:lnTo>
                  <a:cubicBezTo>
                    <a:pt x="3716" y="678"/>
                    <a:pt x="3704" y="463"/>
                    <a:pt x="3656" y="273"/>
                  </a:cubicBezTo>
                  <a:cubicBezTo>
                    <a:pt x="3644" y="225"/>
                    <a:pt x="3632" y="166"/>
                    <a:pt x="3573" y="106"/>
                  </a:cubicBezTo>
                  <a:cubicBezTo>
                    <a:pt x="3525" y="70"/>
                    <a:pt x="3454" y="47"/>
                    <a:pt x="3418" y="47"/>
                  </a:cubicBezTo>
                  <a:cubicBezTo>
                    <a:pt x="3192" y="14"/>
                    <a:pt x="2966" y="1"/>
                    <a:pt x="27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2" name="Google Shape;1642;p39"/>
          <p:cNvGrpSpPr/>
          <p:nvPr/>
        </p:nvGrpSpPr>
        <p:grpSpPr>
          <a:xfrm>
            <a:off x="8431488" y="158789"/>
            <a:ext cx="501393" cy="471161"/>
            <a:chOff x="6276222" y="5478184"/>
            <a:chExt cx="335402" cy="315179"/>
          </a:xfrm>
        </p:grpSpPr>
        <p:sp>
          <p:nvSpPr>
            <p:cNvPr id="1643" name="Google Shape;1643;p39"/>
            <p:cNvSpPr/>
            <p:nvPr/>
          </p:nvSpPr>
          <p:spPr>
            <a:xfrm>
              <a:off x="6286484" y="5487174"/>
              <a:ext cx="314880" cy="297203"/>
            </a:xfrm>
            <a:custGeom>
              <a:avLst/>
              <a:gdLst/>
              <a:ahLst/>
              <a:cxnLst/>
              <a:rect l="l" t="t" r="r" b="b"/>
              <a:pathLst>
                <a:path w="4204" h="3968" extrusionOk="0">
                  <a:moveTo>
                    <a:pt x="762" y="1"/>
                  </a:moveTo>
                  <a:cubicBezTo>
                    <a:pt x="758" y="1"/>
                    <a:pt x="754" y="1"/>
                    <a:pt x="751" y="3"/>
                  </a:cubicBezTo>
                  <a:cubicBezTo>
                    <a:pt x="549" y="158"/>
                    <a:pt x="1" y="634"/>
                    <a:pt x="1" y="634"/>
                  </a:cubicBezTo>
                  <a:cubicBezTo>
                    <a:pt x="1" y="634"/>
                    <a:pt x="358" y="1039"/>
                    <a:pt x="1132" y="1837"/>
                  </a:cubicBezTo>
                  <a:cubicBezTo>
                    <a:pt x="822" y="2122"/>
                    <a:pt x="394" y="2492"/>
                    <a:pt x="72" y="2789"/>
                  </a:cubicBezTo>
                  <a:cubicBezTo>
                    <a:pt x="358" y="3135"/>
                    <a:pt x="727" y="3420"/>
                    <a:pt x="1013" y="3777"/>
                  </a:cubicBezTo>
                  <a:cubicBezTo>
                    <a:pt x="1430" y="3504"/>
                    <a:pt x="1608" y="3135"/>
                    <a:pt x="1954" y="2825"/>
                  </a:cubicBezTo>
                  <a:cubicBezTo>
                    <a:pt x="2311" y="3135"/>
                    <a:pt x="2870" y="3563"/>
                    <a:pt x="3156" y="3968"/>
                  </a:cubicBezTo>
                  <a:cubicBezTo>
                    <a:pt x="3585" y="3718"/>
                    <a:pt x="3728" y="3420"/>
                    <a:pt x="4204" y="3289"/>
                  </a:cubicBezTo>
                  <a:cubicBezTo>
                    <a:pt x="3811" y="2813"/>
                    <a:pt x="3227" y="2313"/>
                    <a:pt x="2751" y="1920"/>
                  </a:cubicBezTo>
                  <a:cubicBezTo>
                    <a:pt x="3251" y="1515"/>
                    <a:pt x="3323" y="1349"/>
                    <a:pt x="3847" y="979"/>
                  </a:cubicBezTo>
                  <a:cubicBezTo>
                    <a:pt x="3513" y="670"/>
                    <a:pt x="3382" y="503"/>
                    <a:pt x="3049" y="194"/>
                  </a:cubicBezTo>
                  <a:cubicBezTo>
                    <a:pt x="2668" y="682"/>
                    <a:pt x="2477" y="944"/>
                    <a:pt x="2001" y="1301"/>
                  </a:cubicBezTo>
                  <a:cubicBezTo>
                    <a:pt x="1999" y="1302"/>
                    <a:pt x="1997" y="1303"/>
                    <a:pt x="1995" y="1303"/>
                  </a:cubicBezTo>
                  <a:cubicBezTo>
                    <a:pt x="1879" y="1303"/>
                    <a:pt x="928" y="1"/>
                    <a:pt x="7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9"/>
            <p:cNvSpPr/>
            <p:nvPr/>
          </p:nvSpPr>
          <p:spPr>
            <a:xfrm>
              <a:off x="6276222" y="5478184"/>
              <a:ext cx="335402" cy="315179"/>
            </a:xfrm>
            <a:custGeom>
              <a:avLst/>
              <a:gdLst/>
              <a:ahLst/>
              <a:cxnLst/>
              <a:rect l="l" t="t" r="r" b="b"/>
              <a:pathLst>
                <a:path w="4478" h="4208" extrusionOk="0">
                  <a:moveTo>
                    <a:pt x="906" y="259"/>
                  </a:moveTo>
                  <a:cubicBezTo>
                    <a:pt x="906" y="259"/>
                    <a:pt x="918" y="271"/>
                    <a:pt x="942" y="271"/>
                  </a:cubicBezTo>
                  <a:cubicBezTo>
                    <a:pt x="977" y="295"/>
                    <a:pt x="1025" y="366"/>
                    <a:pt x="1061" y="378"/>
                  </a:cubicBezTo>
                  <a:cubicBezTo>
                    <a:pt x="1144" y="473"/>
                    <a:pt x="1215" y="557"/>
                    <a:pt x="1311" y="664"/>
                  </a:cubicBezTo>
                  <a:cubicBezTo>
                    <a:pt x="1489" y="866"/>
                    <a:pt x="1668" y="1092"/>
                    <a:pt x="1858" y="1307"/>
                  </a:cubicBezTo>
                  <a:cubicBezTo>
                    <a:pt x="1918" y="1378"/>
                    <a:pt x="2013" y="1485"/>
                    <a:pt x="2096" y="1509"/>
                  </a:cubicBezTo>
                  <a:cubicBezTo>
                    <a:pt x="2114" y="1527"/>
                    <a:pt x="2132" y="1536"/>
                    <a:pt x="2151" y="1536"/>
                  </a:cubicBezTo>
                  <a:cubicBezTo>
                    <a:pt x="2171" y="1536"/>
                    <a:pt x="2192" y="1527"/>
                    <a:pt x="2215" y="1509"/>
                  </a:cubicBezTo>
                  <a:cubicBezTo>
                    <a:pt x="2227" y="1509"/>
                    <a:pt x="2227" y="1497"/>
                    <a:pt x="2251" y="1497"/>
                  </a:cubicBezTo>
                  <a:cubicBezTo>
                    <a:pt x="2620" y="1200"/>
                    <a:pt x="2930" y="854"/>
                    <a:pt x="3228" y="485"/>
                  </a:cubicBezTo>
                  <a:cubicBezTo>
                    <a:pt x="3418" y="676"/>
                    <a:pt x="3620" y="890"/>
                    <a:pt x="3823" y="1080"/>
                  </a:cubicBezTo>
                  <a:cubicBezTo>
                    <a:pt x="3478" y="1342"/>
                    <a:pt x="3180" y="1664"/>
                    <a:pt x="2847" y="1938"/>
                  </a:cubicBezTo>
                  <a:cubicBezTo>
                    <a:pt x="2799" y="1985"/>
                    <a:pt x="2799" y="2081"/>
                    <a:pt x="2847" y="2116"/>
                  </a:cubicBezTo>
                  <a:cubicBezTo>
                    <a:pt x="3299" y="2509"/>
                    <a:pt x="3763" y="2914"/>
                    <a:pt x="4168" y="3355"/>
                  </a:cubicBezTo>
                  <a:cubicBezTo>
                    <a:pt x="3870" y="3509"/>
                    <a:pt x="3632" y="3724"/>
                    <a:pt x="3358" y="3914"/>
                  </a:cubicBezTo>
                  <a:cubicBezTo>
                    <a:pt x="2989" y="3509"/>
                    <a:pt x="2573" y="3188"/>
                    <a:pt x="2168" y="2855"/>
                  </a:cubicBezTo>
                  <a:cubicBezTo>
                    <a:pt x="2150" y="2831"/>
                    <a:pt x="2120" y="2819"/>
                    <a:pt x="2087" y="2819"/>
                  </a:cubicBezTo>
                  <a:cubicBezTo>
                    <a:pt x="2055" y="2819"/>
                    <a:pt x="2019" y="2831"/>
                    <a:pt x="1989" y="2855"/>
                  </a:cubicBezTo>
                  <a:cubicBezTo>
                    <a:pt x="1692" y="3128"/>
                    <a:pt x="1477" y="3474"/>
                    <a:pt x="1156" y="3724"/>
                  </a:cubicBezTo>
                  <a:cubicBezTo>
                    <a:pt x="906" y="3450"/>
                    <a:pt x="644" y="3188"/>
                    <a:pt x="382" y="2926"/>
                  </a:cubicBezTo>
                  <a:cubicBezTo>
                    <a:pt x="715" y="2628"/>
                    <a:pt x="1037" y="2343"/>
                    <a:pt x="1370" y="2045"/>
                  </a:cubicBezTo>
                  <a:cubicBezTo>
                    <a:pt x="1418" y="1997"/>
                    <a:pt x="1418" y="1914"/>
                    <a:pt x="1370" y="1866"/>
                  </a:cubicBezTo>
                  <a:cubicBezTo>
                    <a:pt x="1013" y="1497"/>
                    <a:pt x="668" y="1140"/>
                    <a:pt x="322" y="747"/>
                  </a:cubicBezTo>
                  <a:cubicBezTo>
                    <a:pt x="501" y="604"/>
                    <a:pt x="668" y="438"/>
                    <a:pt x="858" y="307"/>
                  </a:cubicBezTo>
                  <a:lnTo>
                    <a:pt x="906" y="259"/>
                  </a:lnTo>
                  <a:close/>
                  <a:moveTo>
                    <a:pt x="910" y="0"/>
                  </a:moveTo>
                  <a:cubicBezTo>
                    <a:pt x="860" y="0"/>
                    <a:pt x="805" y="21"/>
                    <a:pt x="739" y="68"/>
                  </a:cubicBezTo>
                  <a:cubicBezTo>
                    <a:pt x="501" y="247"/>
                    <a:pt x="275" y="449"/>
                    <a:pt x="60" y="652"/>
                  </a:cubicBezTo>
                  <a:cubicBezTo>
                    <a:pt x="1" y="688"/>
                    <a:pt x="13" y="771"/>
                    <a:pt x="60" y="830"/>
                  </a:cubicBezTo>
                  <a:cubicBezTo>
                    <a:pt x="382" y="1211"/>
                    <a:pt x="739" y="1581"/>
                    <a:pt x="1096" y="1938"/>
                  </a:cubicBezTo>
                  <a:cubicBezTo>
                    <a:pt x="775" y="2235"/>
                    <a:pt x="441" y="2521"/>
                    <a:pt x="132" y="2819"/>
                  </a:cubicBezTo>
                  <a:cubicBezTo>
                    <a:pt x="84" y="2866"/>
                    <a:pt x="84" y="2938"/>
                    <a:pt x="132" y="2997"/>
                  </a:cubicBezTo>
                  <a:cubicBezTo>
                    <a:pt x="430" y="3343"/>
                    <a:pt x="775" y="3640"/>
                    <a:pt x="1072" y="3986"/>
                  </a:cubicBezTo>
                  <a:cubicBezTo>
                    <a:pt x="1086" y="4005"/>
                    <a:pt x="1113" y="4014"/>
                    <a:pt x="1143" y="4014"/>
                  </a:cubicBezTo>
                  <a:cubicBezTo>
                    <a:pt x="1168" y="4014"/>
                    <a:pt x="1194" y="4008"/>
                    <a:pt x="1215" y="3998"/>
                  </a:cubicBezTo>
                  <a:cubicBezTo>
                    <a:pt x="1561" y="3747"/>
                    <a:pt x="1799" y="3402"/>
                    <a:pt x="2096" y="3105"/>
                  </a:cubicBezTo>
                  <a:cubicBezTo>
                    <a:pt x="2477" y="3426"/>
                    <a:pt x="2894" y="3747"/>
                    <a:pt x="3192" y="4140"/>
                  </a:cubicBezTo>
                  <a:cubicBezTo>
                    <a:pt x="3225" y="4174"/>
                    <a:pt x="3265" y="4208"/>
                    <a:pt x="3306" y="4208"/>
                  </a:cubicBezTo>
                  <a:cubicBezTo>
                    <a:pt x="3324" y="4208"/>
                    <a:pt x="3341" y="4202"/>
                    <a:pt x="3358" y="4188"/>
                  </a:cubicBezTo>
                  <a:cubicBezTo>
                    <a:pt x="3704" y="3962"/>
                    <a:pt x="3966" y="3652"/>
                    <a:pt x="4371" y="3521"/>
                  </a:cubicBezTo>
                  <a:cubicBezTo>
                    <a:pt x="4466" y="3474"/>
                    <a:pt x="4478" y="3366"/>
                    <a:pt x="4418" y="3307"/>
                  </a:cubicBezTo>
                  <a:cubicBezTo>
                    <a:pt x="4013" y="2831"/>
                    <a:pt x="3561" y="2414"/>
                    <a:pt x="3085" y="2021"/>
                  </a:cubicBezTo>
                  <a:cubicBezTo>
                    <a:pt x="3394" y="1735"/>
                    <a:pt x="3692" y="1438"/>
                    <a:pt x="4037" y="1188"/>
                  </a:cubicBezTo>
                  <a:cubicBezTo>
                    <a:pt x="4085" y="1140"/>
                    <a:pt x="4120" y="1045"/>
                    <a:pt x="4061" y="985"/>
                  </a:cubicBezTo>
                  <a:cubicBezTo>
                    <a:pt x="3787" y="735"/>
                    <a:pt x="3537" y="473"/>
                    <a:pt x="3275" y="199"/>
                  </a:cubicBezTo>
                  <a:cubicBezTo>
                    <a:pt x="3250" y="174"/>
                    <a:pt x="3215" y="159"/>
                    <a:pt x="3180" y="159"/>
                  </a:cubicBezTo>
                  <a:cubicBezTo>
                    <a:pt x="3150" y="159"/>
                    <a:pt x="3119" y="171"/>
                    <a:pt x="3097" y="199"/>
                  </a:cubicBezTo>
                  <a:cubicBezTo>
                    <a:pt x="2799" y="592"/>
                    <a:pt x="2501" y="950"/>
                    <a:pt x="2108" y="1259"/>
                  </a:cubicBezTo>
                  <a:lnTo>
                    <a:pt x="2108" y="1247"/>
                  </a:lnTo>
                  <a:cubicBezTo>
                    <a:pt x="2096" y="1200"/>
                    <a:pt x="2037" y="1164"/>
                    <a:pt x="2001" y="1128"/>
                  </a:cubicBezTo>
                  <a:cubicBezTo>
                    <a:pt x="1918" y="1021"/>
                    <a:pt x="1811" y="902"/>
                    <a:pt x="1727" y="795"/>
                  </a:cubicBezTo>
                  <a:cubicBezTo>
                    <a:pt x="1525" y="569"/>
                    <a:pt x="1358" y="318"/>
                    <a:pt x="1132" y="128"/>
                  </a:cubicBezTo>
                  <a:cubicBezTo>
                    <a:pt x="1053" y="49"/>
                    <a:pt x="987" y="0"/>
                    <a:pt x="9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09511" y="311717"/>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2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9" y="-27244"/>
            <a:ext cx="7126979" cy="565374"/>
          </a:xfrm>
        </p:spPr>
        <p:txBody>
          <a:bodyPr>
            <a:normAutofit fontScale="90000"/>
          </a:bodyPr>
          <a:lstStyle/>
          <a:p>
            <a:r>
              <a:rPr lang="en-GB" sz="4000" dirty="0">
                <a:solidFill>
                  <a:schemeClr val="accent2">
                    <a:lumMod val="50000"/>
                  </a:schemeClr>
                </a:solidFill>
              </a:rPr>
              <a:t>Dienes rods</a:t>
            </a:r>
            <a:endParaRPr lang="en-GB" sz="4000" dirty="0"/>
          </a:p>
        </p:txBody>
      </p:sp>
      <p:sp>
        <p:nvSpPr>
          <p:cNvPr id="4" name="Content Placeholder 3"/>
          <p:cNvSpPr>
            <a:spLocks noGrp="1"/>
          </p:cNvSpPr>
          <p:nvPr>
            <p:ph idx="1"/>
          </p:nvPr>
        </p:nvSpPr>
        <p:spPr>
          <a:xfrm>
            <a:off x="313880" y="738038"/>
            <a:ext cx="6635635" cy="3119470"/>
          </a:xfrm>
        </p:spPr>
        <p:txBody>
          <a:bodyPr>
            <a:noAutofit/>
          </a:bodyPr>
          <a:lstStyle/>
          <a:p>
            <a:r>
              <a:rPr lang="en-GB" sz="1600" dirty="0"/>
              <a:t>These can be plastic or wooden and show a visual representation of ones, tens, hundreds and thousands.  The photos show Dienes materials being used to teach place value, addition and subtraction, but they can also be used in multiplication and division.  Here are some videos to demonstrate this: </a:t>
            </a:r>
          </a:p>
          <a:p>
            <a:r>
              <a:rPr lang="en-GB" sz="1600" dirty="0">
                <a:hlinkClick r:id="rId5"/>
              </a:rPr>
              <a:t>KS2 - how to multiply using Dienes cubes – YouTube</a:t>
            </a:r>
            <a:endParaRPr lang="en-GB" sz="1600" dirty="0"/>
          </a:p>
          <a:p>
            <a:r>
              <a:rPr lang="en-GB" sz="1600" dirty="0">
                <a:hlinkClick r:id="rId6"/>
              </a:rPr>
              <a:t>KS2 - how to divide using Dienes cubes - YouTube</a:t>
            </a:r>
            <a:endParaRPr lang="en-GB" sz="1600" dirty="0"/>
          </a:p>
          <a:p>
            <a:endParaRPr lang="en-GB" sz="1600" dirty="0"/>
          </a:p>
          <a:p>
            <a:endParaRPr lang="en-GB" sz="2000" dirty="0"/>
          </a:p>
          <a:p>
            <a:endParaRPr lang="en-GB" sz="2400" dirty="0"/>
          </a:p>
          <a:p>
            <a:endParaRPr lang="en-GB" sz="2400" dirty="0"/>
          </a:p>
          <a:p>
            <a:endParaRPr lang="en-GB" sz="2400" dirty="0"/>
          </a:p>
          <a:p>
            <a:endParaRPr lang="en-GB" sz="2400" dirty="0"/>
          </a:p>
        </p:txBody>
      </p:sp>
      <p:grpSp>
        <p:nvGrpSpPr>
          <p:cNvPr id="1741" name="Google Shape;1741;p43"/>
          <p:cNvGrpSpPr/>
          <p:nvPr/>
        </p:nvGrpSpPr>
        <p:grpSpPr>
          <a:xfrm rot="-1328856">
            <a:off x="8513161" y="4495160"/>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grpSp>
      </p:grpSp>
      <p:grpSp>
        <p:nvGrpSpPr>
          <p:cNvPr id="1758" name="Google Shape;1758;p43"/>
          <p:cNvGrpSpPr/>
          <p:nvPr/>
        </p:nvGrpSpPr>
        <p:grpSpPr>
          <a:xfrm>
            <a:off x="1" y="4097825"/>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endParaRPr sz="1800"/>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endParaRPr sz="1800"/>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grpSp>
      <p:pic>
        <p:nvPicPr>
          <p:cNvPr id="2" name="Picture 1"/>
          <p:cNvPicPr>
            <a:picLocks noChangeAspect="1"/>
          </p:cNvPicPr>
          <p:nvPr/>
        </p:nvPicPr>
        <p:blipFill rotWithShape="1">
          <a:blip r:embed="rId7"/>
          <a:srcRect t="15727" b="20787"/>
          <a:stretch/>
        </p:blipFill>
        <p:spPr>
          <a:xfrm>
            <a:off x="7222083" y="126888"/>
            <a:ext cx="1859372" cy="1180438"/>
          </a:xfrm>
          <a:prstGeom prst="rect">
            <a:avLst/>
          </a:prstGeom>
        </p:spPr>
      </p:pic>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911898" y="3042156"/>
            <a:ext cx="1955849" cy="1765666"/>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12753" y="2919210"/>
            <a:ext cx="1447792" cy="2109509"/>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46275" y="2215926"/>
            <a:ext cx="2479045" cy="2470027"/>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923823" y="48689"/>
            <a:ext cx="609600" cy="609600"/>
          </a:xfrm>
          <a:prstGeom prst="rect">
            <a:avLst/>
          </a:prstGeom>
        </p:spPr>
      </p:pic>
    </p:spTree>
    <p:extLst>
      <p:ext uri="{BB962C8B-B14F-4D97-AF65-F5344CB8AC3E}">
        <p14:creationId xmlns:p14="http://schemas.microsoft.com/office/powerpoint/2010/main" val="210499799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730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999" y="112954"/>
            <a:ext cx="7807660" cy="5030545"/>
          </a:xfrm>
        </p:spPr>
        <p:txBody>
          <a:bodyPr>
            <a:normAutofit fontScale="90000"/>
          </a:bodyPr>
          <a:lstStyle/>
          <a:p>
            <a:r>
              <a:rPr lang="en-GB" b="1" dirty="0">
                <a:solidFill>
                  <a:schemeClr val="accent2">
                    <a:lumMod val="50000"/>
                  </a:schemeClr>
                </a:solidFill>
                <a:latin typeface="Berlin Sans FB Demi" panose="020E0802020502020306" pitchFamily="34" charset="0"/>
              </a:rPr>
              <a:t>Our Vision </a:t>
            </a:r>
            <a:r>
              <a:rPr lang="en-GB" b="1" dirty="0">
                <a:solidFill>
                  <a:schemeClr val="accent2">
                    <a:lumMod val="50000"/>
                  </a:schemeClr>
                </a:solidFill>
              </a:rPr>
              <a:t/>
            </a:r>
            <a:br>
              <a:rPr lang="en-GB" b="1" dirty="0">
                <a:solidFill>
                  <a:schemeClr val="accent2">
                    <a:lumMod val="50000"/>
                  </a:schemeClr>
                </a:solidFill>
              </a:rPr>
            </a:br>
            <a:r>
              <a:rPr lang="en-GB" sz="2400" dirty="0">
                <a:solidFill>
                  <a:schemeClr val="accent2">
                    <a:lumMod val="50000"/>
                  </a:schemeClr>
                </a:solidFill>
                <a:latin typeface="Berlin Sans FB Demi" panose="020E0802020502020306" pitchFamily="34" charset="0"/>
              </a:rPr>
              <a:t>‘To have a pupil body who show a love for learning Maths and Enthusiasm for applying maths skills and knowledge across the wider curriculum.’</a:t>
            </a:r>
            <a:br>
              <a:rPr lang="en-GB" sz="2400" dirty="0">
                <a:solidFill>
                  <a:schemeClr val="accent2">
                    <a:lumMod val="50000"/>
                  </a:schemeClr>
                </a:solidFill>
                <a:latin typeface="Berlin Sans FB Demi" panose="020E0802020502020306" pitchFamily="34" charset="0"/>
              </a:rPr>
            </a:br>
            <a:r>
              <a:rPr lang="en-GB" sz="3600" dirty="0">
                <a:solidFill>
                  <a:schemeClr val="accent2">
                    <a:lumMod val="50000"/>
                  </a:schemeClr>
                </a:solidFill>
                <a:latin typeface="Berlin Sans FB Demi" panose="020E0802020502020306" pitchFamily="34" charset="0"/>
              </a:rPr>
              <a:t/>
            </a:r>
            <a:br>
              <a:rPr lang="en-GB" sz="3600" dirty="0">
                <a:solidFill>
                  <a:schemeClr val="accent2">
                    <a:lumMod val="50000"/>
                  </a:schemeClr>
                </a:solidFill>
                <a:latin typeface="Berlin Sans FB Demi" panose="020E0802020502020306" pitchFamily="34" charset="0"/>
              </a:rPr>
            </a:br>
            <a:r>
              <a:rPr lang="en-GB" sz="3600" dirty="0">
                <a:solidFill>
                  <a:schemeClr val="accent2">
                    <a:lumMod val="50000"/>
                  </a:schemeClr>
                </a:solidFill>
                <a:latin typeface="Berlin Sans FB Demi" panose="020E0802020502020306" pitchFamily="34" charset="0"/>
                <a:hlinkClick r:id="rId5"/>
              </a:rPr>
              <a:t>Ted Talk </a:t>
            </a:r>
            <a:br>
              <a:rPr lang="en-GB" sz="3600" dirty="0">
                <a:solidFill>
                  <a:schemeClr val="accent2">
                    <a:lumMod val="50000"/>
                  </a:schemeClr>
                </a:solidFill>
                <a:latin typeface="Berlin Sans FB Demi" panose="020E0802020502020306" pitchFamily="34" charset="0"/>
                <a:hlinkClick r:id="rId5"/>
              </a:rPr>
            </a:br>
            <a:r>
              <a:rPr lang="en-GB" sz="3600" dirty="0">
                <a:solidFill>
                  <a:schemeClr val="accent2">
                    <a:lumMod val="50000"/>
                  </a:schemeClr>
                </a:solidFill>
                <a:latin typeface="Berlin Sans FB Demi" panose="020E0802020502020306" pitchFamily="34" charset="0"/>
                <a:hlinkClick r:id="rId5"/>
              </a:rPr>
              <a:t>- Maths Anxiety</a:t>
            </a:r>
            <a:r>
              <a:rPr lang="en-GB" dirty="0">
                <a:solidFill>
                  <a:schemeClr val="accent2">
                    <a:lumMod val="50000"/>
                  </a:schemeClr>
                </a:solidFill>
              </a:rPr>
              <a:t/>
            </a:r>
            <a:br>
              <a:rPr lang="en-GB" dirty="0">
                <a:solidFill>
                  <a:schemeClr val="accent2">
                    <a:lumMod val="50000"/>
                  </a:schemeClr>
                </a:solidFill>
              </a:rPr>
            </a:br>
            <a:r>
              <a:rPr lang="en-GB" dirty="0">
                <a:solidFill>
                  <a:schemeClr val="accent2">
                    <a:lumMod val="50000"/>
                  </a:schemeClr>
                </a:solidFill>
              </a:rPr>
              <a:t/>
            </a:r>
            <a:br>
              <a:rPr lang="en-GB" dirty="0">
                <a:solidFill>
                  <a:schemeClr val="accent2">
                    <a:lumMod val="50000"/>
                  </a:schemeClr>
                </a:solidFill>
              </a:rPr>
            </a:br>
            <a:r>
              <a:rPr lang="en-GB" dirty="0">
                <a:solidFill>
                  <a:schemeClr val="accent2">
                    <a:lumMod val="50000"/>
                  </a:schemeClr>
                </a:solidFill>
              </a:rPr>
              <a:t/>
            </a:r>
            <a:br>
              <a:rPr lang="en-GB" dirty="0">
                <a:solidFill>
                  <a:schemeClr val="accent2">
                    <a:lumMod val="50000"/>
                  </a:schemeClr>
                </a:solidFill>
              </a:rPr>
            </a:br>
            <a:r>
              <a:rPr lang="en-GB" dirty="0">
                <a:solidFill>
                  <a:schemeClr val="accent2">
                    <a:lumMod val="50000"/>
                  </a:schemeClr>
                </a:solidFill>
              </a:rPr>
              <a:t/>
            </a:r>
            <a:br>
              <a:rPr lang="en-GB" dirty="0">
                <a:solidFill>
                  <a:schemeClr val="accent2">
                    <a:lumMod val="50000"/>
                  </a:schemeClr>
                </a:solidFill>
              </a:rPr>
            </a:br>
            <a:r>
              <a:rPr lang="en-GB" dirty="0">
                <a:solidFill>
                  <a:schemeClr val="accent2">
                    <a:lumMod val="50000"/>
                  </a:schemeClr>
                </a:solidFill>
              </a:rPr>
              <a:t/>
            </a:r>
            <a:br>
              <a:rPr lang="en-GB" dirty="0">
                <a:solidFill>
                  <a:schemeClr val="accent2">
                    <a:lumMod val="50000"/>
                  </a:schemeClr>
                </a:solidFill>
              </a:rPr>
            </a:br>
            <a:r>
              <a:rPr lang="en-GB" dirty="0">
                <a:solidFill>
                  <a:schemeClr val="accent2">
                    <a:lumMod val="50000"/>
                  </a:schemeClr>
                </a:solidFill>
              </a:rPr>
              <a:t/>
            </a:r>
            <a:br>
              <a:rPr lang="en-GB" dirty="0">
                <a:solidFill>
                  <a:schemeClr val="accent2">
                    <a:lumMod val="50000"/>
                  </a:schemeClr>
                </a:solidFill>
              </a:rPr>
            </a:br>
            <a:r>
              <a:rPr lang="en-GB" sz="1600" dirty="0">
                <a:hlinkClick r:id="rId6"/>
              </a:rPr>
              <a:t>Why do people get so anxious about math? -  </a:t>
            </a:r>
            <a:r>
              <a:rPr lang="en-GB" sz="1600" dirty="0" err="1">
                <a:hlinkClick r:id="rId6"/>
              </a:rPr>
              <a:t>Orly</a:t>
            </a:r>
            <a:r>
              <a:rPr lang="en-GB" sz="1600" dirty="0">
                <a:hlinkClick r:id="rId6"/>
              </a:rPr>
              <a:t> </a:t>
            </a:r>
            <a:r>
              <a:rPr lang="en-GB" sz="1600" dirty="0" err="1">
                <a:hlinkClick r:id="rId6"/>
              </a:rPr>
              <a:t>Rubinsten</a:t>
            </a:r>
            <a:r>
              <a:rPr lang="en-GB" sz="1600" dirty="0">
                <a:hlinkClick r:id="rId6"/>
              </a:rPr>
              <a:t> - YouTube</a:t>
            </a:r>
            <a:endParaRPr lang="en-GB" sz="1600" dirty="0">
              <a:solidFill>
                <a:schemeClr val="accent2">
                  <a:lumMod val="50000"/>
                </a:schemeClr>
              </a:solidFill>
            </a:endParaRPr>
          </a:p>
        </p:txBody>
      </p:sp>
      <p:pic>
        <p:nvPicPr>
          <p:cNvPr id="6" name="Picture 5"/>
          <p:cNvPicPr>
            <a:picLocks noChangeAspect="1"/>
          </p:cNvPicPr>
          <p:nvPr/>
        </p:nvPicPr>
        <p:blipFill rotWithShape="1">
          <a:blip r:embed="rId7"/>
          <a:srcRect l="9684" t="3820" r="9414" b="4168"/>
          <a:stretch/>
        </p:blipFill>
        <p:spPr>
          <a:xfrm>
            <a:off x="4572000" y="1908464"/>
            <a:ext cx="2125006" cy="2416854"/>
          </a:xfrm>
          <a:prstGeom prst="rect">
            <a:avLst/>
          </a:prstGeom>
        </p:spPr>
      </p:pic>
      <p:pic>
        <p:nvPicPr>
          <p:cNvPr id="3" name="Our Vision">
            <a:hlinkClick r:id="" action="ppaction://media"/>
            <a:extLst>
              <a:ext uri="{FF2B5EF4-FFF2-40B4-BE49-F238E27FC236}">
                <a16:creationId xmlns:a16="http://schemas.microsoft.com/office/drawing/2014/main" id="{9E59DA1B-F549-05F3-8266-073795B7B1A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028944" y="506493"/>
            <a:ext cx="406400" cy="406400"/>
          </a:xfrm>
          <a:prstGeom prst="rect">
            <a:avLst/>
          </a:prstGeom>
        </p:spPr>
      </p:pic>
    </p:spTree>
    <p:extLst>
      <p:ext uri="{BB962C8B-B14F-4D97-AF65-F5344CB8AC3E}">
        <p14:creationId xmlns:p14="http://schemas.microsoft.com/office/powerpoint/2010/main" val="532353538"/>
      </p:ext>
    </p:extLst>
  </p:cSld>
  <p:clrMapOvr>
    <a:masterClrMapping/>
  </p:clrMapOvr>
  <mc:AlternateContent xmlns:mc="http://schemas.openxmlformats.org/markup-compatibility/2006" xmlns:p14="http://schemas.microsoft.com/office/powerpoint/2010/main">
    <mc:Choice Requires="p14">
      <p:transition spd="slow" p14:dur="2000" advTm="55900"/>
    </mc:Choice>
    <mc:Fallback xmlns="">
      <p:transition spd="slow" advTm="55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59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8367"/>
            <a:ext cx="6960121" cy="565374"/>
          </a:xfrm>
        </p:spPr>
        <p:txBody>
          <a:bodyPr>
            <a:normAutofit fontScale="90000"/>
          </a:bodyPr>
          <a:lstStyle/>
          <a:p>
            <a:pPr marL="0" indent="0"/>
            <a:r>
              <a:rPr lang="en-GB" sz="3600" dirty="0">
                <a:solidFill>
                  <a:schemeClr val="accent2">
                    <a:lumMod val="50000"/>
                  </a:schemeClr>
                </a:solidFill>
              </a:rPr>
              <a:t>Mastery in </a:t>
            </a:r>
            <a:br>
              <a:rPr lang="en-GB" sz="3600" dirty="0">
                <a:solidFill>
                  <a:schemeClr val="accent2">
                    <a:lumMod val="50000"/>
                  </a:schemeClr>
                </a:solidFill>
              </a:rPr>
            </a:br>
            <a:r>
              <a:rPr lang="en-GB" sz="3600" dirty="0">
                <a:solidFill>
                  <a:schemeClr val="accent2">
                    <a:lumMod val="50000"/>
                  </a:schemeClr>
                </a:solidFill>
              </a:rPr>
              <a:t>Mathematics</a:t>
            </a:r>
            <a:r>
              <a:rPr lang="en-GB" sz="3200" dirty="0"/>
              <a:t/>
            </a:r>
            <a:br>
              <a:rPr lang="en-GB" sz="3200" dirty="0"/>
            </a:br>
            <a:endParaRPr lang="en-GB" sz="4000" dirty="0"/>
          </a:p>
        </p:txBody>
      </p:sp>
      <p:sp>
        <p:nvSpPr>
          <p:cNvPr id="4" name="Content Placeholder 3"/>
          <p:cNvSpPr>
            <a:spLocks noGrp="1"/>
          </p:cNvSpPr>
          <p:nvPr>
            <p:ph idx="1"/>
          </p:nvPr>
        </p:nvSpPr>
        <p:spPr>
          <a:xfrm>
            <a:off x="149232" y="1127540"/>
            <a:ext cx="2975934" cy="3919022"/>
          </a:xfrm>
        </p:spPr>
        <p:txBody>
          <a:bodyPr>
            <a:noAutofit/>
          </a:bodyPr>
          <a:lstStyle/>
          <a:p>
            <a:r>
              <a:rPr lang="en-GB" sz="2400" dirty="0"/>
              <a:t>What is Mastery?</a:t>
            </a:r>
          </a:p>
          <a:p>
            <a:pPr marL="0" indent="0">
              <a:buNone/>
            </a:pPr>
            <a:r>
              <a:rPr lang="en-GB" dirty="0">
                <a:solidFill>
                  <a:schemeClr val="tx1"/>
                </a:solidFill>
                <a:hlinkClick r:id="rId5"/>
              </a:rPr>
              <a:t>Teaching for Mastery </a:t>
            </a:r>
          </a:p>
          <a:p>
            <a:pPr marL="0" indent="0">
              <a:buNone/>
            </a:pPr>
            <a:r>
              <a:rPr lang="en-GB" dirty="0">
                <a:solidFill>
                  <a:schemeClr val="tx1"/>
                </a:solidFill>
                <a:hlinkClick r:id="rId5"/>
              </a:rPr>
              <a:t>Part 1 - Mark McCourt</a:t>
            </a:r>
            <a:r>
              <a:rPr lang="en-GB" dirty="0">
                <a:solidFill>
                  <a:schemeClr val="tx1"/>
                </a:solidFill>
              </a:rPr>
              <a:t>     </a:t>
            </a:r>
            <a:r>
              <a:rPr lang="en-GB" dirty="0">
                <a:solidFill>
                  <a:schemeClr val="tx1"/>
                </a:solidFill>
                <a:hlinkClick r:id="rId6"/>
              </a:rPr>
              <a:t>Teaching for Mastery </a:t>
            </a:r>
          </a:p>
          <a:p>
            <a:pPr marL="0" indent="0">
              <a:buNone/>
            </a:pPr>
            <a:r>
              <a:rPr lang="en-GB" dirty="0">
                <a:solidFill>
                  <a:schemeClr val="tx1"/>
                </a:solidFill>
                <a:hlinkClick r:id="rId6"/>
              </a:rPr>
              <a:t>Part 2 - Mark McCourt</a:t>
            </a:r>
            <a:endParaRPr lang="en-GB" dirty="0">
              <a:solidFill>
                <a:schemeClr val="tx1"/>
              </a:solidFill>
            </a:endParaRPr>
          </a:p>
          <a:p>
            <a:pPr marL="0" indent="0">
              <a:buNone/>
            </a:pPr>
            <a:r>
              <a:rPr lang="en-GB" dirty="0">
                <a:solidFill>
                  <a:schemeClr val="tx1"/>
                </a:solidFill>
                <a:hlinkClick r:id="rId7"/>
              </a:rPr>
              <a:t>Mastery Explained | NCETM</a:t>
            </a:r>
            <a:r>
              <a:rPr lang="en-GB" dirty="0">
                <a:solidFill>
                  <a:schemeClr val="tx1"/>
                </a:solidFill>
              </a:rPr>
              <a:t>       </a:t>
            </a:r>
          </a:p>
          <a:p>
            <a:pPr marL="0" indent="0">
              <a:buNone/>
            </a:pPr>
            <a:r>
              <a:rPr lang="en-GB" u="sng" dirty="0">
                <a:solidFill>
                  <a:schemeClr val="tx1"/>
                </a:solidFill>
                <a:hlinkClick r:id="rId8"/>
              </a:rPr>
              <a:t>Debbie Logan Lecture</a:t>
            </a:r>
            <a:r>
              <a:rPr lang="en-GB" dirty="0">
                <a:solidFill>
                  <a:schemeClr val="tx1"/>
                </a:solidFill>
              </a:rPr>
              <a:t>        </a:t>
            </a:r>
          </a:p>
          <a:p>
            <a:pPr marL="0" indent="0">
              <a:buNone/>
            </a:pPr>
            <a:endParaRPr lang="en-GB" dirty="0">
              <a:solidFill>
                <a:schemeClr val="tx1"/>
              </a:solidFill>
            </a:endParaRPr>
          </a:p>
          <a:p>
            <a:endParaRPr lang="en-GB" dirty="0"/>
          </a:p>
          <a:p>
            <a:endParaRPr lang="en-GB" sz="2400" dirty="0"/>
          </a:p>
          <a:p>
            <a:endParaRPr lang="en-GB" sz="1800" dirty="0"/>
          </a:p>
        </p:txBody>
      </p:sp>
      <p:pic>
        <p:nvPicPr>
          <p:cNvPr id="12" name="Picture 11"/>
          <p:cNvPicPr>
            <a:picLocks noChangeAspect="1"/>
          </p:cNvPicPr>
          <p:nvPr/>
        </p:nvPicPr>
        <p:blipFill rotWithShape="1">
          <a:blip r:embed="rId9"/>
          <a:srcRect t="8793"/>
          <a:stretch/>
        </p:blipFill>
        <p:spPr>
          <a:xfrm>
            <a:off x="2999681" y="8366"/>
            <a:ext cx="6144319" cy="3961749"/>
          </a:xfrm>
          <a:prstGeom prst="rect">
            <a:avLst/>
          </a:prstGeom>
        </p:spPr>
      </p:pic>
      <p:pic>
        <p:nvPicPr>
          <p:cNvPr id="5" name="Mastery in Mathematics">
            <a:hlinkClick r:id="" action="ppaction://media"/>
            <a:extLst>
              <a:ext uri="{FF2B5EF4-FFF2-40B4-BE49-F238E27FC236}">
                <a16:creationId xmlns:a16="http://schemas.microsoft.com/office/drawing/2014/main" id="{8D406100-0D59-6A8E-C5BB-3EDDFE0CF07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593281" y="87854"/>
            <a:ext cx="406400" cy="40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135"/>
    </mc:Choice>
    <mc:Fallback xmlns="">
      <p:transition spd="slow" advTm="541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13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0619"/>
            <a:ext cx="8510954" cy="990600"/>
          </a:xfrm>
        </p:spPr>
        <p:txBody>
          <a:bodyPr>
            <a:normAutofit/>
          </a:bodyPr>
          <a:lstStyle/>
          <a:p>
            <a:r>
              <a:rPr lang="en-GB" sz="4800" dirty="0">
                <a:solidFill>
                  <a:schemeClr val="accent2">
                    <a:lumMod val="75000"/>
                  </a:schemeClr>
                </a:solidFill>
              </a:rPr>
              <a:t>Mastery in Mathematics</a:t>
            </a:r>
          </a:p>
        </p:txBody>
      </p:sp>
      <p:sp>
        <p:nvSpPr>
          <p:cNvPr id="6" name="Content Placeholder 5"/>
          <p:cNvSpPr>
            <a:spLocks noGrp="1"/>
          </p:cNvSpPr>
          <p:nvPr>
            <p:ph idx="1"/>
          </p:nvPr>
        </p:nvSpPr>
        <p:spPr>
          <a:xfrm>
            <a:off x="224277" y="764999"/>
            <a:ext cx="6708076" cy="4378501"/>
          </a:xfrm>
        </p:spPr>
        <p:txBody>
          <a:bodyPr>
            <a:normAutofit/>
          </a:bodyPr>
          <a:lstStyle/>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Diagnostic Pre-Assessment with Pre-teaching</a:t>
            </a:r>
          </a:p>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High-Quality, Whole Class or Group-Based </a:t>
            </a:r>
          </a:p>
          <a:p>
            <a:pPr marL="0" indent="0">
              <a:buNone/>
            </a:pPr>
            <a:r>
              <a:rPr lang="en-GB" sz="1700" b="1" dirty="0">
                <a:solidFill>
                  <a:schemeClr val="accent2">
                    <a:lumMod val="75000"/>
                  </a:schemeClr>
                </a:solidFill>
                <a:latin typeface="Comic Sans MS" panose="030F0702030302020204" pitchFamily="66" charset="0"/>
                <a:ea typeface="Open Sans" charset="0"/>
                <a:cs typeface="Open Sans" charset="0"/>
              </a:rPr>
              <a:t>    Initial Instruction</a:t>
            </a:r>
          </a:p>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Progress Monitoring Through Regular </a:t>
            </a:r>
          </a:p>
          <a:p>
            <a:pPr marL="0" indent="0">
              <a:buNone/>
            </a:pPr>
            <a:r>
              <a:rPr lang="en-GB" sz="1700" b="1" dirty="0">
                <a:solidFill>
                  <a:schemeClr val="accent2">
                    <a:lumMod val="75000"/>
                  </a:schemeClr>
                </a:solidFill>
                <a:latin typeface="Comic Sans MS" panose="030F0702030302020204" pitchFamily="66" charset="0"/>
                <a:ea typeface="Open Sans" charset="0"/>
                <a:cs typeface="Open Sans" charset="0"/>
              </a:rPr>
              <a:t>    Formative Assessments</a:t>
            </a:r>
          </a:p>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High-Quality Corrective Instruction</a:t>
            </a:r>
          </a:p>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Second, Parallel Formative Assessments</a:t>
            </a:r>
          </a:p>
          <a:p>
            <a:pPr marL="342900" indent="-342900">
              <a:buFont typeface="Arial"/>
              <a:buChar char="•"/>
            </a:pPr>
            <a:r>
              <a:rPr lang="en-GB" sz="1700" b="1" dirty="0">
                <a:solidFill>
                  <a:schemeClr val="accent2">
                    <a:lumMod val="75000"/>
                  </a:schemeClr>
                </a:solidFill>
                <a:latin typeface="Comic Sans MS" panose="030F0702030302020204" pitchFamily="66" charset="0"/>
                <a:ea typeface="Open Sans" charset="0"/>
                <a:cs typeface="Open Sans" charset="0"/>
              </a:rPr>
              <a:t>Enrichment or Extension Activities</a:t>
            </a:r>
          </a:p>
          <a:p>
            <a:endParaRPr lang="en-GB" dirty="0"/>
          </a:p>
        </p:txBody>
      </p:sp>
      <p:pic>
        <p:nvPicPr>
          <p:cNvPr id="8" name="Picture 7">
            <a:extLst>
              <a:ext uri="{FF2B5EF4-FFF2-40B4-BE49-F238E27FC236}">
                <a16:creationId xmlns:a16="http://schemas.microsoft.com/office/drawing/2014/main" id="{EFF7B555-2E50-42A5-A95C-C0B6D63D54C2}"/>
              </a:ext>
            </a:extLst>
          </p:cNvPr>
          <p:cNvPicPr>
            <a:picLocks noChangeAspect="1"/>
          </p:cNvPicPr>
          <p:nvPr/>
        </p:nvPicPr>
        <p:blipFill rotWithShape="1">
          <a:blip r:embed="rId5"/>
          <a:srcRect l="8208"/>
          <a:stretch/>
        </p:blipFill>
        <p:spPr>
          <a:xfrm>
            <a:off x="4884516" y="1509379"/>
            <a:ext cx="4505750" cy="3634121"/>
          </a:xfrm>
          <a:prstGeom prst="rect">
            <a:avLst/>
          </a:prstGeom>
        </p:spPr>
      </p:pic>
      <p:pic>
        <p:nvPicPr>
          <p:cNvPr id="2" name="Mastery Cycl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627553" y="211119"/>
            <a:ext cx="609600" cy="609600"/>
          </a:xfrm>
          <a:prstGeom prst="rect">
            <a:avLst/>
          </a:prstGeom>
        </p:spPr>
      </p:pic>
    </p:spTree>
    <p:extLst>
      <p:ext uri="{BB962C8B-B14F-4D97-AF65-F5344CB8AC3E}">
        <p14:creationId xmlns:p14="http://schemas.microsoft.com/office/powerpoint/2010/main" val="1997624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73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8367"/>
            <a:ext cx="6960121" cy="565374"/>
          </a:xfrm>
        </p:spPr>
        <p:txBody>
          <a:bodyPr>
            <a:normAutofit fontScale="90000"/>
          </a:bodyPr>
          <a:lstStyle/>
          <a:p>
            <a:pPr marL="0" indent="0"/>
            <a:r>
              <a:rPr lang="en-GB" sz="4000" dirty="0">
                <a:solidFill>
                  <a:schemeClr val="accent2">
                    <a:lumMod val="50000"/>
                  </a:schemeClr>
                </a:solidFill>
              </a:rPr>
              <a:t>Mastery in Mathematics</a:t>
            </a:r>
            <a:r>
              <a:rPr lang="en-GB" sz="3200" dirty="0"/>
              <a:t/>
            </a:r>
            <a:br>
              <a:rPr lang="en-GB" sz="3200" dirty="0"/>
            </a:br>
            <a:endParaRPr lang="en-GB" sz="4000" dirty="0"/>
          </a:p>
        </p:txBody>
      </p:sp>
      <p:sp>
        <p:nvSpPr>
          <p:cNvPr id="4" name="Content Placeholder 3"/>
          <p:cNvSpPr>
            <a:spLocks noGrp="1"/>
          </p:cNvSpPr>
          <p:nvPr>
            <p:ph idx="1"/>
          </p:nvPr>
        </p:nvSpPr>
        <p:spPr>
          <a:xfrm>
            <a:off x="559551" y="632898"/>
            <a:ext cx="5744429" cy="3872808"/>
          </a:xfrm>
        </p:spPr>
        <p:txBody>
          <a:bodyPr>
            <a:noAutofit/>
          </a:bodyPr>
          <a:lstStyle/>
          <a:p>
            <a:r>
              <a:rPr lang="en-GB" sz="2400" dirty="0"/>
              <a:t>Working in partnership with </a:t>
            </a:r>
          </a:p>
          <a:p>
            <a:pPr marL="0" indent="0">
              <a:buNone/>
            </a:pPr>
            <a:r>
              <a:rPr lang="en-GB" sz="2400" dirty="0"/>
              <a:t>Graeme High School</a:t>
            </a:r>
          </a:p>
          <a:p>
            <a:pPr lvl="1"/>
            <a:r>
              <a:rPr lang="en-GB" sz="2400" dirty="0"/>
              <a:t>Decluttering the Curriculum</a:t>
            </a:r>
          </a:p>
          <a:p>
            <a:pPr lvl="1"/>
            <a:r>
              <a:rPr lang="en-GB" sz="2400" dirty="0"/>
              <a:t>Numeracy Skills focused</a:t>
            </a:r>
          </a:p>
          <a:p>
            <a:pPr lvl="1"/>
            <a:endParaRPr lang="en-GB" sz="2400" dirty="0"/>
          </a:p>
          <a:p>
            <a:r>
              <a:rPr lang="en-GB" sz="2400" dirty="0"/>
              <a:t>Application of skills</a:t>
            </a:r>
          </a:p>
          <a:p>
            <a:pPr lvl="1"/>
            <a:r>
              <a:rPr lang="en-GB" sz="2400" dirty="0"/>
              <a:t>STEM</a:t>
            </a:r>
          </a:p>
          <a:p>
            <a:pPr lvl="1"/>
            <a:r>
              <a:rPr lang="en-GB" sz="2400" dirty="0"/>
              <a:t>Interdisciplinary Learning </a:t>
            </a:r>
          </a:p>
          <a:p>
            <a:pPr lvl="1"/>
            <a:r>
              <a:rPr lang="en-GB" sz="2400" dirty="0"/>
              <a:t>Self-directed Learning</a:t>
            </a:r>
          </a:p>
        </p:txBody>
      </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Mastery at St Margaret'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145514" y="102974"/>
            <a:ext cx="609600" cy="609600"/>
          </a:xfrm>
          <a:prstGeom prst="rect">
            <a:avLst/>
          </a:prstGeom>
        </p:spPr>
      </p:pic>
    </p:spTree>
    <p:extLst>
      <p:ext uri="{BB962C8B-B14F-4D97-AF65-F5344CB8AC3E}">
        <p14:creationId xmlns:p14="http://schemas.microsoft.com/office/powerpoint/2010/main" val="1929936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011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87664" y="-27244"/>
            <a:ext cx="7282851" cy="565374"/>
          </a:xfrm>
        </p:spPr>
        <p:txBody>
          <a:bodyPr>
            <a:normAutofit fontScale="90000"/>
          </a:bodyPr>
          <a:lstStyle/>
          <a:p>
            <a:pPr marL="0" indent="0"/>
            <a:r>
              <a:rPr lang="en-GB" sz="4000" dirty="0">
                <a:solidFill>
                  <a:schemeClr val="accent2">
                    <a:lumMod val="50000"/>
                  </a:schemeClr>
                </a:solidFill>
              </a:rPr>
              <a:t>Concrete, Pictorial, Abstract (CPA)</a:t>
            </a:r>
            <a:r>
              <a:rPr lang="en-GB" sz="3200" dirty="0"/>
              <a:t/>
            </a:r>
            <a:br>
              <a:rPr lang="en-GB" sz="3200" dirty="0"/>
            </a:b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0" name="Google Shape;1750;p43"/>
          <p:cNvGrpSpPr/>
          <p:nvPr/>
        </p:nvGrpSpPr>
        <p:grpSpPr>
          <a:xfrm rot="1059618">
            <a:off x="8473168" y="1758803"/>
            <a:ext cx="434227" cy="330249"/>
            <a:chOff x="5841679" y="4053505"/>
            <a:chExt cx="278328" cy="211668"/>
          </a:xfrm>
        </p:grpSpPr>
        <p:sp>
          <p:nvSpPr>
            <p:cNvPr id="1751" name="Google Shape;1751;p43"/>
            <p:cNvSpPr/>
            <p:nvPr/>
          </p:nvSpPr>
          <p:spPr>
            <a:xfrm>
              <a:off x="5851505" y="4063317"/>
              <a:ext cx="258705" cy="69882"/>
            </a:xfrm>
            <a:custGeom>
              <a:avLst/>
              <a:gdLst/>
              <a:ahLst/>
              <a:cxnLst/>
              <a:rect l="l" t="t" r="r" b="b"/>
              <a:pathLst>
                <a:path w="3454" h="933" extrusionOk="0">
                  <a:moveTo>
                    <a:pt x="2601" y="0"/>
                  </a:moveTo>
                  <a:cubicBezTo>
                    <a:pt x="2183" y="0"/>
                    <a:pt x="1756" y="52"/>
                    <a:pt x="1334" y="99"/>
                  </a:cubicBezTo>
                  <a:cubicBezTo>
                    <a:pt x="989" y="147"/>
                    <a:pt x="501" y="99"/>
                    <a:pt x="191" y="230"/>
                  </a:cubicBezTo>
                  <a:cubicBezTo>
                    <a:pt x="60" y="289"/>
                    <a:pt x="60" y="301"/>
                    <a:pt x="25" y="444"/>
                  </a:cubicBezTo>
                  <a:cubicBezTo>
                    <a:pt x="37" y="492"/>
                    <a:pt x="13" y="932"/>
                    <a:pt x="1" y="932"/>
                  </a:cubicBezTo>
                  <a:lnTo>
                    <a:pt x="1" y="932"/>
                  </a:lnTo>
                  <a:cubicBezTo>
                    <a:pt x="1156" y="885"/>
                    <a:pt x="2299" y="825"/>
                    <a:pt x="3454" y="754"/>
                  </a:cubicBezTo>
                  <a:cubicBezTo>
                    <a:pt x="3454" y="563"/>
                    <a:pt x="3430" y="373"/>
                    <a:pt x="3394" y="170"/>
                  </a:cubicBezTo>
                  <a:cubicBezTo>
                    <a:pt x="3394" y="147"/>
                    <a:pt x="3370" y="99"/>
                    <a:pt x="3347" y="87"/>
                  </a:cubicBezTo>
                  <a:cubicBezTo>
                    <a:pt x="3311" y="75"/>
                    <a:pt x="3287" y="51"/>
                    <a:pt x="3251" y="51"/>
                  </a:cubicBezTo>
                  <a:cubicBezTo>
                    <a:pt x="3038" y="14"/>
                    <a:pt x="2821" y="0"/>
                    <a:pt x="2601" y="0"/>
                  </a:cubicBezTo>
                  <a:close/>
                  <a:moveTo>
                    <a:pt x="1" y="932"/>
                  </a:moveTo>
                  <a:cubicBezTo>
                    <a:pt x="1" y="932"/>
                    <a:pt x="1" y="932"/>
                    <a:pt x="1" y="932"/>
                  </a:cubicBezTo>
                  <a:cubicBezTo>
                    <a:pt x="1" y="932"/>
                    <a:pt x="1" y="932"/>
                    <a:pt x="1" y="9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3"/>
            <p:cNvSpPr/>
            <p:nvPr/>
          </p:nvSpPr>
          <p:spPr>
            <a:xfrm>
              <a:off x="5841679" y="4053505"/>
              <a:ext cx="278328" cy="89506"/>
            </a:xfrm>
            <a:custGeom>
              <a:avLst/>
              <a:gdLst/>
              <a:ahLst/>
              <a:cxnLst/>
              <a:rect l="l" t="t" r="r" b="b"/>
              <a:pathLst>
                <a:path w="3716" h="1195" extrusionOk="0">
                  <a:moveTo>
                    <a:pt x="2704" y="266"/>
                  </a:moveTo>
                  <a:cubicBezTo>
                    <a:pt x="2930" y="266"/>
                    <a:pt x="3156" y="278"/>
                    <a:pt x="3370" y="337"/>
                  </a:cubicBezTo>
                  <a:lnTo>
                    <a:pt x="3394" y="337"/>
                  </a:lnTo>
                  <a:lnTo>
                    <a:pt x="3394" y="349"/>
                  </a:lnTo>
                  <a:cubicBezTo>
                    <a:pt x="3418" y="480"/>
                    <a:pt x="3454" y="623"/>
                    <a:pt x="3454" y="766"/>
                  </a:cubicBezTo>
                  <a:cubicBezTo>
                    <a:pt x="2394" y="837"/>
                    <a:pt x="1334" y="897"/>
                    <a:pt x="275" y="932"/>
                  </a:cubicBezTo>
                  <a:cubicBezTo>
                    <a:pt x="275" y="873"/>
                    <a:pt x="299" y="813"/>
                    <a:pt x="299" y="754"/>
                  </a:cubicBezTo>
                  <a:cubicBezTo>
                    <a:pt x="310" y="682"/>
                    <a:pt x="310" y="623"/>
                    <a:pt x="310" y="599"/>
                  </a:cubicBezTo>
                  <a:lnTo>
                    <a:pt x="310" y="575"/>
                  </a:lnTo>
                  <a:cubicBezTo>
                    <a:pt x="322" y="540"/>
                    <a:pt x="322" y="516"/>
                    <a:pt x="322" y="516"/>
                  </a:cubicBezTo>
                  <a:cubicBezTo>
                    <a:pt x="322" y="516"/>
                    <a:pt x="334" y="504"/>
                    <a:pt x="382" y="480"/>
                  </a:cubicBezTo>
                  <a:cubicBezTo>
                    <a:pt x="572" y="409"/>
                    <a:pt x="870" y="397"/>
                    <a:pt x="1132" y="385"/>
                  </a:cubicBezTo>
                  <a:cubicBezTo>
                    <a:pt x="1263" y="361"/>
                    <a:pt x="1382" y="361"/>
                    <a:pt x="1501" y="349"/>
                  </a:cubicBezTo>
                  <a:cubicBezTo>
                    <a:pt x="1906" y="301"/>
                    <a:pt x="2299" y="266"/>
                    <a:pt x="2704" y="266"/>
                  </a:cubicBezTo>
                  <a:close/>
                  <a:moveTo>
                    <a:pt x="2742" y="0"/>
                  </a:moveTo>
                  <a:cubicBezTo>
                    <a:pt x="2314" y="0"/>
                    <a:pt x="1887" y="52"/>
                    <a:pt x="1465" y="99"/>
                  </a:cubicBezTo>
                  <a:cubicBezTo>
                    <a:pt x="1370" y="111"/>
                    <a:pt x="1251" y="123"/>
                    <a:pt x="1108" y="123"/>
                  </a:cubicBezTo>
                  <a:cubicBezTo>
                    <a:pt x="834" y="123"/>
                    <a:pt x="513" y="147"/>
                    <a:pt x="275" y="242"/>
                  </a:cubicBezTo>
                  <a:cubicBezTo>
                    <a:pt x="120" y="301"/>
                    <a:pt x="84" y="349"/>
                    <a:pt x="37" y="516"/>
                  </a:cubicBezTo>
                  <a:lnTo>
                    <a:pt x="37" y="540"/>
                  </a:lnTo>
                  <a:cubicBezTo>
                    <a:pt x="37" y="575"/>
                    <a:pt x="37" y="599"/>
                    <a:pt x="25" y="742"/>
                  </a:cubicBezTo>
                  <a:cubicBezTo>
                    <a:pt x="13" y="825"/>
                    <a:pt x="13" y="992"/>
                    <a:pt x="1" y="1016"/>
                  </a:cubicBezTo>
                  <a:cubicBezTo>
                    <a:pt x="13" y="992"/>
                    <a:pt x="60" y="932"/>
                    <a:pt x="120" y="932"/>
                  </a:cubicBezTo>
                  <a:lnTo>
                    <a:pt x="120" y="1194"/>
                  </a:lnTo>
                  <a:lnTo>
                    <a:pt x="144" y="1194"/>
                  </a:lnTo>
                  <a:cubicBezTo>
                    <a:pt x="1287" y="1171"/>
                    <a:pt x="2454" y="1111"/>
                    <a:pt x="3597" y="1016"/>
                  </a:cubicBezTo>
                  <a:lnTo>
                    <a:pt x="3716" y="1004"/>
                  </a:lnTo>
                  <a:lnTo>
                    <a:pt x="3716" y="885"/>
                  </a:lnTo>
                  <a:cubicBezTo>
                    <a:pt x="3716" y="682"/>
                    <a:pt x="3704" y="468"/>
                    <a:pt x="3656" y="278"/>
                  </a:cubicBezTo>
                  <a:cubicBezTo>
                    <a:pt x="3644" y="230"/>
                    <a:pt x="3632" y="170"/>
                    <a:pt x="3573" y="111"/>
                  </a:cubicBezTo>
                  <a:cubicBezTo>
                    <a:pt x="3525" y="63"/>
                    <a:pt x="3454" y="51"/>
                    <a:pt x="3418" y="51"/>
                  </a:cubicBezTo>
                  <a:cubicBezTo>
                    <a:pt x="3193" y="15"/>
                    <a:pt x="2967" y="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3"/>
            <p:cNvSpPr/>
            <p:nvPr/>
          </p:nvSpPr>
          <p:spPr>
            <a:xfrm>
              <a:off x="5851505" y="4184955"/>
              <a:ext cx="258705" cy="69507"/>
            </a:xfrm>
            <a:custGeom>
              <a:avLst/>
              <a:gdLst/>
              <a:ahLst/>
              <a:cxnLst/>
              <a:rect l="l" t="t" r="r" b="b"/>
              <a:pathLst>
                <a:path w="3454" h="928" extrusionOk="0">
                  <a:moveTo>
                    <a:pt x="2599" y="1"/>
                  </a:moveTo>
                  <a:cubicBezTo>
                    <a:pt x="2181" y="1"/>
                    <a:pt x="1755" y="47"/>
                    <a:pt x="1334" y="94"/>
                  </a:cubicBezTo>
                  <a:cubicBezTo>
                    <a:pt x="989" y="142"/>
                    <a:pt x="501" y="94"/>
                    <a:pt x="191" y="225"/>
                  </a:cubicBezTo>
                  <a:cubicBezTo>
                    <a:pt x="60" y="285"/>
                    <a:pt x="60" y="309"/>
                    <a:pt x="25" y="440"/>
                  </a:cubicBezTo>
                  <a:cubicBezTo>
                    <a:pt x="37" y="487"/>
                    <a:pt x="13" y="928"/>
                    <a:pt x="1" y="928"/>
                  </a:cubicBezTo>
                  <a:cubicBezTo>
                    <a:pt x="1156" y="892"/>
                    <a:pt x="2299" y="832"/>
                    <a:pt x="3454" y="749"/>
                  </a:cubicBezTo>
                  <a:cubicBezTo>
                    <a:pt x="3454" y="559"/>
                    <a:pt x="3430" y="368"/>
                    <a:pt x="3394" y="178"/>
                  </a:cubicBezTo>
                  <a:cubicBezTo>
                    <a:pt x="3394" y="142"/>
                    <a:pt x="3370" y="94"/>
                    <a:pt x="3347" y="82"/>
                  </a:cubicBezTo>
                  <a:cubicBezTo>
                    <a:pt x="3311" y="70"/>
                    <a:pt x="3287" y="47"/>
                    <a:pt x="3251" y="47"/>
                  </a:cubicBezTo>
                  <a:cubicBezTo>
                    <a:pt x="3038" y="14"/>
                    <a:pt x="2819" y="1"/>
                    <a:pt x="25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3"/>
            <p:cNvSpPr/>
            <p:nvPr/>
          </p:nvSpPr>
          <p:spPr>
            <a:xfrm>
              <a:off x="5841679" y="4175143"/>
              <a:ext cx="278328" cy="90030"/>
            </a:xfrm>
            <a:custGeom>
              <a:avLst/>
              <a:gdLst/>
              <a:ahLst/>
              <a:cxnLst/>
              <a:rect l="l" t="t" r="r" b="b"/>
              <a:pathLst>
                <a:path w="3716" h="1202" extrusionOk="0">
                  <a:moveTo>
                    <a:pt x="2704" y="261"/>
                  </a:moveTo>
                  <a:cubicBezTo>
                    <a:pt x="2930" y="261"/>
                    <a:pt x="3156" y="273"/>
                    <a:pt x="3370" y="332"/>
                  </a:cubicBezTo>
                  <a:lnTo>
                    <a:pt x="3394" y="332"/>
                  </a:lnTo>
                  <a:lnTo>
                    <a:pt x="3394" y="344"/>
                  </a:lnTo>
                  <a:cubicBezTo>
                    <a:pt x="3418" y="487"/>
                    <a:pt x="3454" y="618"/>
                    <a:pt x="3454" y="761"/>
                  </a:cubicBezTo>
                  <a:cubicBezTo>
                    <a:pt x="2394" y="844"/>
                    <a:pt x="1334" y="904"/>
                    <a:pt x="275" y="928"/>
                  </a:cubicBezTo>
                  <a:cubicBezTo>
                    <a:pt x="275" y="868"/>
                    <a:pt x="299" y="809"/>
                    <a:pt x="299" y="749"/>
                  </a:cubicBezTo>
                  <a:cubicBezTo>
                    <a:pt x="310" y="678"/>
                    <a:pt x="310" y="618"/>
                    <a:pt x="310" y="606"/>
                  </a:cubicBezTo>
                  <a:lnTo>
                    <a:pt x="310" y="571"/>
                  </a:lnTo>
                  <a:cubicBezTo>
                    <a:pt x="322" y="547"/>
                    <a:pt x="322" y="511"/>
                    <a:pt x="322" y="511"/>
                  </a:cubicBezTo>
                  <a:cubicBezTo>
                    <a:pt x="322" y="511"/>
                    <a:pt x="334" y="499"/>
                    <a:pt x="382" y="487"/>
                  </a:cubicBezTo>
                  <a:cubicBezTo>
                    <a:pt x="572" y="404"/>
                    <a:pt x="870" y="392"/>
                    <a:pt x="1132" y="380"/>
                  </a:cubicBezTo>
                  <a:cubicBezTo>
                    <a:pt x="1263" y="368"/>
                    <a:pt x="1382" y="368"/>
                    <a:pt x="1501" y="344"/>
                  </a:cubicBezTo>
                  <a:cubicBezTo>
                    <a:pt x="1906" y="309"/>
                    <a:pt x="2299" y="261"/>
                    <a:pt x="2704" y="261"/>
                  </a:cubicBezTo>
                  <a:close/>
                  <a:moveTo>
                    <a:pt x="2740" y="1"/>
                  </a:moveTo>
                  <a:cubicBezTo>
                    <a:pt x="2312" y="1"/>
                    <a:pt x="1886" y="48"/>
                    <a:pt x="1465" y="94"/>
                  </a:cubicBezTo>
                  <a:cubicBezTo>
                    <a:pt x="1370" y="106"/>
                    <a:pt x="1251" y="130"/>
                    <a:pt x="1108" y="130"/>
                  </a:cubicBezTo>
                  <a:cubicBezTo>
                    <a:pt x="834" y="130"/>
                    <a:pt x="513" y="142"/>
                    <a:pt x="275" y="249"/>
                  </a:cubicBezTo>
                  <a:cubicBezTo>
                    <a:pt x="120" y="309"/>
                    <a:pt x="84" y="344"/>
                    <a:pt x="37" y="511"/>
                  </a:cubicBezTo>
                  <a:lnTo>
                    <a:pt x="37" y="547"/>
                  </a:lnTo>
                  <a:cubicBezTo>
                    <a:pt x="37" y="571"/>
                    <a:pt x="37" y="606"/>
                    <a:pt x="25" y="737"/>
                  </a:cubicBezTo>
                  <a:cubicBezTo>
                    <a:pt x="13" y="821"/>
                    <a:pt x="13" y="987"/>
                    <a:pt x="1" y="1023"/>
                  </a:cubicBezTo>
                  <a:cubicBezTo>
                    <a:pt x="13" y="987"/>
                    <a:pt x="60" y="928"/>
                    <a:pt x="120" y="928"/>
                  </a:cubicBezTo>
                  <a:lnTo>
                    <a:pt x="120" y="1202"/>
                  </a:lnTo>
                  <a:lnTo>
                    <a:pt x="144" y="1202"/>
                  </a:lnTo>
                  <a:cubicBezTo>
                    <a:pt x="1287" y="1166"/>
                    <a:pt x="2454" y="1106"/>
                    <a:pt x="3597" y="1023"/>
                  </a:cubicBezTo>
                  <a:lnTo>
                    <a:pt x="3716" y="999"/>
                  </a:lnTo>
                  <a:lnTo>
                    <a:pt x="3716" y="880"/>
                  </a:lnTo>
                  <a:cubicBezTo>
                    <a:pt x="3716" y="678"/>
                    <a:pt x="3704" y="463"/>
                    <a:pt x="3656" y="273"/>
                  </a:cubicBezTo>
                  <a:cubicBezTo>
                    <a:pt x="3644" y="225"/>
                    <a:pt x="3632" y="166"/>
                    <a:pt x="3573" y="106"/>
                  </a:cubicBezTo>
                  <a:cubicBezTo>
                    <a:pt x="3525" y="70"/>
                    <a:pt x="3454" y="47"/>
                    <a:pt x="3418" y="47"/>
                  </a:cubicBezTo>
                  <a:cubicBezTo>
                    <a:pt x="3192" y="14"/>
                    <a:pt x="2966" y="1"/>
                    <a:pt x="27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5" name="Google Shape;1755;p43"/>
          <p:cNvGrpSpPr/>
          <p:nvPr/>
        </p:nvGrpSpPr>
        <p:grpSpPr>
          <a:xfrm>
            <a:off x="8441287" y="106347"/>
            <a:ext cx="608566" cy="669556"/>
            <a:chOff x="4782300" y="3673398"/>
            <a:chExt cx="468200" cy="515162"/>
          </a:xfrm>
        </p:grpSpPr>
        <p:sp>
          <p:nvSpPr>
            <p:cNvPr id="1756" name="Google Shape;1756;p43"/>
            <p:cNvSpPr/>
            <p:nvPr/>
          </p:nvSpPr>
          <p:spPr>
            <a:xfrm>
              <a:off x="4795635" y="3685969"/>
              <a:ext cx="441536" cy="489996"/>
            </a:xfrm>
            <a:custGeom>
              <a:avLst/>
              <a:gdLst/>
              <a:ahLst/>
              <a:cxnLst/>
              <a:rect l="l" t="t" r="r" b="b"/>
              <a:pathLst>
                <a:path w="5895" h="6542" extrusionOk="0">
                  <a:moveTo>
                    <a:pt x="3176" y="0"/>
                  </a:moveTo>
                  <a:cubicBezTo>
                    <a:pt x="3155" y="0"/>
                    <a:pt x="3132" y="1"/>
                    <a:pt x="3108" y="5"/>
                  </a:cubicBezTo>
                  <a:cubicBezTo>
                    <a:pt x="3037" y="17"/>
                    <a:pt x="2954" y="29"/>
                    <a:pt x="2882" y="65"/>
                  </a:cubicBezTo>
                  <a:cubicBezTo>
                    <a:pt x="2811" y="89"/>
                    <a:pt x="2763" y="124"/>
                    <a:pt x="2716" y="172"/>
                  </a:cubicBezTo>
                  <a:cubicBezTo>
                    <a:pt x="2680" y="232"/>
                    <a:pt x="2632" y="327"/>
                    <a:pt x="2585" y="470"/>
                  </a:cubicBezTo>
                  <a:cubicBezTo>
                    <a:pt x="2537" y="601"/>
                    <a:pt x="2501" y="744"/>
                    <a:pt x="2454" y="922"/>
                  </a:cubicBezTo>
                  <a:cubicBezTo>
                    <a:pt x="2406" y="1101"/>
                    <a:pt x="2358" y="1279"/>
                    <a:pt x="2323" y="1482"/>
                  </a:cubicBezTo>
                  <a:cubicBezTo>
                    <a:pt x="2287" y="1672"/>
                    <a:pt x="2239" y="1863"/>
                    <a:pt x="2216" y="2041"/>
                  </a:cubicBezTo>
                  <a:cubicBezTo>
                    <a:pt x="2168" y="2232"/>
                    <a:pt x="2156" y="2399"/>
                    <a:pt x="2120" y="2553"/>
                  </a:cubicBezTo>
                  <a:cubicBezTo>
                    <a:pt x="2096" y="2696"/>
                    <a:pt x="2085" y="2815"/>
                    <a:pt x="2061" y="2911"/>
                  </a:cubicBezTo>
                  <a:cubicBezTo>
                    <a:pt x="2037" y="3030"/>
                    <a:pt x="2001" y="3161"/>
                    <a:pt x="1977" y="3292"/>
                  </a:cubicBezTo>
                  <a:cubicBezTo>
                    <a:pt x="1942" y="3422"/>
                    <a:pt x="1918" y="3565"/>
                    <a:pt x="1906" y="3696"/>
                  </a:cubicBezTo>
                  <a:cubicBezTo>
                    <a:pt x="1692" y="3268"/>
                    <a:pt x="1489" y="2827"/>
                    <a:pt x="1287" y="2399"/>
                  </a:cubicBezTo>
                  <a:cubicBezTo>
                    <a:pt x="1084" y="1970"/>
                    <a:pt x="894" y="1541"/>
                    <a:pt x="692" y="1101"/>
                  </a:cubicBezTo>
                  <a:lnTo>
                    <a:pt x="632" y="1137"/>
                  </a:lnTo>
                  <a:cubicBezTo>
                    <a:pt x="608" y="1148"/>
                    <a:pt x="572" y="1160"/>
                    <a:pt x="537" y="1184"/>
                  </a:cubicBezTo>
                  <a:cubicBezTo>
                    <a:pt x="489" y="1196"/>
                    <a:pt x="453" y="1196"/>
                    <a:pt x="430" y="1208"/>
                  </a:cubicBezTo>
                  <a:cubicBezTo>
                    <a:pt x="406" y="1208"/>
                    <a:pt x="393" y="1213"/>
                    <a:pt x="383" y="1213"/>
                  </a:cubicBezTo>
                  <a:cubicBezTo>
                    <a:pt x="378" y="1213"/>
                    <a:pt x="374" y="1212"/>
                    <a:pt x="370" y="1208"/>
                  </a:cubicBezTo>
                  <a:cubicBezTo>
                    <a:pt x="275" y="1244"/>
                    <a:pt x="191" y="1256"/>
                    <a:pt x="144" y="1279"/>
                  </a:cubicBezTo>
                  <a:cubicBezTo>
                    <a:pt x="96" y="1315"/>
                    <a:pt x="37" y="1363"/>
                    <a:pt x="1" y="1446"/>
                  </a:cubicBezTo>
                  <a:cubicBezTo>
                    <a:pt x="25" y="1601"/>
                    <a:pt x="72" y="1744"/>
                    <a:pt x="144" y="1875"/>
                  </a:cubicBezTo>
                  <a:cubicBezTo>
                    <a:pt x="215" y="2029"/>
                    <a:pt x="299" y="2160"/>
                    <a:pt x="358" y="2291"/>
                  </a:cubicBezTo>
                  <a:cubicBezTo>
                    <a:pt x="430" y="2458"/>
                    <a:pt x="501" y="2613"/>
                    <a:pt x="561" y="2768"/>
                  </a:cubicBezTo>
                  <a:cubicBezTo>
                    <a:pt x="620" y="2934"/>
                    <a:pt x="692" y="3101"/>
                    <a:pt x="775" y="3244"/>
                  </a:cubicBezTo>
                  <a:cubicBezTo>
                    <a:pt x="977" y="3684"/>
                    <a:pt x="1168" y="4113"/>
                    <a:pt x="1346" y="4542"/>
                  </a:cubicBezTo>
                  <a:lnTo>
                    <a:pt x="1346" y="4554"/>
                  </a:lnTo>
                  <a:cubicBezTo>
                    <a:pt x="1406" y="4673"/>
                    <a:pt x="1465" y="4827"/>
                    <a:pt x="1549" y="5006"/>
                  </a:cubicBezTo>
                  <a:cubicBezTo>
                    <a:pt x="1620" y="5185"/>
                    <a:pt x="1692" y="5375"/>
                    <a:pt x="1787" y="5566"/>
                  </a:cubicBezTo>
                  <a:cubicBezTo>
                    <a:pt x="1870" y="5768"/>
                    <a:pt x="1942" y="5947"/>
                    <a:pt x="2037" y="6125"/>
                  </a:cubicBezTo>
                  <a:cubicBezTo>
                    <a:pt x="2108" y="6304"/>
                    <a:pt x="2204" y="6435"/>
                    <a:pt x="2275" y="6542"/>
                  </a:cubicBezTo>
                  <a:cubicBezTo>
                    <a:pt x="2287" y="6518"/>
                    <a:pt x="2323" y="6518"/>
                    <a:pt x="2358" y="6506"/>
                  </a:cubicBezTo>
                  <a:cubicBezTo>
                    <a:pt x="2406" y="6494"/>
                    <a:pt x="2454" y="6494"/>
                    <a:pt x="2513" y="6482"/>
                  </a:cubicBezTo>
                  <a:cubicBezTo>
                    <a:pt x="2561" y="6482"/>
                    <a:pt x="2620" y="6459"/>
                    <a:pt x="2656" y="6447"/>
                  </a:cubicBezTo>
                  <a:cubicBezTo>
                    <a:pt x="2704" y="6447"/>
                    <a:pt x="2739" y="6435"/>
                    <a:pt x="2751" y="6423"/>
                  </a:cubicBezTo>
                  <a:cubicBezTo>
                    <a:pt x="2811" y="6399"/>
                    <a:pt x="2858" y="6387"/>
                    <a:pt x="2882" y="6363"/>
                  </a:cubicBezTo>
                  <a:cubicBezTo>
                    <a:pt x="2918" y="6328"/>
                    <a:pt x="2942" y="6316"/>
                    <a:pt x="2978" y="6280"/>
                  </a:cubicBezTo>
                  <a:cubicBezTo>
                    <a:pt x="2989" y="6256"/>
                    <a:pt x="3013" y="6220"/>
                    <a:pt x="3037" y="6197"/>
                  </a:cubicBezTo>
                  <a:lnTo>
                    <a:pt x="2644" y="5256"/>
                  </a:lnTo>
                  <a:lnTo>
                    <a:pt x="2477" y="4911"/>
                  </a:lnTo>
                  <a:cubicBezTo>
                    <a:pt x="2513" y="4792"/>
                    <a:pt x="2525" y="4673"/>
                    <a:pt x="2561" y="4530"/>
                  </a:cubicBezTo>
                  <a:cubicBezTo>
                    <a:pt x="2585" y="4375"/>
                    <a:pt x="2632" y="4256"/>
                    <a:pt x="2680" y="4173"/>
                  </a:cubicBezTo>
                  <a:cubicBezTo>
                    <a:pt x="2686" y="4169"/>
                    <a:pt x="2696" y="4168"/>
                    <a:pt x="2710" y="4168"/>
                  </a:cubicBezTo>
                  <a:cubicBezTo>
                    <a:pt x="2747" y="4168"/>
                    <a:pt x="2813" y="4179"/>
                    <a:pt x="2918" y="4196"/>
                  </a:cubicBezTo>
                  <a:cubicBezTo>
                    <a:pt x="3049" y="4232"/>
                    <a:pt x="3192" y="4280"/>
                    <a:pt x="3359" y="4339"/>
                  </a:cubicBezTo>
                  <a:cubicBezTo>
                    <a:pt x="3525" y="4399"/>
                    <a:pt x="3716" y="4470"/>
                    <a:pt x="3906" y="4542"/>
                  </a:cubicBezTo>
                  <a:cubicBezTo>
                    <a:pt x="4121" y="4613"/>
                    <a:pt x="4299" y="4696"/>
                    <a:pt x="4478" y="4768"/>
                  </a:cubicBezTo>
                  <a:cubicBezTo>
                    <a:pt x="4656" y="4839"/>
                    <a:pt x="4799" y="4899"/>
                    <a:pt x="4942" y="4958"/>
                  </a:cubicBezTo>
                  <a:cubicBezTo>
                    <a:pt x="5073" y="5018"/>
                    <a:pt x="5156" y="5054"/>
                    <a:pt x="5204" y="5077"/>
                  </a:cubicBezTo>
                  <a:cubicBezTo>
                    <a:pt x="5252" y="5077"/>
                    <a:pt x="5275" y="5113"/>
                    <a:pt x="5311" y="5125"/>
                  </a:cubicBezTo>
                  <a:cubicBezTo>
                    <a:pt x="5347" y="5137"/>
                    <a:pt x="5371" y="5173"/>
                    <a:pt x="5394" y="5185"/>
                  </a:cubicBezTo>
                  <a:cubicBezTo>
                    <a:pt x="5406" y="5191"/>
                    <a:pt x="5418" y="5194"/>
                    <a:pt x="5433" y="5194"/>
                  </a:cubicBezTo>
                  <a:cubicBezTo>
                    <a:pt x="5448" y="5194"/>
                    <a:pt x="5466" y="5191"/>
                    <a:pt x="5490" y="5185"/>
                  </a:cubicBezTo>
                  <a:lnTo>
                    <a:pt x="5585" y="5137"/>
                  </a:lnTo>
                  <a:cubicBezTo>
                    <a:pt x="5609" y="5125"/>
                    <a:pt x="5645" y="5077"/>
                    <a:pt x="5668" y="5030"/>
                  </a:cubicBezTo>
                  <a:cubicBezTo>
                    <a:pt x="5704" y="4970"/>
                    <a:pt x="5740" y="4935"/>
                    <a:pt x="5775" y="4875"/>
                  </a:cubicBezTo>
                  <a:cubicBezTo>
                    <a:pt x="5823" y="4816"/>
                    <a:pt x="5847" y="4768"/>
                    <a:pt x="5859" y="4708"/>
                  </a:cubicBezTo>
                  <a:cubicBezTo>
                    <a:pt x="5895" y="4649"/>
                    <a:pt x="5895" y="4601"/>
                    <a:pt x="5895" y="4577"/>
                  </a:cubicBezTo>
                  <a:cubicBezTo>
                    <a:pt x="5787" y="4482"/>
                    <a:pt x="5656" y="4399"/>
                    <a:pt x="5502" y="4315"/>
                  </a:cubicBezTo>
                  <a:cubicBezTo>
                    <a:pt x="5359" y="4244"/>
                    <a:pt x="5204" y="4173"/>
                    <a:pt x="5049" y="4113"/>
                  </a:cubicBezTo>
                  <a:cubicBezTo>
                    <a:pt x="4894" y="4054"/>
                    <a:pt x="4728" y="3994"/>
                    <a:pt x="4573" y="3934"/>
                  </a:cubicBezTo>
                  <a:cubicBezTo>
                    <a:pt x="4406" y="3887"/>
                    <a:pt x="4251" y="3827"/>
                    <a:pt x="4109" y="3768"/>
                  </a:cubicBezTo>
                  <a:cubicBezTo>
                    <a:pt x="4049" y="3756"/>
                    <a:pt x="3954" y="3708"/>
                    <a:pt x="3835" y="3661"/>
                  </a:cubicBezTo>
                  <a:cubicBezTo>
                    <a:pt x="3716" y="3601"/>
                    <a:pt x="3597" y="3565"/>
                    <a:pt x="3466" y="3506"/>
                  </a:cubicBezTo>
                  <a:lnTo>
                    <a:pt x="3108" y="3327"/>
                  </a:lnTo>
                  <a:cubicBezTo>
                    <a:pt x="3001" y="3268"/>
                    <a:pt x="2930" y="3220"/>
                    <a:pt x="2882" y="3184"/>
                  </a:cubicBezTo>
                  <a:lnTo>
                    <a:pt x="2858" y="3161"/>
                  </a:lnTo>
                  <a:cubicBezTo>
                    <a:pt x="2847" y="3137"/>
                    <a:pt x="2858" y="3065"/>
                    <a:pt x="2870" y="2934"/>
                  </a:cubicBezTo>
                  <a:cubicBezTo>
                    <a:pt x="2906" y="2791"/>
                    <a:pt x="2930" y="2625"/>
                    <a:pt x="2978" y="2410"/>
                  </a:cubicBezTo>
                  <a:cubicBezTo>
                    <a:pt x="3025" y="2208"/>
                    <a:pt x="3061" y="1982"/>
                    <a:pt x="3120" y="1744"/>
                  </a:cubicBezTo>
                  <a:cubicBezTo>
                    <a:pt x="3180" y="1506"/>
                    <a:pt x="3228" y="1279"/>
                    <a:pt x="3275" y="1053"/>
                  </a:cubicBezTo>
                  <a:cubicBezTo>
                    <a:pt x="3323" y="851"/>
                    <a:pt x="3359" y="648"/>
                    <a:pt x="3394" y="482"/>
                  </a:cubicBezTo>
                  <a:cubicBezTo>
                    <a:pt x="3418" y="303"/>
                    <a:pt x="3418" y="184"/>
                    <a:pt x="3418" y="124"/>
                  </a:cubicBezTo>
                  <a:cubicBezTo>
                    <a:pt x="3406" y="89"/>
                    <a:pt x="3382" y="65"/>
                    <a:pt x="3299" y="5"/>
                  </a:cubicBezTo>
                  <a:cubicBezTo>
                    <a:pt x="3259" y="5"/>
                    <a:pt x="3220" y="0"/>
                    <a:pt x="31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3"/>
            <p:cNvSpPr/>
            <p:nvPr/>
          </p:nvSpPr>
          <p:spPr>
            <a:xfrm>
              <a:off x="4782300" y="3673398"/>
              <a:ext cx="468200" cy="515162"/>
            </a:xfrm>
            <a:custGeom>
              <a:avLst/>
              <a:gdLst/>
              <a:ahLst/>
              <a:cxnLst/>
              <a:rect l="l" t="t" r="r" b="b"/>
              <a:pathLst>
                <a:path w="6251" h="6878" extrusionOk="0">
                  <a:moveTo>
                    <a:pt x="3441" y="353"/>
                  </a:moveTo>
                  <a:cubicBezTo>
                    <a:pt x="3441" y="401"/>
                    <a:pt x="3441" y="472"/>
                    <a:pt x="3417" y="603"/>
                  </a:cubicBezTo>
                  <a:cubicBezTo>
                    <a:pt x="3382" y="770"/>
                    <a:pt x="3334" y="960"/>
                    <a:pt x="3298" y="1186"/>
                  </a:cubicBezTo>
                  <a:cubicBezTo>
                    <a:pt x="3251" y="1389"/>
                    <a:pt x="3203" y="1627"/>
                    <a:pt x="3143" y="1865"/>
                  </a:cubicBezTo>
                  <a:cubicBezTo>
                    <a:pt x="3084" y="2103"/>
                    <a:pt x="3036" y="2329"/>
                    <a:pt x="3001" y="2544"/>
                  </a:cubicBezTo>
                  <a:cubicBezTo>
                    <a:pt x="2953" y="2746"/>
                    <a:pt x="2905" y="2913"/>
                    <a:pt x="2893" y="3056"/>
                  </a:cubicBezTo>
                  <a:cubicBezTo>
                    <a:pt x="2858" y="3270"/>
                    <a:pt x="2858" y="3341"/>
                    <a:pt x="2917" y="3413"/>
                  </a:cubicBezTo>
                  <a:lnTo>
                    <a:pt x="2953" y="3449"/>
                  </a:lnTo>
                  <a:cubicBezTo>
                    <a:pt x="3001" y="3496"/>
                    <a:pt x="3084" y="3556"/>
                    <a:pt x="3203" y="3615"/>
                  </a:cubicBezTo>
                  <a:cubicBezTo>
                    <a:pt x="3322" y="3675"/>
                    <a:pt x="3441" y="3734"/>
                    <a:pt x="3572" y="3794"/>
                  </a:cubicBezTo>
                  <a:cubicBezTo>
                    <a:pt x="3691" y="3853"/>
                    <a:pt x="3834" y="3913"/>
                    <a:pt x="3953" y="3960"/>
                  </a:cubicBezTo>
                  <a:lnTo>
                    <a:pt x="4215" y="4091"/>
                  </a:lnTo>
                  <a:cubicBezTo>
                    <a:pt x="4346" y="4139"/>
                    <a:pt x="4513" y="4187"/>
                    <a:pt x="4679" y="4246"/>
                  </a:cubicBezTo>
                  <a:cubicBezTo>
                    <a:pt x="4834" y="4318"/>
                    <a:pt x="4989" y="4377"/>
                    <a:pt x="5156" y="4437"/>
                  </a:cubicBezTo>
                  <a:cubicBezTo>
                    <a:pt x="5298" y="4484"/>
                    <a:pt x="5453" y="4544"/>
                    <a:pt x="5596" y="4627"/>
                  </a:cubicBezTo>
                  <a:cubicBezTo>
                    <a:pt x="5703" y="4675"/>
                    <a:pt x="5810" y="4734"/>
                    <a:pt x="5894" y="4806"/>
                  </a:cubicBezTo>
                  <a:lnTo>
                    <a:pt x="5894" y="4818"/>
                  </a:lnTo>
                  <a:cubicBezTo>
                    <a:pt x="5882" y="4877"/>
                    <a:pt x="5846" y="4925"/>
                    <a:pt x="5822" y="4973"/>
                  </a:cubicBezTo>
                  <a:cubicBezTo>
                    <a:pt x="5799" y="5008"/>
                    <a:pt x="5751" y="5068"/>
                    <a:pt x="5715" y="5115"/>
                  </a:cubicBezTo>
                  <a:cubicBezTo>
                    <a:pt x="5691" y="5151"/>
                    <a:pt x="5679" y="5175"/>
                    <a:pt x="5656" y="5187"/>
                  </a:cubicBezTo>
                  <a:cubicBezTo>
                    <a:pt x="5644" y="5187"/>
                    <a:pt x="5632" y="5187"/>
                    <a:pt x="5620" y="5211"/>
                  </a:cubicBezTo>
                  <a:cubicBezTo>
                    <a:pt x="5596" y="5187"/>
                    <a:pt x="5584" y="5175"/>
                    <a:pt x="5584" y="5139"/>
                  </a:cubicBezTo>
                  <a:cubicBezTo>
                    <a:pt x="5537" y="5115"/>
                    <a:pt x="5501" y="5080"/>
                    <a:pt x="5453" y="5068"/>
                  </a:cubicBezTo>
                  <a:cubicBezTo>
                    <a:pt x="5406" y="5056"/>
                    <a:pt x="5322" y="5008"/>
                    <a:pt x="5179" y="4949"/>
                  </a:cubicBezTo>
                  <a:cubicBezTo>
                    <a:pt x="5048" y="4889"/>
                    <a:pt x="4906" y="4830"/>
                    <a:pt x="4727" y="4758"/>
                  </a:cubicBezTo>
                  <a:cubicBezTo>
                    <a:pt x="4548" y="4687"/>
                    <a:pt x="4346" y="4603"/>
                    <a:pt x="4155" y="4532"/>
                  </a:cubicBezTo>
                  <a:cubicBezTo>
                    <a:pt x="3965" y="4461"/>
                    <a:pt x="3786" y="4389"/>
                    <a:pt x="3608" y="4330"/>
                  </a:cubicBezTo>
                  <a:cubicBezTo>
                    <a:pt x="3429" y="4270"/>
                    <a:pt x="3274" y="4222"/>
                    <a:pt x="3143" y="4187"/>
                  </a:cubicBezTo>
                  <a:cubicBezTo>
                    <a:pt x="3045" y="4167"/>
                    <a:pt x="2972" y="4158"/>
                    <a:pt x="2914" y="4158"/>
                  </a:cubicBezTo>
                  <a:cubicBezTo>
                    <a:pt x="2867" y="4158"/>
                    <a:pt x="2830" y="4164"/>
                    <a:pt x="2798" y="4175"/>
                  </a:cubicBezTo>
                  <a:lnTo>
                    <a:pt x="2751" y="4187"/>
                  </a:lnTo>
                  <a:lnTo>
                    <a:pt x="2727" y="4234"/>
                  </a:lnTo>
                  <a:cubicBezTo>
                    <a:pt x="2667" y="4341"/>
                    <a:pt x="2620" y="4472"/>
                    <a:pt x="2596" y="4639"/>
                  </a:cubicBezTo>
                  <a:cubicBezTo>
                    <a:pt x="2572" y="4782"/>
                    <a:pt x="2548" y="4901"/>
                    <a:pt x="2512" y="5020"/>
                  </a:cubicBezTo>
                  <a:lnTo>
                    <a:pt x="2500" y="5068"/>
                  </a:lnTo>
                  <a:lnTo>
                    <a:pt x="2703" y="5461"/>
                  </a:lnTo>
                  <a:lnTo>
                    <a:pt x="3048" y="6318"/>
                  </a:lnTo>
                  <a:lnTo>
                    <a:pt x="3048" y="6330"/>
                  </a:lnTo>
                  <a:cubicBezTo>
                    <a:pt x="3036" y="6366"/>
                    <a:pt x="3024" y="6377"/>
                    <a:pt x="3001" y="6389"/>
                  </a:cubicBezTo>
                  <a:cubicBezTo>
                    <a:pt x="2977" y="6389"/>
                    <a:pt x="2953" y="6413"/>
                    <a:pt x="2905" y="6425"/>
                  </a:cubicBezTo>
                  <a:lnTo>
                    <a:pt x="2870" y="6437"/>
                  </a:lnTo>
                  <a:lnTo>
                    <a:pt x="2858" y="6449"/>
                  </a:lnTo>
                  <a:cubicBezTo>
                    <a:pt x="2858" y="6473"/>
                    <a:pt x="2846" y="6473"/>
                    <a:pt x="2834" y="6473"/>
                  </a:cubicBezTo>
                  <a:cubicBezTo>
                    <a:pt x="2786" y="6473"/>
                    <a:pt x="2739" y="6485"/>
                    <a:pt x="2679" y="6497"/>
                  </a:cubicBezTo>
                  <a:cubicBezTo>
                    <a:pt x="2631" y="6508"/>
                    <a:pt x="2572" y="6508"/>
                    <a:pt x="2536" y="6532"/>
                  </a:cubicBezTo>
                  <a:cubicBezTo>
                    <a:pt x="2489" y="6437"/>
                    <a:pt x="2429" y="6330"/>
                    <a:pt x="2370" y="6211"/>
                  </a:cubicBezTo>
                  <a:cubicBezTo>
                    <a:pt x="2274" y="6032"/>
                    <a:pt x="2191" y="5854"/>
                    <a:pt x="2119" y="5663"/>
                  </a:cubicBezTo>
                  <a:cubicBezTo>
                    <a:pt x="2024" y="5484"/>
                    <a:pt x="1953" y="5294"/>
                    <a:pt x="1881" y="5115"/>
                  </a:cubicBezTo>
                  <a:cubicBezTo>
                    <a:pt x="1798" y="4949"/>
                    <a:pt x="1738" y="4818"/>
                    <a:pt x="1703" y="4711"/>
                  </a:cubicBezTo>
                  <a:lnTo>
                    <a:pt x="1679" y="4651"/>
                  </a:lnTo>
                  <a:cubicBezTo>
                    <a:pt x="1500" y="4222"/>
                    <a:pt x="1310" y="3794"/>
                    <a:pt x="1107" y="3353"/>
                  </a:cubicBezTo>
                  <a:cubicBezTo>
                    <a:pt x="1048" y="3210"/>
                    <a:pt x="965" y="3056"/>
                    <a:pt x="905" y="2901"/>
                  </a:cubicBezTo>
                  <a:cubicBezTo>
                    <a:pt x="846" y="2734"/>
                    <a:pt x="774" y="2567"/>
                    <a:pt x="703" y="2401"/>
                  </a:cubicBezTo>
                  <a:lnTo>
                    <a:pt x="488" y="1984"/>
                  </a:lnTo>
                  <a:cubicBezTo>
                    <a:pt x="429" y="1865"/>
                    <a:pt x="393" y="1770"/>
                    <a:pt x="357" y="1651"/>
                  </a:cubicBezTo>
                  <a:lnTo>
                    <a:pt x="405" y="1603"/>
                  </a:lnTo>
                  <a:cubicBezTo>
                    <a:pt x="453" y="1591"/>
                    <a:pt x="512" y="1567"/>
                    <a:pt x="584" y="1544"/>
                  </a:cubicBezTo>
                  <a:cubicBezTo>
                    <a:pt x="619" y="1544"/>
                    <a:pt x="655" y="1532"/>
                    <a:pt x="679" y="1532"/>
                  </a:cubicBezTo>
                  <a:cubicBezTo>
                    <a:pt x="715" y="1508"/>
                    <a:pt x="750" y="1496"/>
                    <a:pt x="798" y="1484"/>
                  </a:cubicBezTo>
                  <a:cubicBezTo>
                    <a:pt x="798" y="1484"/>
                    <a:pt x="810" y="1472"/>
                    <a:pt x="822" y="1472"/>
                  </a:cubicBezTo>
                  <a:cubicBezTo>
                    <a:pt x="1000" y="1865"/>
                    <a:pt x="1179" y="2258"/>
                    <a:pt x="1357" y="2639"/>
                  </a:cubicBezTo>
                  <a:cubicBezTo>
                    <a:pt x="1572" y="3079"/>
                    <a:pt x="1762" y="3508"/>
                    <a:pt x="1965" y="3937"/>
                  </a:cubicBezTo>
                  <a:lnTo>
                    <a:pt x="2191" y="4389"/>
                  </a:lnTo>
                  <a:lnTo>
                    <a:pt x="2250" y="3889"/>
                  </a:lnTo>
                  <a:cubicBezTo>
                    <a:pt x="2262" y="3758"/>
                    <a:pt x="2298" y="3627"/>
                    <a:pt x="2322" y="3508"/>
                  </a:cubicBezTo>
                  <a:cubicBezTo>
                    <a:pt x="2370" y="3377"/>
                    <a:pt x="2405" y="3234"/>
                    <a:pt x="2417" y="3103"/>
                  </a:cubicBezTo>
                  <a:cubicBezTo>
                    <a:pt x="2429" y="3020"/>
                    <a:pt x="2441" y="2901"/>
                    <a:pt x="2477" y="2746"/>
                  </a:cubicBezTo>
                  <a:cubicBezTo>
                    <a:pt x="2500" y="2603"/>
                    <a:pt x="2536" y="2437"/>
                    <a:pt x="2560" y="2258"/>
                  </a:cubicBezTo>
                  <a:cubicBezTo>
                    <a:pt x="2596" y="2079"/>
                    <a:pt x="2620" y="1901"/>
                    <a:pt x="2667" y="1710"/>
                  </a:cubicBezTo>
                  <a:cubicBezTo>
                    <a:pt x="2703" y="1508"/>
                    <a:pt x="2739" y="1329"/>
                    <a:pt x="2786" y="1174"/>
                  </a:cubicBezTo>
                  <a:cubicBezTo>
                    <a:pt x="2834" y="1008"/>
                    <a:pt x="2881" y="853"/>
                    <a:pt x="2917" y="722"/>
                  </a:cubicBezTo>
                  <a:cubicBezTo>
                    <a:pt x="2977" y="591"/>
                    <a:pt x="3012" y="520"/>
                    <a:pt x="3036" y="472"/>
                  </a:cubicBezTo>
                  <a:cubicBezTo>
                    <a:pt x="3060" y="436"/>
                    <a:pt x="3084" y="424"/>
                    <a:pt x="3143" y="401"/>
                  </a:cubicBezTo>
                  <a:cubicBezTo>
                    <a:pt x="3203" y="377"/>
                    <a:pt x="3262" y="353"/>
                    <a:pt x="3322" y="353"/>
                  </a:cubicBezTo>
                  <a:close/>
                  <a:moveTo>
                    <a:pt x="3374" y="1"/>
                  </a:moveTo>
                  <a:cubicBezTo>
                    <a:pt x="3343" y="1"/>
                    <a:pt x="3309" y="3"/>
                    <a:pt x="3274" y="8"/>
                  </a:cubicBezTo>
                  <a:cubicBezTo>
                    <a:pt x="3191" y="31"/>
                    <a:pt x="3096" y="55"/>
                    <a:pt x="3012" y="91"/>
                  </a:cubicBezTo>
                  <a:cubicBezTo>
                    <a:pt x="2917" y="127"/>
                    <a:pt x="2846" y="174"/>
                    <a:pt x="2786" y="234"/>
                  </a:cubicBezTo>
                  <a:lnTo>
                    <a:pt x="2774" y="246"/>
                  </a:lnTo>
                  <a:cubicBezTo>
                    <a:pt x="2715" y="329"/>
                    <a:pt x="2655" y="448"/>
                    <a:pt x="2608" y="591"/>
                  </a:cubicBezTo>
                  <a:cubicBezTo>
                    <a:pt x="2560" y="746"/>
                    <a:pt x="2512" y="889"/>
                    <a:pt x="2477" y="1067"/>
                  </a:cubicBezTo>
                  <a:cubicBezTo>
                    <a:pt x="2429" y="1234"/>
                    <a:pt x="2381" y="1424"/>
                    <a:pt x="2346" y="1615"/>
                  </a:cubicBezTo>
                  <a:cubicBezTo>
                    <a:pt x="2310" y="1817"/>
                    <a:pt x="2262" y="2008"/>
                    <a:pt x="2239" y="2186"/>
                  </a:cubicBezTo>
                  <a:cubicBezTo>
                    <a:pt x="2191" y="2365"/>
                    <a:pt x="2179" y="2544"/>
                    <a:pt x="2143" y="2687"/>
                  </a:cubicBezTo>
                  <a:cubicBezTo>
                    <a:pt x="2119" y="2841"/>
                    <a:pt x="2108" y="2960"/>
                    <a:pt x="2084" y="3044"/>
                  </a:cubicBezTo>
                  <a:cubicBezTo>
                    <a:pt x="2072" y="3163"/>
                    <a:pt x="2048" y="3270"/>
                    <a:pt x="2012" y="3389"/>
                  </a:cubicBezTo>
                  <a:cubicBezTo>
                    <a:pt x="1869" y="3091"/>
                    <a:pt x="1727" y="2794"/>
                    <a:pt x="1596" y="2496"/>
                  </a:cubicBezTo>
                  <a:cubicBezTo>
                    <a:pt x="1393" y="2067"/>
                    <a:pt x="1191" y="1639"/>
                    <a:pt x="1000" y="1198"/>
                  </a:cubicBezTo>
                  <a:lnTo>
                    <a:pt x="953" y="1115"/>
                  </a:lnTo>
                  <a:lnTo>
                    <a:pt x="869" y="1115"/>
                  </a:lnTo>
                  <a:cubicBezTo>
                    <a:pt x="810" y="1115"/>
                    <a:pt x="750" y="1139"/>
                    <a:pt x="643" y="1186"/>
                  </a:cubicBezTo>
                  <a:cubicBezTo>
                    <a:pt x="631" y="1198"/>
                    <a:pt x="595" y="1222"/>
                    <a:pt x="584" y="1222"/>
                  </a:cubicBezTo>
                  <a:lnTo>
                    <a:pt x="572" y="1198"/>
                  </a:lnTo>
                  <a:lnTo>
                    <a:pt x="488" y="1234"/>
                  </a:lnTo>
                  <a:cubicBezTo>
                    <a:pt x="393" y="1258"/>
                    <a:pt x="310" y="1294"/>
                    <a:pt x="250" y="1317"/>
                  </a:cubicBezTo>
                  <a:cubicBezTo>
                    <a:pt x="167" y="1365"/>
                    <a:pt x="95" y="1424"/>
                    <a:pt x="36" y="1544"/>
                  </a:cubicBezTo>
                  <a:lnTo>
                    <a:pt x="0" y="1591"/>
                  </a:lnTo>
                  <a:lnTo>
                    <a:pt x="12" y="1651"/>
                  </a:lnTo>
                  <a:cubicBezTo>
                    <a:pt x="48" y="1817"/>
                    <a:pt x="107" y="1960"/>
                    <a:pt x="179" y="2115"/>
                  </a:cubicBezTo>
                  <a:lnTo>
                    <a:pt x="393" y="2532"/>
                  </a:lnTo>
                  <a:cubicBezTo>
                    <a:pt x="453" y="2675"/>
                    <a:pt x="524" y="2829"/>
                    <a:pt x="584" y="2984"/>
                  </a:cubicBezTo>
                  <a:cubicBezTo>
                    <a:pt x="643" y="3151"/>
                    <a:pt x="715" y="3318"/>
                    <a:pt x="786" y="3484"/>
                  </a:cubicBezTo>
                  <a:cubicBezTo>
                    <a:pt x="988" y="3901"/>
                    <a:pt x="1179" y="4294"/>
                    <a:pt x="1346" y="4711"/>
                  </a:cubicBezTo>
                  <a:lnTo>
                    <a:pt x="1346" y="4734"/>
                  </a:lnTo>
                  <a:lnTo>
                    <a:pt x="1369" y="4794"/>
                  </a:lnTo>
                  <a:cubicBezTo>
                    <a:pt x="1429" y="4889"/>
                    <a:pt x="1488" y="5044"/>
                    <a:pt x="1560" y="5223"/>
                  </a:cubicBezTo>
                  <a:cubicBezTo>
                    <a:pt x="1643" y="5401"/>
                    <a:pt x="1715" y="5592"/>
                    <a:pt x="1798" y="5782"/>
                  </a:cubicBezTo>
                  <a:cubicBezTo>
                    <a:pt x="1893" y="5985"/>
                    <a:pt x="1965" y="6163"/>
                    <a:pt x="2060" y="6342"/>
                  </a:cubicBezTo>
                  <a:cubicBezTo>
                    <a:pt x="2131" y="6532"/>
                    <a:pt x="2215" y="6675"/>
                    <a:pt x="2310" y="6782"/>
                  </a:cubicBezTo>
                  <a:lnTo>
                    <a:pt x="2381" y="6878"/>
                  </a:lnTo>
                  <a:lnTo>
                    <a:pt x="2489" y="6818"/>
                  </a:lnTo>
                  <a:cubicBezTo>
                    <a:pt x="2500" y="6818"/>
                    <a:pt x="2512" y="6794"/>
                    <a:pt x="2548" y="6794"/>
                  </a:cubicBezTo>
                  <a:cubicBezTo>
                    <a:pt x="2608" y="6794"/>
                    <a:pt x="2655" y="6782"/>
                    <a:pt x="2715" y="6770"/>
                  </a:cubicBezTo>
                  <a:cubicBezTo>
                    <a:pt x="2774" y="6770"/>
                    <a:pt x="2834" y="6758"/>
                    <a:pt x="2870" y="6735"/>
                  </a:cubicBezTo>
                  <a:cubicBezTo>
                    <a:pt x="2917" y="6723"/>
                    <a:pt x="2965" y="6711"/>
                    <a:pt x="3001" y="6699"/>
                  </a:cubicBezTo>
                  <a:cubicBezTo>
                    <a:pt x="3072" y="6675"/>
                    <a:pt x="3120" y="6651"/>
                    <a:pt x="3155" y="6616"/>
                  </a:cubicBezTo>
                  <a:cubicBezTo>
                    <a:pt x="3203" y="6592"/>
                    <a:pt x="3239" y="6556"/>
                    <a:pt x="3262" y="6532"/>
                  </a:cubicBezTo>
                  <a:lnTo>
                    <a:pt x="3274" y="6520"/>
                  </a:lnTo>
                  <a:cubicBezTo>
                    <a:pt x="3310" y="6485"/>
                    <a:pt x="3322" y="6449"/>
                    <a:pt x="3358" y="6413"/>
                  </a:cubicBezTo>
                  <a:lnTo>
                    <a:pt x="3393" y="6354"/>
                  </a:lnTo>
                  <a:lnTo>
                    <a:pt x="2965" y="5342"/>
                  </a:lnTo>
                  <a:lnTo>
                    <a:pt x="2822" y="5044"/>
                  </a:lnTo>
                  <a:cubicBezTo>
                    <a:pt x="2846" y="4937"/>
                    <a:pt x="2881" y="4818"/>
                    <a:pt x="2893" y="4699"/>
                  </a:cubicBezTo>
                  <a:cubicBezTo>
                    <a:pt x="2905" y="4615"/>
                    <a:pt x="2917" y="4520"/>
                    <a:pt x="2953" y="4461"/>
                  </a:cubicBezTo>
                  <a:cubicBezTo>
                    <a:pt x="2965" y="4472"/>
                    <a:pt x="3012" y="4472"/>
                    <a:pt x="3060" y="4496"/>
                  </a:cubicBezTo>
                  <a:cubicBezTo>
                    <a:pt x="3167" y="4520"/>
                    <a:pt x="3322" y="4568"/>
                    <a:pt x="3489" y="4627"/>
                  </a:cubicBezTo>
                  <a:cubicBezTo>
                    <a:pt x="3667" y="4675"/>
                    <a:pt x="3846" y="4746"/>
                    <a:pt x="4036" y="4818"/>
                  </a:cubicBezTo>
                  <a:cubicBezTo>
                    <a:pt x="4251" y="4889"/>
                    <a:pt x="4429" y="4973"/>
                    <a:pt x="4608" y="5044"/>
                  </a:cubicBezTo>
                  <a:cubicBezTo>
                    <a:pt x="4786" y="5115"/>
                    <a:pt x="4929" y="5175"/>
                    <a:pt x="5060" y="5234"/>
                  </a:cubicBezTo>
                  <a:cubicBezTo>
                    <a:pt x="5203" y="5294"/>
                    <a:pt x="5287" y="5318"/>
                    <a:pt x="5334" y="5354"/>
                  </a:cubicBezTo>
                  <a:lnTo>
                    <a:pt x="5346" y="5365"/>
                  </a:lnTo>
                  <a:cubicBezTo>
                    <a:pt x="5382" y="5377"/>
                    <a:pt x="5394" y="5377"/>
                    <a:pt x="5406" y="5401"/>
                  </a:cubicBezTo>
                  <a:cubicBezTo>
                    <a:pt x="5441" y="5425"/>
                    <a:pt x="5477" y="5461"/>
                    <a:pt x="5513" y="5473"/>
                  </a:cubicBezTo>
                  <a:cubicBezTo>
                    <a:pt x="5541" y="5494"/>
                    <a:pt x="5578" y="5511"/>
                    <a:pt x="5627" y="5511"/>
                  </a:cubicBezTo>
                  <a:cubicBezTo>
                    <a:pt x="5659" y="5511"/>
                    <a:pt x="5696" y="5504"/>
                    <a:pt x="5739" y="5484"/>
                  </a:cubicBezTo>
                  <a:cubicBezTo>
                    <a:pt x="5775" y="5473"/>
                    <a:pt x="5810" y="5461"/>
                    <a:pt x="5834" y="5449"/>
                  </a:cubicBezTo>
                  <a:lnTo>
                    <a:pt x="5858" y="5425"/>
                  </a:lnTo>
                  <a:lnTo>
                    <a:pt x="5894" y="5354"/>
                  </a:lnTo>
                  <a:cubicBezTo>
                    <a:pt x="5929" y="5330"/>
                    <a:pt x="5953" y="5282"/>
                    <a:pt x="6001" y="5223"/>
                  </a:cubicBezTo>
                  <a:cubicBezTo>
                    <a:pt x="6037" y="5175"/>
                    <a:pt x="6072" y="5115"/>
                    <a:pt x="6108" y="5056"/>
                  </a:cubicBezTo>
                  <a:cubicBezTo>
                    <a:pt x="6156" y="4996"/>
                    <a:pt x="6180" y="4937"/>
                    <a:pt x="6215" y="4877"/>
                  </a:cubicBezTo>
                  <a:cubicBezTo>
                    <a:pt x="6239" y="4806"/>
                    <a:pt x="6251" y="4734"/>
                    <a:pt x="6239" y="4675"/>
                  </a:cubicBezTo>
                  <a:lnTo>
                    <a:pt x="6239" y="4615"/>
                  </a:lnTo>
                  <a:lnTo>
                    <a:pt x="6191" y="4568"/>
                  </a:lnTo>
                  <a:cubicBezTo>
                    <a:pt x="6072" y="4461"/>
                    <a:pt x="5941" y="4377"/>
                    <a:pt x="5775" y="4294"/>
                  </a:cubicBezTo>
                  <a:cubicBezTo>
                    <a:pt x="5632" y="4222"/>
                    <a:pt x="5465" y="4151"/>
                    <a:pt x="5298" y="4091"/>
                  </a:cubicBezTo>
                  <a:lnTo>
                    <a:pt x="4810" y="3913"/>
                  </a:lnTo>
                  <a:cubicBezTo>
                    <a:pt x="4644" y="3853"/>
                    <a:pt x="4501" y="3806"/>
                    <a:pt x="4358" y="3746"/>
                  </a:cubicBezTo>
                  <a:lnTo>
                    <a:pt x="4096" y="3639"/>
                  </a:lnTo>
                  <a:cubicBezTo>
                    <a:pt x="3977" y="3579"/>
                    <a:pt x="3846" y="3544"/>
                    <a:pt x="3727" y="3484"/>
                  </a:cubicBezTo>
                  <a:cubicBezTo>
                    <a:pt x="3596" y="3437"/>
                    <a:pt x="3465" y="3377"/>
                    <a:pt x="3370" y="3318"/>
                  </a:cubicBezTo>
                  <a:cubicBezTo>
                    <a:pt x="3251" y="3258"/>
                    <a:pt x="3203" y="3222"/>
                    <a:pt x="3167" y="3210"/>
                  </a:cubicBezTo>
                  <a:cubicBezTo>
                    <a:pt x="3167" y="3187"/>
                    <a:pt x="3167" y="3139"/>
                    <a:pt x="3191" y="3079"/>
                  </a:cubicBezTo>
                  <a:cubicBezTo>
                    <a:pt x="3203" y="2948"/>
                    <a:pt x="3239" y="2770"/>
                    <a:pt x="3274" y="2567"/>
                  </a:cubicBezTo>
                  <a:cubicBezTo>
                    <a:pt x="3322" y="2365"/>
                    <a:pt x="3370" y="2139"/>
                    <a:pt x="3429" y="1901"/>
                  </a:cubicBezTo>
                  <a:cubicBezTo>
                    <a:pt x="3489" y="1651"/>
                    <a:pt x="3536" y="1424"/>
                    <a:pt x="3572" y="1198"/>
                  </a:cubicBezTo>
                  <a:cubicBezTo>
                    <a:pt x="3620" y="984"/>
                    <a:pt x="3667" y="782"/>
                    <a:pt x="3691" y="603"/>
                  </a:cubicBezTo>
                  <a:cubicBezTo>
                    <a:pt x="3727" y="365"/>
                    <a:pt x="3727" y="270"/>
                    <a:pt x="3727" y="222"/>
                  </a:cubicBezTo>
                  <a:cubicBezTo>
                    <a:pt x="3715" y="174"/>
                    <a:pt x="3679" y="67"/>
                    <a:pt x="3513" y="31"/>
                  </a:cubicBezTo>
                  <a:cubicBezTo>
                    <a:pt x="3475" y="9"/>
                    <a:pt x="3427" y="1"/>
                    <a:pt x="3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p:cNvPicPr>
            <a:picLocks noChangeAspect="1"/>
          </p:cNvPicPr>
          <p:nvPr/>
        </p:nvPicPr>
        <p:blipFill rotWithShape="1">
          <a:blip r:embed="rId5"/>
          <a:srcRect t="28070"/>
          <a:stretch/>
        </p:blipFill>
        <p:spPr>
          <a:xfrm>
            <a:off x="630836" y="538130"/>
            <a:ext cx="6459040" cy="3485022"/>
          </a:xfrm>
          <a:prstGeom prst="rect">
            <a:avLst/>
          </a:prstGeom>
        </p:spPr>
      </p:pic>
      <p:pic>
        <p:nvPicPr>
          <p:cNvPr id="2" name="CPA Approac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16413" y="0"/>
            <a:ext cx="609600" cy="609600"/>
          </a:xfrm>
          <a:prstGeom prst="rect">
            <a:avLst/>
          </a:prstGeom>
        </p:spPr>
      </p:pic>
      <p:sp>
        <p:nvSpPr>
          <p:cNvPr id="4" name="TextBox 3"/>
          <p:cNvSpPr txBox="1"/>
          <p:nvPr/>
        </p:nvSpPr>
        <p:spPr>
          <a:xfrm>
            <a:off x="198759" y="3903345"/>
            <a:ext cx="7117654" cy="830997"/>
          </a:xfrm>
          <a:prstGeom prst="rect">
            <a:avLst/>
          </a:prstGeom>
          <a:noFill/>
        </p:spPr>
        <p:txBody>
          <a:bodyPr wrap="none" rtlCol="0">
            <a:spAutoFit/>
          </a:bodyPr>
          <a:lstStyle/>
          <a:p>
            <a:r>
              <a:rPr lang="en-GB" sz="2400" b="1" dirty="0">
                <a:solidFill>
                  <a:schemeClr val="accent2">
                    <a:lumMod val="75000"/>
                  </a:schemeClr>
                </a:solidFill>
                <a:latin typeface="Comic Sans MS" panose="030F0702030302020204" pitchFamily="66" charset="0"/>
              </a:rPr>
              <a:t>“children must hold maths in their hands </a:t>
            </a:r>
          </a:p>
          <a:p>
            <a:r>
              <a:rPr lang="en-GB" sz="2400" b="1" dirty="0">
                <a:solidFill>
                  <a:schemeClr val="accent2">
                    <a:lumMod val="75000"/>
                  </a:schemeClr>
                </a:solidFill>
                <a:latin typeface="Comic Sans MS" panose="030F0702030302020204" pitchFamily="66" charset="0"/>
              </a:rPr>
              <a:t>	before they can hold it in their heads.”</a:t>
            </a:r>
          </a:p>
        </p:txBody>
      </p:sp>
    </p:spTree>
    <p:extLst>
      <p:ext uri="{BB962C8B-B14F-4D97-AF65-F5344CB8AC3E}">
        <p14:creationId xmlns:p14="http://schemas.microsoft.com/office/powerpoint/2010/main" val="603646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2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147118" y="138728"/>
            <a:ext cx="7282851" cy="565374"/>
          </a:xfrm>
        </p:spPr>
        <p:txBody>
          <a:bodyPr>
            <a:normAutofit fontScale="90000"/>
          </a:bodyPr>
          <a:lstStyle/>
          <a:p>
            <a:pPr marL="0" indent="0"/>
            <a:r>
              <a:rPr lang="en-GB" sz="4000" dirty="0">
                <a:solidFill>
                  <a:schemeClr val="accent2">
                    <a:lumMod val="50000"/>
                  </a:schemeClr>
                </a:solidFill>
              </a:rPr>
              <a:t>Concrete Materials</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0" name="Google Shape;1750;p43"/>
          <p:cNvGrpSpPr/>
          <p:nvPr/>
        </p:nvGrpSpPr>
        <p:grpSpPr>
          <a:xfrm rot="1059618">
            <a:off x="8473168" y="1758803"/>
            <a:ext cx="434227" cy="330249"/>
            <a:chOff x="5841679" y="4053505"/>
            <a:chExt cx="278328" cy="211668"/>
          </a:xfrm>
        </p:grpSpPr>
        <p:sp>
          <p:nvSpPr>
            <p:cNvPr id="1751" name="Google Shape;1751;p43"/>
            <p:cNvSpPr/>
            <p:nvPr/>
          </p:nvSpPr>
          <p:spPr>
            <a:xfrm>
              <a:off x="5851505" y="4063317"/>
              <a:ext cx="258705" cy="69882"/>
            </a:xfrm>
            <a:custGeom>
              <a:avLst/>
              <a:gdLst/>
              <a:ahLst/>
              <a:cxnLst/>
              <a:rect l="l" t="t" r="r" b="b"/>
              <a:pathLst>
                <a:path w="3454" h="933" extrusionOk="0">
                  <a:moveTo>
                    <a:pt x="2601" y="0"/>
                  </a:moveTo>
                  <a:cubicBezTo>
                    <a:pt x="2183" y="0"/>
                    <a:pt x="1756" y="52"/>
                    <a:pt x="1334" y="99"/>
                  </a:cubicBezTo>
                  <a:cubicBezTo>
                    <a:pt x="989" y="147"/>
                    <a:pt x="501" y="99"/>
                    <a:pt x="191" y="230"/>
                  </a:cubicBezTo>
                  <a:cubicBezTo>
                    <a:pt x="60" y="289"/>
                    <a:pt x="60" y="301"/>
                    <a:pt x="25" y="444"/>
                  </a:cubicBezTo>
                  <a:cubicBezTo>
                    <a:pt x="37" y="492"/>
                    <a:pt x="13" y="932"/>
                    <a:pt x="1" y="932"/>
                  </a:cubicBezTo>
                  <a:lnTo>
                    <a:pt x="1" y="932"/>
                  </a:lnTo>
                  <a:cubicBezTo>
                    <a:pt x="1156" y="885"/>
                    <a:pt x="2299" y="825"/>
                    <a:pt x="3454" y="754"/>
                  </a:cubicBezTo>
                  <a:cubicBezTo>
                    <a:pt x="3454" y="563"/>
                    <a:pt x="3430" y="373"/>
                    <a:pt x="3394" y="170"/>
                  </a:cubicBezTo>
                  <a:cubicBezTo>
                    <a:pt x="3394" y="147"/>
                    <a:pt x="3370" y="99"/>
                    <a:pt x="3347" y="87"/>
                  </a:cubicBezTo>
                  <a:cubicBezTo>
                    <a:pt x="3311" y="75"/>
                    <a:pt x="3287" y="51"/>
                    <a:pt x="3251" y="51"/>
                  </a:cubicBezTo>
                  <a:cubicBezTo>
                    <a:pt x="3038" y="14"/>
                    <a:pt x="2821" y="0"/>
                    <a:pt x="2601" y="0"/>
                  </a:cubicBezTo>
                  <a:close/>
                  <a:moveTo>
                    <a:pt x="1" y="932"/>
                  </a:moveTo>
                  <a:cubicBezTo>
                    <a:pt x="1" y="932"/>
                    <a:pt x="1" y="932"/>
                    <a:pt x="1" y="932"/>
                  </a:cubicBezTo>
                  <a:cubicBezTo>
                    <a:pt x="1" y="932"/>
                    <a:pt x="1" y="932"/>
                    <a:pt x="1" y="9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43"/>
            <p:cNvSpPr/>
            <p:nvPr/>
          </p:nvSpPr>
          <p:spPr>
            <a:xfrm>
              <a:off x="5841679" y="4053505"/>
              <a:ext cx="278328" cy="89506"/>
            </a:xfrm>
            <a:custGeom>
              <a:avLst/>
              <a:gdLst/>
              <a:ahLst/>
              <a:cxnLst/>
              <a:rect l="l" t="t" r="r" b="b"/>
              <a:pathLst>
                <a:path w="3716" h="1195" extrusionOk="0">
                  <a:moveTo>
                    <a:pt x="2704" y="266"/>
                  </a:moveTo>
                  <a:cubicBezTo>
                    <a:pt x="2930" y="266"/>
                    <a:pt x="3156" y="278"/>
                    <a:pt x="3370" y="337"/>
                  </a:cubicBezTo>
                  <a:lnTo>
                    <a:pt x="3394" y="337"/>
                  </a:lnTo>
                  <a:lnTo>
                    <a:pt x="3394" y="349"/>
                  </a:lnTo>
                  <a:cubicBezTo>
                    <a:pt x="3418" y="480"/>
                    <a:pt x="3454" y="623"/>
                    <a:pt x="3454" y="766"/>
                  </a:cubicBezTo>
                  <a:cubicBezTo>
                    <a:pt x="2394" y="837"/>
                    <a:pt x="1334" y="897"/>
                    <a:pt x="275" y="932"/>
                  </a:cubicBezTo>
                  <a:cubicBezTo>
                    <a:pt x="275" y="873"/>
                    <a:pt x="299" y="813"/>
                    <a:pt x="299" y="754"/>
                  </a:cubicBezTo>
                  <a:cubicBezTo>
                    <a:pt x="310" y="682"/>
                    <a:pt x="310" y="623"/>
                    <a:pt x="310" y="599"/>
                  </a:cubicBezTo>
                  <a:lnTo>
                    <a:pt x="310" y="575"/>
                  </a:lnTo>
                  <a:cubicBezTo>
                    <a:pt x="322" y="540"/>
                    <a:pt x="322" y="516"/>
                    <a:pt x="322" y="516"/>
                  </a:cubicBezTo>
                  <a:cubicBezTo>
                    <a:pt x="322" y="516"/>
                    <a:pt x="334" y="504"/>
                    <a:pt x="382" y="480"/>
                  </a:cubicBezTo>
                  <a:cubicBezTo>
                    <a:pt x="572" y="409"/>
                    <a:pt x="870" y="397"/>
                    <a:pt x="1132" y="385"/>
                  </a:cubicBezTo>
                  <a:cubicBezTo>
                    <a:pt x="1263" y="361"/>
                    <a:pt x="1382" y="361"/>
                    <a:pt x="1501" y="349"/>
                  </a:cubicBezTo>
                  <a:cubicBezTo>
                    <a:pt x="1906" y="301"/>
                    <a:pt x="2299" y="266"/>
                    <a:pt x="2704" y="266"/>
                  </a:cubicBezTo>
                  <a:close/>
                  <a:moveTo>
                    <a:pt x="2742" y="0"/>
                  </a:moveTo>
                  <a:cubicBezTo>
                    <a:pt x="2314" y="0"/>
                    <a:pt x="1887" y="52"/>
                    <a:pt x="1465" y="99"/>
                  </a:cubicBezTo>
                  <a:cubicBezTo>
                    <a:pt x="1370" y="111"/>
                    <a:pt x="1251" y="123"/>
                    <a:pt x="1108" y="123"/>
                  </a:cubicBezTo>
                  <a:cubicBezTo>
                    <a:pt x="834" y="123"/>
                    <a:pt x="513" y="147"/>
                    <a:pt x="275" y="242"/>
                  </a:cubicBezTo>
                  <a:cubicBezTo>
                    <a:pt x="120" y="301"/>
                    <a:pt x="84" y="349"/>
                    <a:pt x="37" y="516"/>
                  </a:cubicBezTo>
                  <a:lnTo>
                    <a:pt x="37" y="540"/>
                  </a:lnTo>
                  <a:cubicBezTo>
                    <a:pt x="37" y="575"/>
                    <a:pt x="37" y="599"/>
                    <a:pt x="25" y="742"/>
                  </a:cubicBezTo>
                  <a:cubicBezTo>
                    <a:pt x="13" y="825"/>
                    <a:pt x="13" y="992"/>
                    <a:pt x="1" y="1016"/>
                  </a:cubicBezTo>
                  <a:cubicBezTo>
                    <a:pt x="13" y="992"/>
                    <a:pt x="60" y="932"/>
                    <a:pt x="120" y="932"/>
                  </a:cubicBezTo>
                  <a:lnTo>
                    <a:pt x="120" y="1194"/>
                  </a:lnTo>
                  <a:lnTo>
                    <a:pt x="144" y="1194"/>
                  </a:lnTo>
                  <a:cubicBezTo>
                    <a:pt x="1287" y="1171"/>
                    <a:pt x="2454" y="1111"/>
                    <a:pt x="3597" y="1016"/>
                  </a:cubicBezTo>
                  <a:lnTo>
                    <a:pt x="3716" y="1004"/>
                  </a:lnTo>
                  <a:lnTo>
                    <a:pt x="3716" y="885"/>
                  </a:lnTo>
                  <a:cubicBezTo>
                    <a:pt x="3716" y="682"/>
                    <a:pt x="3704" y="468"/>
                    <a:pt x="3656" y="278"/>
                  </a:cubicBezTo>
                  <a:cubicBezTo>
                    <a:pt x="3644" y="230"/>
                    <a:pt x="3632" y="170"/>
                    <a:pt x="3573" y="111"/>
                  </a:cubicBezTo>
                  <a:cubicBezTo>
                    <a:pt x="3525" y="63"/>
                    <a:pt x="3454" y="51"/>
                    <a:pt x="3418" y="51"/>
                  </a:cubicBezTo>
                  <a:cubicBezTo>
                    <a:pt x="3193" y="15"/>
                    <a:pt x="2967" y="0"/>
                    <a:pt x="27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43"/>
            <p:cNvSpPr/>
            <p:nvPr/>
          </p:nvSpPr>
          <p:spPr>
            <a:xfrm>
              <a:off x="5851505" y="4184955"/>
              <a:ext cx="258705" cy="69507"/>
            </a:xfrm>
            <a:custGeom>
              <a:avLst/>
              <a:gdLst/>
              <a:ahLst/>
              <a:cxnLst/>
              <a:rect l="l" t="t" r="r" b="b"/>
              <a:pathLst>
                <a:path w="3454" h="928" extrusionOk="0">
                  <a:moveTo>
                    <a:pt x="2599" y="1"/>
                  </a:moveTo>
                  <a:cubicBezTo>
                    <a:pt x="2181" y="1"/>
                    <a:pt x="1755" y="47"/>
                    <a:pt x="1334" y="94"/>
                  </a:cubicBezTo>
                  <a:cubicBezTo>
                    <a:pt x="989" y="142"/>
                    <a:pt x="501" y="94"/>
                    <a:pt x="191" y="225"/>
                  </a:cubicBezTo>
                  <a:cubicBezTo>
                    <a:pt x="60" y="285"/>
                    <a:pt x="60" y="309"/>
                    <a:pt x="25" y="440"/>
                  </a:cubicBezTo>
                  <a:cubicBezTo>
                    <a:pt x="37" y="487"/>
                    <a:pt x="13" y="928"/>
                    <a:pt x="1" y="928"/>
                  </a:cubicBezTo>
                  <a:cubicBezTo>
                    <a:pt x="1156" y="892"/>
                    <a:pt x="2299" y="832"/>
                    <a:pt x="3454" y="749"/>
                  </a:cubicBezTo>
                  <a:cubicBezTo>
                    <a:pt x="3454" y="559"/>
                    <a:pt x="3430" y="368"/>
                    <a:pt x="3394" y="178"/>
                  </a:cubicBezTo>
                  <a:cubicBezTo>
                    <a:pt x="3394" y="142"/>
                    <a:pt x="3370" y="94"/>
                    <a:pt x="3347" y="82"/>
                  </a:cubicBezTo>
                  <a:cubicBezTo>
                    <a:pt x="3311" y="70"/>
                    <a:pt x="3287" y="47"/>
                    <a:pt x="3251" y="47"/>
                  </a:cubicBezTo>
                  <a:cubicBezTo>
                    <a:pt x="3038" y="14"/>
                    <a:pt x="2819" y="1"/>
                    <a:pt x="259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43"/>
            <p:cNvSpPr/>
            <p:nvPr/>
          </p:nvSpPr>
          <p:spPr>
            <a:xfrm>
              <a:off x="5841679" y="4175143"/>
              <a:ext cx="278328" cy="90030"/>
            </a:xfrm>
            <a:custGeom>
              <a:avLst/>
              <a:gdLst/>
              <a:ahLst/>
              <a:cxnLst/>
              <a:rect l="l" t="t" r="r" b="b"/>
              <a:pathLst>
                <a:path w="3716" h="1202" extrusionOk="0">
                  <a:moveTo>
                    <a:pt x="2704" y="261"/>
                  </a:moveTo>
                  <a:cubicBezTo>
                    <a:pt x="2930" y="261"/>
                    <a:pt x="3156" y="273"/>
                    <a:pt x="3370" y="332"/>
                  </a:cubicBezTo>
                  <a:lnTo>
                    <a:pt x="3394" y="332"/>
                  </a:lnTo>
                  <a:lnTo>
                    <a:pt x="3394" y="344"/>
                  </a:lnTo>
                  <a:cubicBezTo>
                    <a:pt x="3418" y="487"/>
                    <a:pt x="3454" y="618"/>
                    <a:pt x="3454" y="761"/>
                  </a:cubicBezTo>
                  <a:cubicBezTo>
                    <a:pt x="2394" y="844"/>
                    <a:pt x="1334" y="904"/>
                    <a:pt x="275" y="928"/>
                  </a:cubicBezTo>
                  <a:cubicBezTo>
                    <a:pt x="275" y="868"/>
                    <a:pt x="299" y="809"/>
                    <a:pt x="299" y="749"/>
                  </a:cubicBezTo>
                  <a:cubicBezTo>
                    <a:pt x="310" y="678"/>
                    <a:pt x="310" y="618"/>
                    <a:pt x="310" y="606"/>
                  </a:cubicBezTo>
                  <a:lnTo>
                    <a:pt x="310" y="571"/>
                  </a:lnTo>
                  <a:cubicBezTo>
                    <a:pt x="322" y="547"/>
                    <a:pt x="322" y="511"/>
                    <a:pt x="322" y="511"/>
                  </a:cubicBezTo>
                  <a:cubicBezTo>
                    <a:pt x="322" y="511"/>
                    <a:pt x="334" y="499"/>
                    <a:pt x="382" y="487"/>
                  </a:cubicBezTo>
                  <a:cubicBezTo>
                    <a:pt x="572" y="404"/>
                    <a:pt x="870" y="392"/>
                    <a:pt x="1132" y="380"/>
                  </a:cubicBezTo>
                  <a:cubicBezTo>
                    <a:pt x="1263" y="368"/>
                    <a:pt x="1382" y="368"/>
                    <a:pt x="1501" y="344"/>
                  </a:cubicBezTo>
                  <a:cubicBezTo>
                    <a:pt x="1906" y="309"/>
                    <a:pt x="2299" y="261"/>
                    <a:pt x="2704" y="261"/>
                  </a:cubicBezTo>
                  <a:close/>
                  <a:moveTo>
                    <a:pt x="2740" y="1"/>
                  </a:moveTo>
                  <a:cubicBezTo>
                    <a:pt x="2312" y="1"/>
                    <a:pt x="1886" y="48"/>
                    <a:pt x="1465" y="94"/>
                  </a:cubicBezTo>
                  <a:cubicBezTo>
                    <a:pt x="1370" y="106"/>
                    <a:pt x="1251" y="130"/>
                    <a:pt x="1108" y="130"/>
                  </a:cubicBezTo>
                  <a:cubicBezTo>
                    <a:pt x="834" y="130"/>
                    <a:pt x="513" y="142"/>
                    <a:pt x="275" y="249"/>
                  </a:cubicBezTo>
                  <a:cubicBezTo>
                    <a:pt x="120" y="309"/>
                    <a:pt x="84" y="344"/>
                    <a:pt x="37" y="511"/>
                  </a:cubicBezTo>
                  <a:lnTo>
                    <a:pt x="37" y="547"/>
                  </a:lnTo>
                  <a:cubicBezTo>
                    <a:pt x="37" y="571"/>
                    <a:pt x="37" y="606"/>
                    <a:pt x="25" y="737"/>
                  </a:cubicBezTo>
                  <a:cubicBezTo>
                    <a:pt x="13" y="821"/>
                    <a:pt x="13" y="987"/>
                    <a:pt x="1" y="1023"/>
                  </a:cubicBezTo>
                  <a:cubicBezTo>
                    <a:pt x="13" y="987"/>
                    <a:pt x="60" y="928"/>
                    <a:pt x="120" y="928"/>
                  </a:cubicBezTo>
                  <a:lnTo>
                    <a:pt x="120" y="1202"/>
                  </a:lnTo>
                  <a:lnTo>
                    <a:pt x="144" y="1202"/>
                  </a:lnTo>
                  <a:cubicBezTo>
                    <a:pt x="1287" y="1166"/>
                    <a:pt x="2454" y="1106"/>
                    <a:pt x="3597" y="1023"/>
                  </a:cubicBezTo>
                  <a:lnTo>
                    <a:pt x="3716" y="999"/>
                  </a:lnTo>
                  <a:lnTo>
                    <a:pt x="3716" y="880"/>
                  </a:lnTo>
                  <a:cubicBezTo>
                    <a:pt x="3716" y="678"/>
                    <a:pt x="3704" y="463"/>
                    <a:pt x="3656" y="273"/>
                  </a:cubicBezTo>
                  <a:cubicBezTo>
                    <a:pt x="3644" y="225"/>
                    <a:pt x="3632" y="166"/>
                    <a:pt x="3573" y="106"/>
                  </a:cubicBezTo>
                  <a:cubicBezTo>
                    <a:pt x="3525" y="70"/>
                    <a:pt x="3454" y="47"/>
                    <a:pt x="3418" y="47"/>
                  </a:cubicBezTo>
                  <a:cubicBezTo>
                    <a:pt x="3192" y="14"/>
                    <a:pt x="2966" y="1"/>
                    <a:pt x="27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5" name="Google Shape;1755;p43"/>
          <p:cNvGrpSpPr/>
          <p:nvPr/>
        </p:nvGrpSpPr>
        <p:grpSpPr>
          <a:xfrm>
            <a:off x="8441287" y="106347"/>
            <a:ext cx="608566" cy="669556"/>
            <a:chOff x="4782300" y="3673398"/>
            <a:chExt cx="468200" cy="515162"/>
          </a:xfrm>
        </p:grpSpPr>
        <p:sp>
          <p:nvSpPr>
            <p:cNvPr id="1756" name="Google Shape;1756;p43"/>
            <p:cNvSpPr/>
            <p:nvPr/>
          </p:nvSpPr>
          <p:spPr>
            <a:xfrm>
              <a:off x="4795635" y="3685969"/>
              <a:ext cx="441536" cy="489996"/>
            </a:xfrm>
            <a:custGeom>
              <a:avLst/>
              <a:gdLst/>
              <a:ahLst/>
              <a:cxnLst/>
              <a:rect l="l" t="t" r="r" b="b"/>
              <a:pathLst>
                <a:path w="5895" h="6542" extrusionOk="0">
                  <a:moveTo>
                    <a:pt x="3176" y="0"/>
                  </a:moveTo>
                  <a:cubicBezTo>
                    <a:pt x="3155" y="0"/>
                    <a:pt x="3132" y="1"/>
                    <a:pt x="3108" y="5"/>
                  </a:cubicBezTo>
                  <a:cubicBezTo>
                    <a:pt x="3037" y="17"/>
                    <a:pt x="2954" y="29"/>
                    <a:pt x="2882" y="65"/>
                  </a:cubicBezTo>
                  <a:cubicBezTo>
                    <a:pt x="2811" y="89"/>
                    <a:pt x="2763" y="124"/>
                    <a:pt x="2716" y="172"/>
                  </a:cubicBezTo>
                  <a:cubicBezTo>
                    <a:pt x="2680" y="232"/>
                    <a:pt x="2632" y="327"/>
                    <a:pt x="2585" y="470"/>
                  </a:cubicBezTo>
                  <a:cubicBezTo>
                    <a:pt x="2537" y="601"/>
                    <a:pt x="2501" y="744"/>
                    <a:pt x="2454" y="922"/>
                  </a:cubicBezTo>
                  <a:cubicBezTo>
                    <a:pt x="2406" y="1101"/>
                    <a:pt x="2358" y="1279"/>
                    <a:pt x="2323" y="1482"/>
                  </a:cubicBezTo>
                  <a:cubicBezTo>
                    <a:pt x="2287" y="1672"/>
                    <a:pt x="2239" y="1863"/>
                    <a:pt x="2216" y="2041"/>
                  </a:cubicBezTo>
                  <a:cubicBezTo>
                    <a:pt x="2168" y="2232"/>
                    <a:pt x="2156" y="2399"/>
                    <a:pt x="2120" y="2553"/>
                  </a:cubicBezTo>
                  <a:cubicBezTo>
                    <a:pt x="2096" y="2696"/>
                    <a:pt x="2085" y="2815"/>
                    <a:pt x="2061" y="2911"/>
                  </a:cubicBezTo>
                  <a:cubicBezTo>
                    <a:pt x="2037" y="3030"/>
                    <a:pt x="2001" y="3161"/>
                    <a:pt x="1977" y="3292"/>
                  </a:cubicBezTo>
                  <a:cubicBezTo>
                    <a:pt x="1942" y="3422"/>
                    <a:pt x="1918" y="3565"/>
                    <a:pt x="1906" y="3696"/>
                  </a:cubicBezTo>
                  <a:cubicBezTo>
                    <a:pt x="1692" y="3268"/>
                    <a:pt x="1489" y="2827"/>
                    <a:pt x="1287" y="2399"/>
                  </a:cubicBezTo>
                  <a:cubicBezTo>
                    <a:pt x="1084" y="1970"/>
                    <a:pt x="894" y="1541"/>
                    <a:pt x="692" y="1101"/>
                  </a:cubicBezTo>
                  <a:lnTo>
                    <a:pt x="632" y="1137"/>
                  </a:lnTo>
                  <a:cubicBezTo>
                    <a:pt x="608" y="1148"/>
                    <a:pt x="572" y="1160"/>
                    <a:pt x="537" y="1184"/>
                  </a:cubicBezTo>
                  <a:cubicBezTo>
                    <a:pt x="489" y="1196"/>
                    <a:pt x="453" y="1196"/>
                    <a:pt x="430" y="1208"/>
                  </a:cubicBezTo>
                  <a:cubicBezTo>
                    <a:pt x="406" y="1208"/>
                    <a:pt x="393" y="1213"/>
                    <a:pt x="383" y="1213"/>
                  </a:cubicBezTo>
                  <a:cubicBezTo>
                    <a:pt x="378" y="1213"/>
                    <a:pt x="374" y="1212"/>
                    <a:pt x="370" y="1208"/>
                  </a:cubicBezTo>
                  <a:cubicBezTo>
                    <a:pt x="275" y="1244"/>
                    <a:pt x="191" y="1256"/>
                    <a:pt x="144" y="1279"/>
                  </a:cubicBezTo>
                  <a:cubicBezTo>
                    <a:pt x="96" y="1315"/>
                    <a:pt x="37" y="1363"/>
                    <a:pt x="1" y="1446"/>
                  </a:cubicBezTo>
                  <a:cubicBezTo>
                    <a:pt x="25" y="1601"/>
                    <a:pt x="72" y="1744"/>
                    <a:pt x="144" y="1875"/>
                  </a:cubicBezTo>
                  <a:cubicBezTo>
                    <a:pt x="215" y="2029"/>
                    <a:pt x="299" y="2160"/>
                    <a:pt x="358" y="2291"/>
                  </a:cubicBezTo>
                  <a:cubicBezTo>
                    <a:pt x="430" y="2458"/>
                    <a:pt x="501" y="2613"/>
                    <a:pt x="561" y="2768"/>
                  </a:cubicBezTo>
                  <a:cubicBezTo>
                    <a:pt x="620" y="2934"/>
                    <a:pt x="692" y="3101"/>
                    <a:pt x="775" y="3244"/>
                  </a:cubicBezTo>
                  <a:cubicBezTo>
                    <a:pt x="977" y="3684"/>
                    <a:pt x="1168" y="4113"/>
                    <a:pt x="1346" y="4542"/>
                  </a:cubicBezTo>
                  <a:lnTo>
                    <a:pt x="1346" y="4554"/>
                  </a:lnTo>
                  <a:cubicBezTo>
                    <a:pt x="1406" y="4673"/>
                    <a:pt x="1465" y="4827"/>
                    <a:pt x="1549" y="5006"/>
                  </a:cubicBezTo>
                  <a:cubicBezTo>
                    <a:pt x="1620" y="5185"/>
                    <a:pt x="1692" y="5375"/>
                    <a:pt x="1787" y="5566"/>
                  </a:cubicBezTo>
                  <a:cubicBezTo>
                    <a:pt x="1870" y="5768"/>
                    <a:pt x="1942" y="5947"/>
                    <a:pt x="2037" y="6125"/>
                  </a:cubicBezTo>
                  <a:cubicBezTo>
                    <a:pt x="2108" y="6304"/>
                    <a:pt x="2204" y="6435"/>
                    <a:pt x="2275" y="6542"/>
                  </a:cubicBezTo>
                  <a:cubicBezTo>
                    <a:pt x="2287" y="6518"/>
                    <a:pt x="2323" y="6518"/>
                    <a:pt x="2358" y="6506"/>
                  </a:cubicBezTo>
                  <a:cubicBezTo>
                    <a:pt x="2406" y="6494"/>
                    <a:pt x="2454" y="6494"/>
                    <a:pt x="2513" y="6482"/>
                  </a:cubicBezTo>
                  <a:cubicBezTo>
                    <a:pt x="2561" y="6482"/>
                    <a:pt x="2620" y="6459"/>
                    <a:pt x="2656" y="6447"/>
                  </a:cubicBezTo>
                  <a:cubicBezTo>
                    <a:pt x="2704" y="6447"/>
                    <a:pt x="2739" y="6435"/>
                    <a:pt x="2751" y="6423"/>
                  </a:cubicBezTo>
                  <a:cubicBezTo>
                    <a:pt x="2811" y="6399"/>
                    <a:pt x="2858" y="6387"/>
                    <a:pt x="2882" y="6363"/>
                  </a:cubicBezTo>
                  <a:cubicBezTo>
                    <a:pt x="2918" y="6328"/>
                    <a:pt x="2942" y="6316"/>
                    <a:pt x="2978" y="6280"/>
                  </a:cubicBezTo>
                  <a:cubicBezTo>
                    <a:pt x="2989" y="6256"/>
                    <a:pt x="3013" y="6220"/>
                    <a:pt x="3037" y="6197"/>
                  </a:cubicBezTo>
                  <a:lnTo>
                    <a:pt x="2644" y="5256"/>
                  </a:lnTo>
                  <a:lnTo>
                    <a:pt x="2477" y="4911"/>
                  </a:lnTo>
                  <a:cubicBezTo>
                    <a:pt x="2513" y="4792"/>
                    <a:pt x="2525" y="4673"/>
                    <a:pt x="2561" y="4530"/>
                  </a:cubicBezTo>
                  <a:cubicBezTo>
                    <a:pt x="2585" y="4375"/>
                    <a:pt x="2632" y="4256"/>
                    <a:pt x="2680" y="4173"/>
                  </a:cubicBezTo>
                  <a:cubicBezTo>
                    <a:pt x="2686" y="4169"/>
                    <a:pt x="2696" y="4168"/>
                    <a:pt x="2710" y="4168"/>
                  </a:cubicBezTo>
                  <a:cubicBezTo>
                    <a:pt x="2747" y="4168"/>
                    <a:pt x="2813" y="4179"/>
                    <a:pt x="2918" y="4196"/>
                  </a:cubicBezTo>
                  <a:cubicBezTo>
                    <a:pt x="3049" y="4232"/>
                    <a:pt x="3192" y="4280"/>
                    <a:pt x="3359" y="4339"/>
                  </a:cubicBezTo>
                  <a:cubicBezTo>
                    <a:pt x="3525" y="4399"/>
                    <a:pt x="3716" y="4470"/>
                    <a:pt x="3906" y="4542"/>
                  </a:cubicBezTo>
                  <a:cubicBezTo>
                    <a:pt x="4121" y="4613"/>
                    <a:pt x="4299" y="4696"/>
                    <a:pt x="4478" y="4768"/>
                  </a:cubicBezTo>
                  <a:cubicBezTo>
                    <a:pt x="4656" y="4839"/>
                    <a:pt x="4799" y="4899"/>
                    <a:pt x="4942" y="4958"/>
                  </a:cubicBezTo>
                  <a:cubicBezTo>
                    <a:pt x="5073" y="5018"/>
                    <a:pt x="5156" y="5054"/>
                    <a:pt x="5204" y="5077"/>
                  </a:cubicBezTo>
                  <a:cubicBezTo>
                    <a:pt x="5252" y="5077"/>
                    <a:pt x="5275" y="5113"/>
                    <a:pt x="5311" y="5125"/>
                  </a:cubicBezTo>
                  <a:cubicBezTo>
                    <a:pt x="5347" y="5137"/>
                    <a:pt x="5371" y="5173"/>
                    <a:pt x="5394" y="5185"/>
                  </a:cubicBezTo>
                  <a:cubicBezTo>
                    <a:pt x="5406" y="5191"/>
                    <a:pt x="5418" y="5194"/>
                    <a:pt x="5433" y="5194"/>
                  </a:cubicBezTo>
                  <a:cubicBezTo>
                    <a:pt x="5448" y="5194"/>
                    <a:pt x="5466" y="5191"/>
                    <a:pt x="5490" y="5185"/>
                  </a:cubicBezTo>
                  <a:lnTo>
                    <a:pt x="5585" y="5137"/>
                  </a:lnTo>
                  <a:cubicBezTo>
                    <a:pt x="5609" y="5125"/>
                    <a:pt x="5645" y="5077"/>
                    <a:pt x="5668" y="5030"/>
                  </a:cubicBezTo>
                  <a:cubicBezTo>
                    <a:pt x="5704" y="4970"/>
                    <a:pt x="5740" y="4935"/>
                    <a:pt x="5775" y="4875"/>
                  </a:cubicBezTo>
                  <a:cubicBezTo>
                    <a:pt x="5823" y="4816"/>
                    <a:pt x="5847" y="4768"/>
                    <a:pt x="5859" y="4708"/>
                  </a:cubicBezTo>
                  <a:cubicBezTo>
                    <a:pt x="5895" y="4649"/>
                    <a:pt x="5895" y="4601"/>
                    <a:pt x="5895" y="4577"/>
                  </a:cubicBezTo>
                  <a:cubicBezTo>
                    <a:pt x="5787" y="4482"/>
                    <a:pt x="5656" y="4399"/>
                    <a:pt x="5502" y="4315"/>
                  </a:cubicBezTo>
                  <a:cubicBezTo>
                    <a:pt x="5359" y="4244"/>
                    <a:pt x="5204" y="4173"/>
                    <a:pt x="5049" y="4113"/>
                  </a:cubicBezTo>
                  <a:cubicBezTo>
                    <a:pt x="4894" y="4054"/>
                    <a:pt x="4728" y="3994"/>
                    <a:pt x="4573" y="3934"/>
                  </a:cubicBezTo>
                  <a:cubicBezTo>
                    <a:pt x="4406" y="3887"/>
                    <a:pt x="4251" y="3827"/>
                    <a:pt x="4109" y="3768"/>
                  </a:cubicBezTo>
                  <a:cubicBezTo>
                    <a:pt x="4049" y="3756"/>
                    <a:pt x="3954" y="3708"/>
                    <a:pt x="3835" y="3661"/>
                  </a:cubicBezTo>
                  <a:cubicBezTo>
                    <a:pt x="3716" y="3601"/>
                    <a:pt x="3597" y="3565"/>
                    <a:pt x="3466" y="3506"/>
                  </a:cubicBezTo>
                  <a:lnTo>
                    <a:pt x="3108" y="3327"/>
                  </a:lnTo>
                  <a:cubicBezTo>
                    <a:pt x="3001" y="3268"/>
                    <a:pt x="2930" y="3220"/>
                    <a:pt x="2882" y="3184"/>
                  </a:cubicBezTo>
                  <a:lnTo>
                    <a:pt x="2858" y="3161"/>
                  </a:lnTo>
                  <a:cubicBezTo>
                    <a:pt x="2847" y="3137"/>
                    <a:pt x="2858" y="3065"/>
                    <a:pt x="2870" y="2934"/>
                  </a:cubicBezTo>
                  <a:cubicBezTo>
                    <a:pt x="2906" y="2791"/>
                    <a:pt x="2930" y="2625"/>
                    <a:pt x="2978" y="2410"/>
                  </a:cubicBezTo>
                  <a:cubicBezTo>
                    <a:pt x="3025" y="2208"/>
                    <a:pt x="3061" y="1982"/>
                    <a:pt x="3120" y="1744"/>
                  </a:cubicBezTo>
                  <a:cubicBezTo>
                    <a:pt x="3180" y="1506"/>
                    <a:pt x="3228" y="1279"/>
                    <a:pt x="3275" y="1053"/>
                  </a:cubicBezTo>
                  <a:cubicBezTo>
                    <a:pt x="3323" y="851"/>
                    <a:pt x="3359" y="648"/>
                    <a:pt x="3394" y="482"/>
                  </a:cubicBezTo>
                  <a:cubicBezTo>
                    <a:pt x="3418" y="303"/>
                    <a:pt x="3418" y="184"/>
                    <a:pt x="3418" y="124"/>
                  </a:cubicBezTo>
                  <a:cubicBezTo>
                    <a:pt x="3406" y="89"/>
                    <a:pt x="3382" y="65"/>
                    <a:pt x="3299" y="5"/>
                  </a:cubicBezTo>
                  <a:cubicBezTo>
                    <a:pt x="3259" y="5"/>
                    <a:pt x="3220" y="0"/>
                    <a:pt x="31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43"/>
            <p:cNvSpPr/>
            <p:nvPr/>
          </p:nvSpPr>
          <p:spPr>
            <a:xfrm>
              <a:off x="4782300" y="3673398"/>
              <a:ext cx="468200" cy="515162"/>
            </a:xfrm>
            <a:custGeom>
              <a:avLst/>
              <a:gdLst/>
              <a:ahLst/>
              <a:cxnLst/>
              <a:rect l="l" t="t" r="r" b="b"/>
              <a:pathLst>
                <a:path w="6251" h="6878" extrusionOk="0">
                  <a:moveTo>
                    <a:pt x="3441" y="353"/>
                  </a:moveTo>
                  <a:cubicBezTo>
                    <a:pt x="3441" y="401"/>
                    <a:pt x="3441" y="472"/>
                    <a:pt x="3417" y="603"/>
                  </a:cubicBezTo>
                  <a:cubicBezTo>
                    <a:pt x="3382" y="770"/>
                    <a:pt x="3334" y="960"/>
                    <a:pt x="3298" y="1186"/>
                  </a:cubicBezTo>
                  <a:cubicBezTo>
                    <a:pt x="3251" y="1389"/>
                    <a:pt x="3203" y="1627"/>
                    <a:pt x="3143" y="1865"/>
                  </a:cubicBezTo>
                  <a:cubicBezTo>
                    <a:pt x="3084" y="2103"/>
                    <a:pt x="3036" y="2329"/>
                    <a:pt x="3001" y="2544"/>
                  </a:cubicBezTo>
                  <a:cubicBezTo>
                    <a:pt x="2953" y="2746"/>
                    <a:pt x="2905" y="2913"/>
                    <a:pt x="2893" y="3056"/>
                  </a:cubicBezTo>
                  <a:cubicBezTo>
                    <a:pt x="2858" y="3270"/>
                    <a:pt x="2858" y="3341"/>
                    <a:pt x="2917" y="3413"/>
                  </a:cubicBezTo>
                  <a:lnTo>
                    <a:pt x="2953" y="3449"/>
                  </a:lnTo>
                  <a:cubicBezTo>
                    <a:pt x="3001" y="3496"/>
                    <a:pt x="3084" y="3556"/>
                    <a:pt x="3203" y="3615"/>
                  </a:cubicBezTo>
                  <a:cubicBezTo>
                    <a:pt x="3322" y="3675"/>
                    <a:pt x="3441" y="3734"/>
                    <a:pt x="3572" y="3794"/>
                  </a:cubicBezTo>
                  <a:cubicBezTo>
                    <a:pt x="3691" y="3853"/>
                    <a:pt x="3834" y="3913"/>
                    <a:pt x="3953" y="3960"/>
                  </a:cubicBezTo>
                  <a:lnTo>
                    <a:pt x="4215" y="4091"/>
                  </a:lnTo>
                  <a:cubicBezTo>
                    <a:pt x="4346" y="4139"/>
                    <a:pt x="4513" y="4187"/>
                    <a:pt x="4679" y="4246"/>
                  </a:cubicBezTo>
                  <a:cubicBezTo>
                    <a:pt x="4834" y="4318"/>
                    <a:pt x="4989" y="4377"/>
                    <a:pt x="5156" y="4437"/>
                  </a:cubicBezTo>
                  <a:cubicBezTo>
                    <a:pt x="5298" y="4484"/>
                    <a:pt x="5453" y="4544"/>
                    <a:pt x="5596" y="4627"/>
                  </a:cubicBezTo>
                  <a:cubicBezTo>
                    <a:pt x="5703" y="4675"/>
                    <a:pt x="5810" y="4734"/>
                    <a:pt x="5894" y="4806"/>
                  </a:cubicBezTo>
                  <a:lnTo>
                    <a:pt x="5894" y="4818"/>
                  </a:lnTo>
                  <a:cubicBezTo>
                    <a:pt x="5882" y="4877"/>
                    <a:pt x="5846" y="4925"/>
                    <a:pt x="5822" y="4973"/>
                  </a:cubicBezTo>
                  <a:cubicBezTo>
                    <a:pt x="5799" y="5008"/>
                    <a:pt x="5751" y="5068"/>
                    <a:pt x="5715" y="5115"/>
                  </a:cubicBezTo>
                  <a:cubicBezTo>
                    <a:pt x="5691" y="5151"/>
                    <a:pt x="5679" y="5175"/>
                    <a:pt x="5656" y="5187"/>
                  </a:cubicBezTo>
                  <a:cubicBezTo>
                    <a:pt x="5644" y="5187"/>
                    <a:pt x="5632" y="5187"/>
                    <a:pt x="5620" y="5211"/>
                  </a:cubicBezTo>
                  <a:cubicBezTo>
                    <a:pt x="5596" y="5187"/>
                    <a:pt x="5584" y="5175"/>
                    <a:pt x="5584" y="5139"/>
                  </a:cubicBezTo>
                  <a:cubicBezTo>
                    <a:pt x="5537" y="5115"/>
                    <a:pt x="5501" y="5080"/>
                    <a:pt x="5453" y="5068"/>
                  </a:cubicBezTo>
                  <a:cubicBezTo>
                    <a:pt x="5406" y="5056"/>
                    <a:pt x="5322" y="5008"/>
                    <a:pt x="5179" y="4949"/>
                  </a:cubicBezTo>
                  <a:cubicBezTo>
                    <a:pt x="5048" y="4889"/>
                    <a:pt x="4906" y="4830"/>
                    <a:pt x="4727" y="4758"/>
                  </a:cubicBezTo>
                  <a:cubicBezTo>
                    <a:pt x="4548" y="4687"/>
                    <a:pt x="4346" y="4603"/>
                    <a:pt x="4155" y="4532"/>
                  </a:cubicBezTo>
                  <a:cubicBezTo>
                    <a:pt x="3965" y="4461"/>
                    <a:pt x="3786" y="4389"/>
                    <a:pt x="3608" y="4330"/>
                  </a:cubicBezTo>
                  <a:cubicBezTo>
                    <a:pt x="3429" y="4270"/>
                    <a:pt x="3274" y="4222"/>
                    <a:pt x="3143" y="4187"/>
                  </a:cubicBezTo>
                  <a:cubicBezTo>
                    <a:pt x="3045" y="4167"/>
                    <a:pt x="2972" y="4158"/>
                    <a:pt x="2914" y="4158"/>
                  </a:cubicBezTo>
                  <a:cubicBezTo>
                    <a:pt x="2867" y="4158"/>
                    <a:pt x="2830" y="4164"/>
                    <a:pt x="2798" y="4175"/>
                  </a:cubicBezTo>
                  <a:lnTo>
                    <a:pt x="2751" y="4187"/>
                  </a:lnTo>
                  <a:lnTo>
                    <a:pt x="2727" y="4234"/>
                  </a:lnTo>
                  <a:cubicBezTo>
                    <a:pt x="2667" y="4341"/>
                    <a:pt x="2620" y="4472"/>
                    <a:pt x="2596" y="4639"/>
                  </a:cubicBezTo>
                  <a:cubicBezTo>
                    <a:pt x="2572" y="4782"/>
                    <a:pt x="2548" y="4901"/>
                    <a:pt x="2512" y="5020"/>
                  </a:cubicBezTo>
                  <a:lnTo>
                    <a:pt x="2500" y="5068"/>
                  </a:lnTo>
                  <a:lnTo>
                    <a:pt x="2703" y="5461"/>
                  </a:lnTo>
                  <a:lnTo>
                    <a:pt x="3048" y="6318"/>
                  </a:lnTo>
                  <a:lnTo>
                    <a:pt x="3048" y="6330"/>
                  </a:lnTo>
                  <a:cubicBezTo>
                    <a:pt x="3036" y="6366"/>
                    <a:pt x="3024" y="6377"/>
                    <a:pt x="3001" y="6389"/>
                  </a:cubicBezTo>
                  <a:cubicBezTo>
                    <a:pt x="2977" y="6389"/>
                    <a:pt x="2953" y="6413"/>
                    <a:pt x="2905" y="6425"/>
                  </a:cubicBezTo>
                  <a:lnTo>
                    <a:pt x="2870" y="6437"/>
                  </a:lnTo>
                  <a:lnTo>
                    <a:pt x="2858" y="6449"/>
                  </a:lnTo>
                  <a:cubicBezTo>
                    <a:pt x="2858" y="6473"/>
                    <a:pt x="2846" y="6473"/>
                    <a:pt x="2834" y="6473"/>
                  </a:cubicBezTo>
                  <a:cubicBezTo>
                    <a:pt x="2786" y="6473"/>
                    <a:pt x="2739" y="6485"/>
                    <a:pt x="2679" y="6497"/>
                  </a:cubicBezTo>
                  <a:cubicBezTo>
                    <a:pt x="2631" y="6508"/>
                    <a:pt x="2572" y="6508"/>
                    <a:pt x="2536" y="6532"/>
                  </a:cubicBezTo>
                  <a:cubicBezTo>
                    <a:pt x="2489" y="6437"/>
                    <a:pt x="2429" y="6330"/>
                    <a:pt x="2370" y="6211"/>
                  </a:cubicBezTo>
                  <a:cubicBezTo>
                    <a:pt x="2274" y="6032"/>
                    <a:pt x="2191" y="5854"/>
                    <a:pt x="2119" y="5663"/>
                  </a:cubicBezTo>
                  <a:cubicBezTo>
                    <a:pt x="2024" y="5484"/>
                    <a:pt x="1953" y="5294"/>
                    <a:pt x="1881" y="5115"/>
                  </a:cubicBezTo>
                  <a:cubicBezTo>
                    <a:pt x="1798" y="4949"/>
                    <a:pt x="1738" y="4818"/>
                    <a:pt x="1703" y="4711"/>
                  </a:cubicBezTo>
                  <a:lnTo>
                    <a:pt x="1679" y="4651"/>
                  </a:lnTo>
                  <a:cubicBezTo>
                    <a:pt x="1500" y="4222"/>
                    <a:pt x="1310" y="3794"/>
                    <a:pt x="1107" y="3353"/>
                  </a:cubicBezTo>
                  <a:cubicBezTo>
                    <a:pt x="1048" y="3210"/>
                    <a:pt x="965" y="3056"/>
                    <a:pt x="905" y="2901"/>
                  </a:cubicBezTo>
                  <a:cubicBezTo>
                    <a:pt x="846" y="2734"/>
                    <a:pt x="774" y="2567"/>
                    <a:pt x="703" y="2401"/>
                  </a:cubicBezTo>
                  <a:lnTo>
                    <a:pt x="488" y="1984"/>
                  </a:lnTo>
                  <a:cubicBezTo>
                    <a:pt x="429" y="1865"/>
                    <a:pt x="393" y="1770"/>
                    <a:pt x="357" y="1651"/>
                  </a:cubicBezTo>
                  <a:lnTo>
                    <a:pt x="405" y="1603"/>
                  </a:lnTo>
                  <a:cubicBezTo>
                    <a:pt x="453" y="1591"/>
                    <a:pt x="512" y="1567"/>
                    <a:pt x="584" y="1544"/>
                  </a:cubicBezTo>
                  <a:cubicBezTo>
                    <a:pt x="619" y="1544"/>
                    <a:pt x="655" y="1532"/>
                    <a:pt x="679" y="1532"/>
                  </a:cubicBezTo>
                  <a:cubicBezTo>
                    <a:pt x="715" y="1508"/>
                    <a:pt x="750" y="1496"/>
                    <a:pt x="798" y="1484"/>
                  </a:cubicBezTo>
                  <a:cubicBezTo>
                    <a:pt x="798" y="1484"/>
                    <a:pt x="810" y="1472"/>
                    <a:pt x="822" y="1472"/>
                  </a:cubicBezTo>
                  <a:cubicBezTo>
                    <a:pt x="1000" y="1865"/>
                    <a:pt x="1179" y="2258"/>
                    <a:pt x="1357" y="2639"/>
                  </a:cubicBezTo>
                  <a:cubicBezTo>
                    <a:pt x="1572" y="3079"/>
                    <a:pt x="1762" y="3508"/>
                    <a:pt x="1965" y="3937"/>
                  </a:cubicBezTo>
                  <a:lnTo>
                    <a:pt x="2191" y="4389"/>
                  </a:lnTo>
                  <a:lnTo>
                    <a:pt x="2250" y="3889"/>
                  </a:lnTo>
                  <a:cubicBezTo>
                    <a:pt x="2262" y="3758"/>
                    <a:pt x="2298" y="3627"/>
                    <a:pt x="2322" y="3508"/>
                  </a:cubicBezTo>
                  <a:cubicBezTo>
                    <a:pt x="2370" y="3377"/>
                    <a:pt x="2405" y="3234"/>
                    <a:pt x="2417" y="3103"/>
                  </a:cubicBezTo>
                  <a:cubicBezTo>
                    <a:pt x="2429" y="3020"/>
                    <a:pt x="2441" y="2901"/>
                    <a:pt x="2477" y="2746"/>
                  </a:cubicBezTo>
                  <a:cubicBezTo>
                    <a:pt x="2500" y="2603"/>
                    <a:pt x="2536" y="2437"/>
                    <a:pt x="2560" y="2258"/>
                  </a:cubicBezTo>
                  <a:cubicBezTo>
                    <a:pt x="2596" y="2079"/>
                    <a:pt x="2620" y="1901"/>
                    <a:pt x="2667" y="1710"/>
                  </a:cubicBezTo>
                  <a:cubicBezTo>
                    <a:pt x="2703" y="1508"/>
                    <a:pt x="2739" y="1329"/>
                    <a:pt x="2786" y="1174"/>
                  </a:cubicBezTo>
                  <a:cubicBezTo>
                    <a:pt x="2834" y="1008"/>
                    <a:pt x="2881" y="853"/>
                    <a:pt x="2917" y="722"/>
                  </a:cubicBezTo>
                  <a:cubicBezTo>
                    <a:pt x="2977" y="591"/>
                    <a:pt x="3012" y="520"/>
                    <a:pt x="3036" y="472"/>
                  </a:cubicBezTo>
                  <a:cubicBezTo>
                    <a:pt x="3060" y="436"/>
                    <a:pt x="3084" y="424"/>
                    <a:pt x="3143" y="401"/>
                  </a:cubicBezTo>
                  <a:cubicBezTo>
                    <a:pt x="3203" y="377"/>
                    <a:pt x="3262" y="353"/>
                    <a:pt x="3322" y="353"/>
                  </a:cubicBezTo>
                  <a:close/>
                  <a:moveTo>
                    <a:pt x="3374" y="1"/>
                  </a:moveTo>
                  <a:cubicBezTo>
                    <a:pt x="3343" y="1"/>
                    <a:pt x="3309" y="3"/>
                    <a:pt x="3274" y="8"/>
                  </a:cubicBezTo>
                  <a:cubicBezTo>
                    <a:pt x="3191" y="31"/>
                    <a:pt x="3096" y="55"/>
                    <a:pt x="3012" y="91"/>
                  </a:cubicBezTo>
                  <a:cubicBezTo>
                    <a:pt x="2917" y="127"/>
                    <a:pt x="2846" y="174"/>
                    <a:pt x="2786" y="234"/>
                  </a:cubicBezTo>
                  <a:lnTo>
                    <a:pt x="2774" y="246"/>
                  </a:lnTo>
                  <a:cubicBezTo>
                    <a:pt x="2715" y="329"/>
                    <a:pt x="2655" y="448"/>
                    <a:pt x="2608" y="591"/>
                  </a:cubicBezTo>
                  <a:cubicBezTo>
                    <a:pt x="2560" y="746"/>
                    <a:pt x="2512" y="889"/>
                    <a:pt x="2477" y="1067"/>
                  </a:cubicBezTo>
                  <a:cubicBezTo>
                    <a:pt x="2429" y="1234"/>
                    <a:pt x="2381" y="1424"/>
                    <a:pt x="2346" y="1615"/>
                  </a:cubicBezTo>
                  <a:cubicBezTo>
                    <a:pt x="2310" y="1817"/>
                    <a:pt x="2262" y="2008"/>
                    <a:pt x="2239" y="2186"/>
                  </a:cubicBezTo>
                  <a:cubicBezTo>
                    <a:pt x="2191" y="2365"/>
                    <a:pt x="2179" y="2544"/>
                    <a:pt x="2143" y="2687"/>
                  </a:cubicBezTo>
                  <a:cubicBezTo>
                    <a:pt x="2119" y="2841"/>
                    <a:pt x="2108" y="2960"/>
                    <a:pt x="2084" y="3044"/>
                  </a:cubicBezTo>
                  <a:cubicBezTo>
                    <a:pt x="2072" y="3163"/>
                    <a:pt x="2048" y="3270"/>
                    <a:pt x="2012" y="3389"/>
                  </a:cubicBezTo>
                  <a:cubicBezTo>
                    <a:pt x="1869" y="3091"/>
                    <a:pt x="1727" y="2794"/>
                    <a:pt x="1596" y="2496"/>
                  </a:cubicBezTo>
                  <a:cubicBezTo>
                    <a:pt x="1393" y="2067"/>
                    <a:pt x="1191" y="1639"/>
                    <a:pt x="1000" y="1198"/>
                  </a:cubicBezTo>
                  <a:lnTo>
                    <a:pt x="953" y="1115"/>
                  </a:lnTo>
                  <a:lnTo>
                    <a:pt x="869" y="1115"/>
                  </a:lnTo>
                  <a:cubicBezTo>
                    <a:pt x="810" y="1115"/>
                    <a:pt x="750" y="1139"/>
                    <a:pt x="643" y="1186"/>
                  </a:cubicBezTo>
                  <a:cubicBezTo>
                    <a:pt x="631" y="1198"/>
                    <a:pt x="595" y="1222"/>
                    <a:pt x="584" y="1222"/>
                  </a:cubicBezTo>
                  <a:lnTo>
                    <a:pt x="572" y="1198"/>
                  </a:lnTo>
                  <a:lnTo>
                    <a:pt x="488" y="1234"/>
                  </a:lnTo>
                  <a:cubicBezTo>
                    <a:pt x="393" y="1258"/>
                    <a:pt x="310" y="1294"/>
                    <a:pt x="250" y="1317"/>
                  </a:cubicBezTo>
                  <a:cubicBezTo>
                    <a:pt x="167" y="1365"/>
                    <a:pt x="95" y="1424"/>
                    <a:pt x="36" y="1544"/>
                  </a:cubicBezTo>
                  <a:lnTo>
                    <a:pt x="0" y="1591"/>
                  </a:lnTo>
                  <a:lnTo>
                    <a:pt x="12" y="1651"/>
                  </a:lnTo>
                  <a:cubicBezTo>
                    <a:pt x="48" y="1817"/>
                    <a:pt x="107" y="1960"/>
                    <a:pt x="179" y="2115"/>
                  </a:cubicBezTo>
                  <a:lnTo>
                    <a:pt x="393" y="2532"/>
                  </a:lnTo>
                  <a:cubicBezTo>
                    <a:pt x="453" y="2675"/>
                    <a:pt x="524" y="2829"/>
                    <a:pt x="584" y="2984"/>
                  </a:cubicBezTo>
                  <a:cubicBezTo>
                    <a:pt x="643" y="3151"/>
                    <a:pt x="715" y="3318"/>
                    <a:pt x="786" y="3484"/>
                  </a:cubicBezTo>
                  <a:cubicBezTo>
                    <a:pt x="988" y="3901"/>
                    <a:pt x="1179" y="4294"/>
                    <a:pt x="1346" y="4711"/>
                  </a:cubicBezTo>
                  <a:lnTo>
                    <a:pt x="1346" y="4734"/>
                  </a:lnTo>
                  <a:lnTo>
                    <a:pt x="1369" y="4794"/>
                  </a:lnTo>
                  <a:cubicBezTo>
                    <a:pt x="1429" y="4889"/>
                    <a:pt x="1488" y="5044"/>
                    <a:pt x="1560" y="5223"/>
                  </a:cubicBezTo>
                  <a:cubicBezTo>
                    <a:pt x="1643" y="5401"/>
                    <a:pt x="1715" y="5592"/>
                    <a:pt x="1798" y="5782"/>
                  </a:cubicBezTo>
                  <a:cubicBezTo>
                    <a:pt x="1893" y="5985"/>
                    <a:pt x="1965" y="6163"/>
                    <a:pt x="2060" y="6342"/>
                  </a:cubicBezTo>
                  <a:cubicBezTo>
                    <a:pt x="2131" y="6532"/>
                    <a:pt x="2215" y="6675"/>
                    <a:pt x="2310" y="6782"/>
                  </a:cubicBezTo>
                  <a:lnTo>
                    <a:pt x="2381" y="6878"/>
                  </a:lnTo>
                  <a:lnTo>
                    <a:pt x="2489" y="6818"/>
                  </a:lnTo>
                  <a:cubicBezTo>
                    <a:pt x="2500" y="6818"/>
                    <a:pt x="2512" y="6794"/>
                    <a:pt x="2548" y="6794"/>
                  </a:cubicBezTo>
                  <a:cubicBezTo>
                    <a:pt x="2608" y="6794"/>
                    <a:pt x="2655" y="6782"/>
                    <a:pt x="2715" y="6770"/>
                  </a:cubicBezTo>
                  <a:cubicBezTo>
                    <a:pt x="2774" y="6770"/>
                    <a:pt x="2834" y="6758"/>
                    <a:pt x="2870" y="6735"/>
                  </a:cubicBezTo>
                  <a:cubicBezTo>
                    <a:pt x="2917" y="6723"/>
                    <a:pt x="2965" y="6711"/>
                    <a:pt x="3001" y="6699"/>
                  </a:cubicBezTo>
                  <a:cubicBezTo>
                    <a:pt x="3072" y="6675"/>
                    <a:pt x="3120" y="6651"/>
                    <a:pt x="3155" y="6616"/>
                  </a:cubicBezTo>
                  <a:cubicBezTo>
                    <a:pt x="3203" y="6592"/>
                    <a:pt x="3239" y="6556"/>
                    <a:pt x="3262" y="6532"/>
                  </a:cubicBezTo>
                  <a:lnTo>
                    <a:pt x="3274" y="6520"/>
                  </a:lnTo>
                  <a:cubicBezTo>
                    <a:pt x="3310" y="6485"/>
                    <a:pt x="3322" y="6449"/>
                    <a:pt x="3358" y="6413"/>
                  </a:cubicBezTo>
                  <a:lnTo>
                    <a:pt x="3393" y="6354"/>
                  </a:lnTo>
                  <a:lnTo>
                    <a:pt x="2965" y="5342"/>
                  </a:lnTo>
                  <a:lnTo>
                    <a:pt x="2822" y="5044"/>
                  </a:lnTo>
                  <a:cubicBezTo>
                    <a:pt x="2846" y="4937"/>
                    <a:pt x="2881" y="4818"/>
                    <a:pt x="2893" y="4699"/>
                  </a:cubicBezTo>
                  <a:cubicBezTo>
                    <a:pt x="2905" y="4615"/>
                    <a:pt x="2917" y="4520"/>
                    <a:pt x="2953" y="4461"/>
                  </a:cubicBezTo>
                  <a:cubicBezTo>
                    <a:pt x="2965" y="4472"/>
                    <a:pt x="3012" y="4472"/>
                    <a:pt x="3060" y="4496"/>
                  </a:cubicBezTo>
                  <a:cubicBezTo>
                    <a:pt x="3167" y="4520"/>
                    <a:pt x="3322" y="4568"/>
                    <a:pt x="3489" y="4627"/>
                  </a:cubicBezTo>
                  <a:cubicBezTo>
                    <a:pt x="3667" y="4675"/>
                    <a:pt x="3846" y="4746"/>
                    <a:pt x="4036" y="4818"/>
                  </a:cubicBezTo>
                  <a:cubicBezTo>
                    <a:pt x="4251" y="4889"/>
                    <a:pt x="4429" y="4973"/>
                    <a:pt x="4608" y="5044"/>
                  </a:cubicBezTo>
                  <a:cubicBezTo>
                    <a:pt x="4786" y="5115"/>
                    <a:pt x="4929" y="5175"/>
                    <a:pt x="5060" y="5234"/>
                  </a:cubicBezTo>
                  <a:cubicBezTo>
                    <a:pt x="5203" y="5294"/>
                    <a:pt x="5287" y="5318"/>
                    <a:pt x="5334" y="5354"/>
                  </a:cubicBezTo>
                  <a:lnTo>
                    <a:pt x="5346" y="5365"/>
                  </a:lnTo>
                  <a:cubicBezTo>
                    <a:pt x="5382" y="5377"/>
                    <a:pt x="5394" y="5377"/>
                    <a:pt x="5406" y="5401"/>
                  </a:cubicBezTo>
                  <a:cubicBezTo>
                    <a:pt x="5441" y="5425"/>
                    <a:pt x="5477" y="5461"/>
                    <a:pt x="5513" y="5473"/>
                  </a:cubicBezTo>
                  <a:cubicBezTo>
                    <a:pt x="5541" y="5494"/>
                    <a:pt x="5578" y="5511"/>
                    <a:pt x="5627" y="5511"/>
                  </a:cubicBezTo>
                  <a:cubicBezTo>
                    <a:pt x="5659" y="5511"/>
                    <a:pt x="5696" y="5504"/>
                    <a:pt x="5739" y="5484"/>
                  </a:cubicBezTo>
                  <a:cubicBezTo>
                    <a:pt x="5775" y="5473"/>
                    <a:pt x="5810" y="5461"/>
                    <a:pt x="5834" y="5449"/>
                  </a:cubicBezTo>
                  <a:lnTo>
                    <a:pt x="5858" y="5425"/>
                  </a:lnTo>
                  <a:lnTo>
                    <a:pt x="5894" y="5354"/>
                  </a:lnTo>
                  <a:cubicBezTo>
                    <a:pt x="5929" y="5330"/>
                    <a:pt x="5953" y="5282"/>
                    <a:pt x="6001" y="5223"/>
                  </a:cubicBezTo>
                  <a:cubicBezTo>
                    <a:pt x="6037" y="5175"/>
                    <a:pt x="6072" y="5115"/>
                    <a:pt x="6108" y="5056"/>
                  </a:cubicBezTo>
                  <a:cubicBezTo>
                    <a:pt x="6156" y="4996"/>
                    <a:pt x="6180" y="4937"/>
                    <a:pt x="6215" y="4877"/>
                  </a:cubicBezTo>
                  <a:cubicBezTo>
                    <a:pt x="6239" y="4806"/>
                    <a:pt x="6251" y="4734"/>
                    <a:pt x="6239" y="4675"/>
                  </a:cubicBezTo>
                  <a:lnTo>
                    <a:pt x="6239" y="4615"/>
                  </a:lnTo>
                  <a:lnTo>
                    <a:pt x="6191" y="4568"/>
                  </a:lnTo>
                  <a:cubicBezTo>
                    <a:pt x="6072" y="4461"/>
                    <a:pt x="5941" y="4377"/>
                    <a:pt x="5775" y="4294"/>
                  </a:cubicBezTo>
                  <a:cubicBezTo>
                    <a:pt x="5632" y="4222"/>
                    <a:pt x="5465" y="4151"/>
                    <a:pt x="5298" y="4091"/>
                  </a:cubicBezTo>
                  <a:lnTo>
                    <a:pt x="4810" y="3913"/>
                  </a:lnTo>
                  <a:cubicBezTo>
                    <a:pt x="4644" y="3853"/>
                    <a:pt x="4501" y="3806"/>
                    <a:pt x="4358" y="3746"/>
                  </a:cubicBezTo>
                  <a:lnTo>
                    <a:pt x="4096" y="3639"/>
                  </a:lnTo>
                  <a:cubicBezTo>
                    <a:pt x="3977" y="3579"/>
                    <a:pt x="3846" y="3544"/>
                    <a:pt x="3727" y="3484"/>
                  </a:cubicBezTo>
                  <a:cubicBezTo>
                    <a:pt x="3596" y="3437"/>
                    <a:pt x="3465" y="3377"/>
                    <a:pt x="3370" y="3318"/>
                  </a:cubicBezTo>
                  <a:cubicBezTo>
                    <a:pt x="3251" y="3258"/>
                    <a:pt x="3203" y="3222"/>
                    <a:pt x="3167" y="3210"/>
                  </a:cubicBezTo>
                  <a:cubicBezTo>
                    <a:pt x="3167" y="3187"/>
                    <a:pt x="3167" y="3139"/>
                    <a:pt x="3191" y="3079"/>
                  </a:cubicBezTo>
                  <a:cubicBezTo>
                    <a:pt x="3203" y="2948"/>
                    <a:pt x="3239" y="2770"/>
                    <a:pt x="3274" y="2567"/>
                  </a:cubicBezTo>
                  <a:cubicBezTo>
                    <a:pt x="3322" y="2365"/>
                    <a:pt x="3370" y="2139"/>
                    <a:pt x="3429" y="1901"/>
                  </a:cubicBezTo>
                  <a:cubicBezTo>
                    <a:pt x="3489" y="1651"/>
                    <a:pt x="3536" y="1424"/>
                    <a:pt x="3572" y="1198"/>
                  </a:cubicBezTo>
                  <a:cubicBezTo>
                    <a:pt x="3620" y="984"/>
                    <a:pt x="3667" y="782"/>
                    <a:pt x="3691" y="603"/>
                  </a:cubicBezTo>
                  <a:cubicBezTo>
                    <a:pt x="3727" y="365"/>
                    <a:pt x="3727" y="270"/>
                    <a:pt x="3727" y="222"/>
                  </a:cubicBezTo>
                  <a:cubicBezTo>
                    <a:pt x="3715" y="174"/>
                    <a:pt x="3679" y="67"/>
                    <a:pt x="3513" y="31"/>
                  </a:cubicBezTo>
                  <a:cubicBezTo>
                    <a:pt x="3475" y="9"/>
                    <a:pt x="3427" y="1"/>
                    <a:pt x="33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p:cNvPicPr>
            <a:picLocks noChangeAspect="1"/>
          </p:cNvPicPr>
          <p:nvPr/>
        </p:nvPicPr>
        <p:blipFill rotWithShape="1">
          <a:blip r:embed="rId5"/>
          <a:srcRect t="9855"/>
          <a:stretch/>
        </p:blipFill>
        <p:spPr>
          <a:xfrm>
            <a:off x="0" y="707475"/>
            <a:ext cx="6233624" cy="4079504"/>
          </a:xfrm>
          <a:prstGeom prst="rect">
            <a:avLst/>
          </a:prstGeom>
        </p:spPr>
      </p:pic>
      <p:sp>
        <p:nvSpPr>
          <p:cNvPr id="4" name="TextBox 3">
            <a:extLst>
              <a:ext uri="{FF2B5EF4-FFF2-40B4-BE49-F238E27FC236}">
                <a16:creationId xmlns:a16="http://schemas.microsoft.com/office/drawing/2014/main" id="{E7C43741-AD8B-AA27-585E-C1E9729479EE}"/>
              </a:ext>
            </a:extLst>
          </p:cNvPr>
          <p:cNvSpPr txBox="1"/>
          <p:nvPr/>
        </p:nvSpPr>
        <p:spPr>
          <a:xfrm>
            <a:off x="2105453" y="2604880"/>
            <a:ext cx="2222083" cy="307777"/>
          </a:xfrm>
          <a:prstGeom prst="rect">
            <a:avLst/>
          </a:prstGeom>
          <a:noFill/>
        </p:spPr>
        <p:txBody>
          <a:bodyPr wrap="none" rtlCol="0">
            <a:spAutoFit/>
          </a:bodyPr>
          <a:lstStyle/>
          <a:p>
            <a:r>
              <a:rPr lang="en-GB" b="1" dirty="0"/>
              <a:t>Two-Coloured Counters</a:t>
            </a:r>
          </a:p>
        </p:txBody>
      </p:sp>
      <p:sp>
        <p:nvSpPr>
          <p:cNvPr id="23" name="TextBox 22">
            <a:extLst>
              <a:ext uri="{FF2B5EF4-FFF2-40B4-BE49-F238E27FC236}">
                <a16:creationId xmlns:a16="http://schemas.microsoft.com/office/drawing/2014/main" id="{DAC59AF1-90E8-BE55-9475-2C8837F421D9}"/>
              </a:ext>
            </a:extLst>
          </p:cNvPr>
          <p:cNvSpPr txBox="1"/>
          <p:nvPr/>
        </p:nvSpPr>
        <p:spPr>
          <a:xfrm>
            <a:off x="147118" y="2167781"/>
            <a:ext cx="1678665" cy="307777"/>
          </a:xfrm>
          <a:prstGeom prst="rect">
            <a:avLst/>
          </a:prstGeom>
          <a:noFill/>
        </p:spPr>
        <p:txBody>
          <a:bodyPr wrap="none" rtlCol="0">
            <a:spAutoFit/>
          </a:bodyPr>
          <a:lstStyle/>
          <a:p>
            <a:r>
              <a:rPr lang="en-GB" b="1" dirty="0" err="1"/>
              <a:t>Rekenrek</a:t>
            </a:r>
            <a:r>
              <a:rPr lang="en-GB" b="1" dirty="0"/>
              <a:t> Frames</a:t>
            </a:r>
          </a:p>
        </p:txBody>
      </p:sp>
      <p:sp>
        <p:nvSpPr>
          <p:cNvPr id="24" name="TextBox 23">
            <a:extLst>
              <a:ext uri="{FF2B5EF4-FFF2-40B4-BE49-F238E27FC236}">
                <a16:creationId xmlns:a16="http://schemas.microsoft.com/office/drawing/2014/main" id="{40FACD45-F610-EEA2-7FFA-49A9E78574B2}"/>
              </a:ext>
            </a:extLst>
          </p:cNvPr>
          <p:cNvSpPr txBox="1"/>
          <p:nvPr/>
        </p:nvSpPr>
        <p:spPr>
          <a:xfrm>
            <a:off x="4849426" y="2571750"/>
            <a:ext cx="1346844" cy="307777"/>
          </a:xfrm>
          <a:prstGeom prst="rect">
            <a:avLst/>
          </a:prstGeom>
          <a:noFill/>
        </p:spPr>
        <p:txBody>
          <a:bodyPr wrap="none" rtlCol="0">
            <a:spAutoFit/>
          </a:bodyPr>
          <a:lstStyle/>
          <a:p>
            <a:r>
              <a:rPr lang="en-GB" b="1" dirty="0"/>
              <a:t>Fraction Tiles</a:t>
            </a:r>
          </a:p>
        </p:txBody>
      </p:sp>
      <p:sp>
        <p:nvSpPr>
          <p:cNvPr id="26" name="TextBox 25">
            <a:extLst>
              <a:ext uri="{FF2B5EF4-FFF2-40B4-BE49-F238E27FC236}">
                <a16:creationId xmlns:a16="http://schemas.microsoft.com/office/drawing/2014/main" id="{15616EC4-A162-BD59-2A96-95B58624AD06}"/>
              </a:ext>
            </a:extLst>
          </p:cNvPr>
          <p:cNvSpPr txBox="1"/>
          <p:nvPr/>
        </p:nvSpPr>
        <p:spPr>
          <a:xfrm>
            <a:off x="540525" y="4708520"/>
            <a:ext cx="1596912" cy="307777"/>
          </a:xfrm>
          <a:prstGeom prst="rect">
            <a:avLst/>
          </a:prstGeom>
          <a:noFill/>
        </p:spPr>
        <p:txBody>
          <a:bodyPr wrap="none" rtlCol="0">
            <a:spAutoFit/>
          </a:bodyPr>
          <a:lstStyle/>
          <a:p>
            <a:r>
              <a:rPr lang="en-GB" b="1" dirty="0"/>
              <a:t>Cuisenaire Rods</a:t>
            </a:r>
          </a:p>
        </p:txBody>
      </p:sp>
      <p:sp>
        <p:nvSpPr>
          <p:cNvPr id="29" name="TextBox 28">
            <a:extLst>
              <a:ext uri="{FF2B5EF4-FFF2-40B4-BE49-F238E27FC236}">
                <a16:creationId xmlns:a16="http://schemas.microsoft.com/office/drawing/2014/main" id="{AE64FE57-0D4D-48B4-7A08-2C6E14A30A6C}"/>
              </a:ext>
            </a:extLst>
          </p:cNvPr>
          <p:cNvSpPr txBox="1"/>
          <p:nvPr/>
        </p:nvSpPr>
        <p:spPr>
          <a:xfrm>
            <a:off x="5047398" y="4452386"/>
            <a:ext cx="950901" cy="307777"/>
          </a:xfrm>
          <a:prstGeom prst="rect">
            <a:avLst/>
          </a:prstGeom>
          <a:noFill/>
        </p:spPr>
        <p:txBody>
          <a:bodyPr wrap="none" rtlCol="0">
            <a:spAutoFit/>
          </a:bodyPr>
          <a:lstStyle/>
          <a:p>
            <a:r>
              <a:rPr lang="en-GB" b="1" dirty="0"/>
              <a:t>Numicon</a:t>
            </a:r>
          </a:p>
        </p:txBody>
      </p:sp>
      <p:sp>
        <p:nvSpPr>
          <p:cNvPr id="31" name="TextBox 30">
            <a:extLst>
              <a:ext uri="{FF2B5EF4-FFF2-40B4-BE49-F238E27FC236}">
                <a16:creationId xmlns:a16="http://schemas.microsoft.com/office/drawing/2014/main" id="{B58D0020-4F40-22AB-594F-84C9B4AFEBFE}"/>
              </a:ext>
            </a:extLst>
          </p:cNvPr>
          <p:cNvSpPr txBox="1"/>
          <p:nvPr/>
        </p:nvSpPr>
        <p:spPr>
          <a:xfrm>
            <a:off x="2789894" y="4397776"/>
            <a:ext cx="1535998" cy="307777"/>
          </a:xfrm>
          <a:prstGeom prst="rect">
            <a:avLst/>
          </a:prstGeom>
          <a:noFill/>
        </p:spPr>
        <p:txBody>
          <a:bodyPr wrap="none" rtlCol="0">
            <a:spAutoFit/>
          </a:bodyPr>
          <a:lstStyle/>
          <a:p>
            <a:r>
              <a:rPr lang="en-GB" b="1" dirty="0"/>
              <a:t>Bundling Sticks</a:t>
            </a:r>
          </a:p>
        </p:txBody>
      </p:sp>
      <p:pic>
        <p:nvPicPr>
          <p:cNvPr id="1026" name="Picture 2" descr="See the source image">
            <a:extLst>
              <a:ext uri="{FF2B5EF4-FFF2-40B4-BE49-F238E27FC236}">
                <a16:creationId xmlns:a16="http://schemas.microsoft.com/office/drawing/2014/main" id="{A29A6A8C-B79A-EFF8-1792-941A7F0B1D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3652" y="2475558"/>
            <a:ext cx="1149016" cy="1149016"/>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80FF86EF-673D-5C81-4877-EAAD644C05DC}"/>
              </a:ext>
            </a:extLst>
          </p:cNvPr>
          <p:cNvSpPr txBox="1"/>
          <p:nvPr/>
        </p:nvSpPr>
        <p:spPr>
          <a:xfrm>
            <a:off x="6397501" y="3562915"/>
            <a:ext cx="731290" cy="307777"/>
          </a:xfrm>
          <a:prstGeom prst="rect">
            <a:avLst/>
          </a:prstGeom>
          <a:noFill/>
        </p:spPr>
        <p:txBody>
          <a:bodyPr wrap="none" rtlCol="0">
            <a:spAutoFit/>
          </a:bodyPr>
          <a:lstStyle/>
          <a:p>
            <a:r>
              <a:rPr lang="en-GB" b="1" dirty="0"/>
              <a:t>Cubes</a:t>
            </a:r>
          </a:p>
        </p:txBody>
      </p:sp>
      <p:pic>
        <p:nvPicPr>
          <p:cNvPr id="10" name="Concrete Materials ">
            <a:hlinkClick r:id="" action="ppaction://media"/>
            <a:extLst>
              <a:ext uri="{FF2B5EF4-FFF2-40B4-BE49-F238E27FC236}">
                <a16:creationId xmlns:a16="http://schemas.microsoft.com/office/drawing/2014/main" id="{3FD53F53-6C99-3DDA-4F65-69236BC4E95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72000" y="274957"/>
            <a:ext cx="406400" cy="406400"/>
          </a:xfrm>
          <a:prstGeom prst="rect">
            <a:avLst/>
          </a:prstGeom>
        </p:spPr>
      </p:pic>
    </p:spTree>
    <p:extLst>
      <p:ext uri="{BB962C8B-B14F-4D97-AF65-F5344CB8AC3E}">
        <p14:creationId xmlns:p14="http://schemas.microsoft.com/office/powerpoint/2010/main" val="3045505332"/>
      </p:ext>
    </p:extLst>
  </p:cSld>
  <p:clrMapOvr>
    <a:masterClrMapping/>
  </p:clrMapOvr>
  <mc:AlternateContent xmlns:mc="http://schemas.openxmlformats.org/markup-compatibility/2006" xmlns:p14="http://schemas.microsoft.com/office/powerpoint/2010/main">
    <mc:Choice Requires="p14">
      <p:transition spd="slow" p14:dur="2000" advTm="66210"/>
    </mc:Choice>
    <mc:Fallback xmlns="">
      <p:transition spd="slow" advTm="662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9530" fill="hold"/>
                                        <p:tgtEl>
                                          <p:spTgt spid="10"/>
                                        </p:tgtEl>
                                      </p:cBhvr>
                                    </p:cmd>
                                  </p:childTnLst>
                                </p:cTn>
                              </p:par>
                              <p:par>
                                <p:cTn id="7" presetID="1" presetClass="entr" presetSubtype="0" fill="hold" grpId="0" nodeType="withEffect">
                                  <p:stCondLst>
                                    <p:cond delay="1850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2100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2275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2425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2575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2775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2875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10"/>
                </p:tgtEl>
              </p:cMediaNode>
            </p:audio>
          </p:childTnLst>
        </p:cTn>
      </p:par>
    </p:tnLst>
    <p:bldLst>
      <p:bldP spid="4" grpId="0"/>
      <p:bldP spid="23" grpId="0"/>
      <p:bldP spid="24" grpId="0"/>
      <p:bldP spid="26" grpId="0"/>
      <p:bldP spid="29" grpId="0"/>
      <p:bldP spid="31"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8" y="-27244"/>
            <a:ext cx="7126979" cy="565374"/>
          </a:xfrm>
        </p:spPr>
        <p:txBody>
          <a:bodyPr>
            <a:normAutofit fontScale="90000"/>
          </a:bodyPr>
          <a:lstStyle/>
          <a:p>
            <a:pPr marL="0" indent="0"/>
            <a:r>
              <a:rPr lang="en-GB" sz="4000" dirty="0" err="1">
                <a:solidFill>
                  <a:schemeClr val="accent2">
                    <a:lumMod val="50000"/>
                  </a:schemeClr>
                </a:solidFill>
              </a:rPr>
              <a:t>Rekenrek</a:t>
            </a:r>
            <a:r>
              <a:rPr lang="en-GB" sz="4000" dirty="0">
                <a:solidFill>
                  <a:schemeClr val="accent2">
                    <a:lumMod val="50000"/>
                  </a:schemeClr>
                </a:solidFill>
              </a:rPr>
              <a:t> Frames and Beads </a:t>
            </a:r>
            <a:endParaRPr lang="en-GB" sz="4000" dirty="0"/>
          </a:p>
        </p:txBody>
      </p:sp>
      <p:grpSp>
        <p:nvGrpSpPr>
          <p:cNvPr id="1741" name="Google Shape;1741;p43"/>
          <p:cNvGrpSpPr/>
          <p:nvPr/>
        </p:nvGrpSpPr>
        <p:grpSpPr>
          <a:xfrm rot="-1328856">
            <a:off x="8513160" y="4495159"/>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58" name="Google Shape;1758;p43"/>
          <p:cNvGrpSpPr/>
          <p:nvPr/>
        </p:nvGrpSpPr>
        <p:grpSpPr>
          <a:xfrm>
            <a:off x="0" y="4097824"/>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5"/>
          <a:stretch>
            <a:fillRect/>
          </a:stretch>
        </p:blipFill>
        <p:spPr>
          <a:xfrm>
            <a:off x="281384" y="3001647"/>
            <a:ext cx="1705976" cy="1705976"/>
          </a:xfrm>
          <a:prstGeom prst="rect">
            <a:avLst/>
          </a:prstGeom>
        </p:spPr>
      </p:pic>
      <p:pic>
        <p:nvPicPr>
          <p:cNvPr id="6" name="Picture 5"/>
          <p:cNvPicPr>
            <a:picLocks noChangeAspect="1"/>
          </p:cNvPicPr>
          <p:nvPr/>
        </p:nvPicPr>
        <p:blipFill rotWithShape="1">
          <a:blip r:embed="rId6"/>
          <a:srcRect l="5788" t="8330" r="4301" b="22609"/>
          <a:stretch/>
        </p:blipFill>
        <p:spPr>
          <a:xfrm>
            <a:off x="373751" y="816643"/>
            <a:ext cx="3480179" cy="2033516"/>
          </a:xfrm>
          <a:prstGeom prst="rect">
            <a:avLst/>
          </a:prstGeom>
        </p:spPr>
      </p:pic>
      <p:pic>
        <p:nvPicPr>
          <p:cNvPr id="7" name="Picture 6"/>
          <p:cNvPicPr>
            <a:picLocks noChangeAspect="1"/>
          </p:cNvPicPr>
          <p:nvPr/>
        </p:nvPicPr>
        <p:blipFill rotWithShape="1">
          <a:blip r:embed="rId7"/>
          <a:srcRect l="66148" t="2495" r="2011" b="5167"/>
          <a:stretch/>
        </p:blipFill>
        <p:spPr>
          <a:xfrm>
            <a:off x="5502018" y="628777"/>
            <a:ext cx="3063976" cy="4442764"/>
          </a:xfrm>
          <a:prstGeom prst="rect">
            <a:avLst/>
          </a:prstGeom>
        </p:spPr>
      </p:pic>
      <p:pic>
        <p:nvPicPr>
          <p:cNvPr id="9" name="Picture 8"/>
          <p:cNvPicPr>
            <a:picLocks noChangeAspect="1"/>
          </p:cNvPicPr>
          <p:nvPr/>
        </p:nvPicPr>
        <p:blipFill>
          <a:blip r:embed="rId8"/>
          <a:stretch>
            <a:fillRect/>
          </a:stretch>
        </p:blipFill>
        <p:spPr>
          <a:xfrm>
            <a:off x="2328698" y="3065052"/>
            <a:ext cx="2857500" cy="1600200"/>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07289" y="19177"/>
            <a:ext cx="609600" cy="609600"/>
          </a:xfrm>
          <a:prstGeom prst="rect">
            <a:avLst/>
          </a:prstGeom>
        </p:spPr>
      </p:pic>
    </p:spTree>
    <p:extLst>
      <p:ext uri="{BB962C8B-B14F-4D97-AF65-F5344CB8AC3E}">
        <p14:creationId xmlns:p14="http://schemas.microsoft.com/office/powerpoint/2010/main" val="20400845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564"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5"/>
        <p:cNvGrpSpPr/>
        <p:nvPr/>
      </p:nvGrpSpPr>
      <p:grpSpPr>
        <a:xfrm>
          <a:off x="0" y="0"/>
          <a:ext cx="0" cy="0"/>
          <a:chOff x="0" y="0"/>
          <a:chExt cx="0" cy="0"/>
        </a:xfrm>
      </p:grpSpPr>
      <p:sp>
        <p:nvSpPr>
          <p:cNvPr id="3" name="Title 2">
            <a:extLst>
              <a:ext uri="{FF2B5EF4-FFF2-40B4-BE49-F238E27FC236}">
                <a16:creationId xmlns:a16="http://schemas.microsoft.com/office/drawing/2014/main" id="{F67E32DF-A0E3-4CF3-B02E-504ADAFFA44F}"/>
              </a:ext>
            </a:extLst>
          </p:cNvPr>
          <p:cNvSpPr>
            <a:spLocks noGrp="1"/>
          </p:cNvSpPr>
          <p:nvPr>
            <p:ph type="title"/>
          </p:nvPr>
        </p:nvSpPr>
        <p:spPr>
          <a:xfrm>
            <a:off x="68209" y="-27244"/>
            <a:ext cx="7126979" cy="565374"/>
          </a:xfrm>
        </p:spPr>
        <p:txBody>
          <a:bodyPr>
            <a:normAutofit fontScale="90000"/>
          </a:bodyPr>
          <a:lstStyle/>
          <a:p>
            <a:r>
              <a:rPr lang="en-GB" sz="4000" dirty="0">
                <a:solidFill>
                  <a:schemeClr val="accent2">
                    <a:lumMod val="50000"/>
                  </a:schemeClr>
                </a:solidFill>
              </a:rPr>
              <a:t>Numicon</a:t>
            </a:r>
            <a:endParaRPr lang="en-GB" sz="4000" dirty="0"/>
          </a:p>
        </p:txBody>
      </p:sp>
      <p:grpSp>
        <p:nvGrpSpPr>
          <p:cNvPr id="1741" name="Google Shape;1741;p43"/>
          <p:cNvGrpSpPr/>
          <p:nvPr/>
        </p:nvGrpSpPr>
        <p:grpSpPr>
          <a:xfrm rot="-1328856">
            <a:off x="8513161" y="4495160"/>
            <a:ext cx="439073" cy="467231"/>
            <a:chOff x="4283765" y="5909097"/>
            <a:chExt cx="324692" cy="345515"/>
          </a:xfrm>
        </p:grpSpPr>
        <p:grpSp>
          <p:nvGrpSpPr>
            <p:cNvPr id="1742" name="Google Shape;1742;p43"/>
            <p:cNvGrpSpPr/>
            <p:nvPr/>
          </p:nvGrpSpPr>
          <p:grpSpPr>
            <a:xfrm>
              <a:off x="4295376" y="5920844"/>
              <a:ext cx="301472" cy="321996"/>
              <a:chOff x="4295376" y="5920844"/>
              <a:chExt cx="301472" cy="321996"/>
            </a:xfrm>
          </p:grpSpPr>
          <p:sp>
            <p:nvSpPr>
              <p:cNvPr id="1743" name="Google Shape;1743;p43"/>
              <p:cNvSpPr/>
              <p:nvPr/>
            </p:nvSpPr>
            <p:spPr>
              <a:xfrm>
                <a:off x="4397615" y="5920844"/>
                <a:ext cx="90479" cy="90554"/>
              </a:xfrm>
              <a:custGeom>
                <a:avLst/>
                <a:gdLst/>
                <a:ahLst/>
                <a:cxnLst/>
                <a:rect l="l" t="t" r="r" b="b"/>
                <a:pathLst>
                  <a:path w="1208" h="1209" extrusionOk="0">
                    <a:moveTo>
                      <a:pt x="590" y="0"/>
                    </a:moveTo>
                    <a:cubicBezTo>
                      <a:pt x="255" y="0"/>
                      <a:pt x="1" y="573"/>
                      <a:pt x="136" y="874"/>
                    </a:cubicBezTo>
                    <a:cubicBezTo>
                      <a:pt x="227" y="1082"/>
                      <a:pt x="459" y="1209"/>
                      <a:pt x="688" y="1209"/>
                    </a:cubicBezTo>
                    <a:cubicBezTo>
                      <a:pt x="786" y="1209"/>
                      <a:pt x="883" y="1185"/>
                      <a:pt x="969" y="1136"/>
                    </a:cubicBezTo>
                    <a:cubicBezTo>
                      <a:pt x="1017" y="1100"/>
                      <a:pt x="1053" y="1076"/>
                      <a:pt x="1088" y="1028"/>
                    </a:cubicBezTo>
                    <a:cubicBezTo>
                      <a:pt x="1136" y="969"/>
                      <a:pt x="1148" y="897"/>
                      <a:pt x="1160" y="826"/>
                    </a:cubicBezTo>
                    <a:cubicBezTo>
                      <a:pt x="1207" y="504"/>
                      <a:pt x="1029" y="171"/>
                      <a:pt x="743" y="40"/>
                    </a:cubicBezTo>
                    <a:cubicBezTo>
                      <a:pt x="691" y="13"/>
                      <a:pt x="640" y="0"/>
                      <a:pt x="590"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44" name="Google Shape;1744;p43"/>
              <p:cNvSpPr/>
              <p:nvPr/>
            </p:nvSpPr>
            <p:spPr>
              <a:xfrm>
                <a:off x="4394394" y="6162698"/>
                <a:ext cx="106433" cy="80143"/>
              </a:xfrm>
              <a:custGeom>
                <a:avLst/>
                <a:gdLst/>
                <a:ahLst/>
                <a:cxnLst/>
                <a:rect l="l" t="t" r="r" b="b"/>
                <a:pathLst>
                  <a:path w="1421" h="1070" extrusionOk="0">
                    <a:moveTo>
                      <a:pt x="604" y="0"/>
                    </a:moveTo>
                    <a:cubicBezTo>
                      <a:pt x="535" y="0"/>
                      <a:pt x="470" y="12"/>
                      <a:pt x="417" y="38"/>
                    </a:cubicBezTo>
                    <a:cubicBezTo>
                      <a:pt x="119" y="169"/>
                      <a:pt x="0" y="585"/>
                      <a:pt x="167" y="871"/>
                    </a:cubicBezTo>
                    <a:cubicBezTo>
                      <a:pt x="191" y="919"/>
                      <a:pt x="226" y="954"/>
                      <a:pt x="262" y="990"/>
                    </a:cubicBezTo>
                    <a:cubicBezTo>
                      <a:pt x="322" y="1026"/>
                      <a:pt x="405" y="1050"/>
                      <a:pt x="476" y="1062"/>
                    </a:cubicBezTo>
                    <a:cubicBezTo>
                      <a:pt x="510" y="1067"/>
                      <a:pt x="544" y="1069"/>
                      <a:pt x="578" y="1069"/>
                    </a:cubicBezTo>
                    <a:cubicBezTo>
                      <a:pt x="858" y="1069"/>
                      <a:pt x="1145" y="900"/>
                      <a:pt x="1262" y="645"/>
                    </a:cubicBezTo>
                    <a:cubicBezTo>
                      <a:pt x="1421" y="298"/>
                      <a:pt x="951" y="0"/>
                      <a:pt x="604"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45" name="Google Shape;1745;p43"/>
              <p:cNvSpPr/>
              <p:nvPr/>
            </p:nvSpPr>
            <p:spPr>
              <a:xfrm>
                <a:off x="4295376" y="6045404"/>
                <a:ext cx="301472" cy="81791"/>
              </a:xfrm>
              <a:custGeom>
                <a:avLst/>
                <a:gdLst/>
                <a:ahLst/>
                <a:cxnLst/>
                <a:rect l="l" t="t" r="r" b="b"/>
                <a:pathLst>
                  <a:path w="4025" h="1092" extrusionOk="0">
                    <a:moveTo>
                      <a:pt x="2986" y="0"/>
                    </a:moveTo>
                    <a:cubicBezTo>
                      <a:pt x="2517" y="0"/>
                      <a:pt x="2044" y="55"/>
                      <a:pt x="1572" y="115"/>
                    </a:cubicBezTo>
                    <a:cubicBezTo>
                      <a:pt x="1167" y="163"/>
                      <a:pt x="596" y="127"/>
                      <a:pt x="239" y="282"/>
                    </a:cubicBezTo>
                    <a:cubicBezTo>
                      <a:pt x="84" y="342"/>
                      <a:pt x="84" y="354"/>
                      <a:pt x="36" y="520"/>
                    </a:cubicBezTo>
                    <a:cubicBezTo>
                      <a:pt x="36" y="580"/>
                      <a:pt x="12" y="1092"/>
                      <a:pt x="1" y="1092"/>
                    </a:cubicBezTo>
                    <a:cubicBezTo>
                      <a:pt x="1334" y="1056"/>
                      <a:pt x="2691" y="973"/>
                      <a:pt x="4025" y="889"/>
                    </a:cubicBezTo>
                    <a:cubicBezTo>
                      <a:pt x="4025" y="663"/>
                      <a:pt x="4013" y="437"/>
                      <a:pt x="3953" y="223"/>
                    </a:cubicBezTo>
                    <a:cubicBezTo>
                      <a:pt x="3942" y="175"/>
                      <a:pt x="3942" y="139"/>
                      <a:pt x="3906" y="115"/>
                    </a:cubicBezTo>
                    <a:cubicBezTo>
                      <a:pt x="3882" y="80"/>
                      <a:pt x="3846" y="80"/>
                      <a:pt x="3811" y="68"/>
                    </a:cubicBezTo>
                    <a:cubicBezTo>
                      <a:pt x="3537" y="19"/>
                      <a:pt x="3262" y="0"/>
                      <a:pt x="2986"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grpSp>
        <p:grpSp>
          <p:nvGrpSpPr>
            <p:cNvPr id="1746" name="Google Shape;1746;p43"/>
            <p:cNvGrpSpPr/>
            <p:nvPr/>
          </p:nvGrpSpPr>
          <p:grpSpPr>
            <a:xfrm>
              <a:off x="4283765" y="5909097"/>
              <a:ext cx="324692" cy="345515"/>
              <a:chOff x="4283765" y="5909097"/>
              <a:chExt cx="324692" cy="345515"/>
            </a:xfrm>
          </p:grpSpPr>
          <p:sp>
            <p:nvSpPr>
              <p:cNvPr id="1747" name="Google Shape;1747;p43"/>
              <p:cNvSpPr/>
              <p:nvPr/>
            </p:nvSpPr>
            <p:spPr>
              <a:xfrm>
                <a:off x="4388101" y="5909097"/>
                <a:ext cx="112425" cy="113623"/>
              </a:xfrm>
              <a:custGeom>
                <a:avLst/>
                <a:gdLst/>
                <a:ahLst/>
                <a:cxnLst/>
                <a:rect l="l" t="t" r="r" b="b"/>
                <a:pathLst>
                  <a:path w="1501" h="1517" extrusionOk="0">
                    <a:moveTo>
                      <a:pt x="721" y="319"/>
                    </a:moveTo>
                    <a:cubicBezTo>
                      <a:pt x="760" y="319"/>
                      <a:pt x="787" y="332"/>
                      <a:pt x="798" y="338"/>
                    </a:cubicBezTo>
                    <a:cubicBezTo>
                      <a:pt x="1025" y="445"/>
                      <a:pt x="1156" y="707"/>
                      <a:pt x="1132" y="969"/>
                    </a:cubicBezTo>
                    <a:cubicBezTo>
                      <a:pt x="1132" y="1029"/>
                      <a:pt x="1108" y="1064"/>
                      <a:pt x="1084" y="1100"/>
                    </a:cubicBezTo>
                    <a:cubicBezTo>
                      <a:pt x="1072" y="1112"/>
                      <a:pt x="1037" y="1136"/>
                      <a:pt x="1013" y="1160"/>
                    </a:cubicBezTo>
                    <a:cubicBezTo>
                      <a:pt x="957" y="1194"/>
                      <a:pt x="890" y="1213"/>
                      <a:pt x="819" y="1213"/>
                    </a:cubicBezTo>
                    <a:cubicBezTo>
                      <a:pt x="769" y="1213"/>
                      <a:pt x="717" y="1203"/>
                      <a:pt x="667" y="1183"/>
                    </a:cubicBezTo>
                    <a:cubicBezTo>
                      <a:pt x="548" y="1148"/>
                      <a:pt x="441" y="1064"/>
                      <a:pt x="394" y="969"/>
                    </a:cubicBezTo>
                    <a:cubicBezTo>
                      <a:pt x="334" y="814"/>
                      <a:pt x="417" y="529"/>
                      <a:pt x="560" y="398"/>
                    </a:cubicBezTo>
                    <a:cubicBezTo>
                      <a:pt x="623" y="335"/>
                      <a:pt x="678" y="319"/>
                      <a:pt x="721" y="319"/>
                    </a:cubicBezTo>
                    <a:close/>
                    <a:moveTo>
                      <a:pt x="730" y="0"/>
                    </a:moveTo>
                    <a:cubicBezTo>
                      <a:pt x="607" y="0"/>
                      <a:pt x="483" y="53"/>
                      <a:pt x="370" y="159"/>
                    </a:cubicBezTo>
                    <a:cubicBezTo>
                      <a:pt x="144" y="374"/>
                      <a:pt x="1" y="790"/>
                      <a:pt x="132" y="1088"/>
                    </a:cubicBezTo>
                    <a:cubicBezTo>
                      <a:pt x="203" y="1267"/>
                      <a:pt x="370" y="1410"/>
                      <a:pt x="572" y="1469"/>
                    </a:cubicBezTo>
                    <a:cubicBezTo>
                      <a:pt x="644" y="1505"/>
                      <a:pt x="739" y="1517"/>
                      <a:pt x="810" y="1517"/>
                    </a:cubicBezTo>
                    <a:cubicBezTo>
                      <a:pt x="929" y="1517"/>
                      <a:pt x="1048" y="1481"/>
                      <a:pt x="1168" y="1421"/>
                    </a:cubicBezTo>
                    <a:cubicBezTo>
                      <a:pt x="1227" y="1386"/>
                      <a:pt x="1287" y="1338"/>
                      <a:pt x="1334" y="1279"/>
                    </a:cubicBezTo>
                    <a:cubicBezTo>
                      <a:pt x="1394" y="1219"/>
                      <a:pt x="1418" y="1112"/>
                      <a:pt x="1441" y="1005"/>
                    </a:cubicBezTo>
                    <a:cubicBezTo>
                      <a:pt x="1501" y="624"/>
                      <a:pt x="1287" y="231"/>
                      <a:pt x="941" y="52"/>
                    </a:cubicBezTo>
                    <a:cubicBezTo>
                      <a:pt x="872" y="18"/>
                      <a:pt x="801" y="0"/>
                      <a:pt x="730"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748" name="Google Shape;1748;p43"/>
              <p:cNvSpPr/>
              <p:nvPr/>
            </p:nvSpPr>
            <p:spPr>
              <a:xfrm>
                <a:off x="4384581" y="6149827"/>
                <a:ext cx="117743" cy="104785"/>
              </a:xfrm>
              <a:custGeom>
                <a:avLst/>
                <a:gdLst/>
                <a:ahLst/>
                <a:cxnLst/>
                <a:rect l="l" t="t" r="r" b="b"/>
                <a:pathLst>
                  <a:path w="1572" h="1399" extrusionOk="0">
                    <a:moveTo>
                      <a:pt x="717" y="326"/>
                    </a:moveTo>
                    <a:cubicBezTo>
                      <a:pt x="865" y="326"/>
                      <a:pt x="1055" y="405"/>
                      <a:pt x="1155" y="505"/>
                    </a:cubicBezTo>
                    <a:cubicBezTo>
                      <a:pt x="1274" y="624"/>
                      <a:pt x="1226" y="708"/>
                      <a:pt x="1215" y="743"/>
                    </a:cubicBezTo>
                    <a:cubicBezTo>
                      <a:pt x="1119" y="956"/>
                      <a:pt x="901" y="1083"/>
                      <a:pt x="678" y="1083"/>
                    </a:cubicBezTo>
                    <a:cubicBezTo>
                      <a:pt x="650" y="1083"/>
                      <a:pt x="623" y="1081"/>
                      <a:pt x="595" y="1077"/>
                    </a:cubicBezTo>
                    <a:cubicBezTo>
                      <a:pt x="536" y="1077"/>
                      <a:pt x="488" y="1065"/>
                      <a:pt x="453" y="1041"/>
                    </a:cubicBezTo>
                    <a:cubicBezTo>
                      <a:pt x="441" y="1017"/>
                      <a:pt x="417" y="994"/>
                      <a:pt x="393" y="958"/>
                    </a:cubicBezTo>
                    <a:cubicBezTo>
                      <a:pt x="345" y="874"/>
                      <a:pt x="322" y="743"/>
                      <a:pt x="369" y="624"/>
                    </a:cubicBezTo>
                    <a:cubicBezTo>
                      <a:pt x="417" y="505"/>
                      <a:pt x="488" y="398"/>
                      <a:pt x="595" y="351"/>
                    </a:cubicBezTo>
                    <a:cubicBezTo>
                      <a:pt x="629" y="334"/>
                      <a:pt x="671" y="326"/>
                      <a:pt x="717" y="326"/>
                    </a:cubicBezTo>
                    <a:close/>
                    <a:moveTo>
                      <a:pt x="700" y="1"/>
                    </a:moveTo>
                    <a:cubicBezTo>
                      <a:pt x="608" y="1"/>
                      <a:pt x="519" y="17"/>
                      <a:pt x="441" y="53"/>
                    </a:cubicBezTo>
                    <a:cubicBezTo>
                      <a:pt x="262" y="148"/>
                      <a:pt x="119" y="303"/>
                      <a:pt x="60" y="517"/>
                    </a:cubicBezTo>
                    <a:cubicBezTo>
                      <a:pt x="0" y="720"/>
                      <a:pt x="12" y="946"/>
                      <a:pt x="119" y="1113"/>
                    </a:cubicBezTo>
                    <a:cubicBezTo>
                      <a:pt x="167" y="1184"/>
                      <a:pt x="202" y="1232"/>
                      <a:pt x="262" y="1279"/>
                    </a:cubicBezTo>
                    <a:cubicBezTo>
                      <a:pt x="345" y="1339"/>
                      <a:pt x="429" y="1363"/>
                      <a:pt x="548" y="1386"/>
                    </a:cubicBezTo>
                    <a:cubicBezTo>
                      <a:pt x="595" y="1398"/>
                      <a:pt x="619" y="1398"/>
                      <a:pt x="667" y="1398"/>
                    </a:cubicBezTo>
                    <a:cubicBezTo>
                      <a:pt x="1024" y="1398"/>
                      <a:pt x="1357" y="1184"/>
                      <a:pt x="1488" y="863"/>
                    </a:cubicBezTo>
                    <a:cubicBezTo>
                      <a:pt x="1572" y="660"/>
                      <a:pt x="1536" y="458"/>
                      <a:pt x="1369" y="279"/>
                    </a:cubicBezTo>
                    <a:cubicBezTo>
                      <a:pt x="1214" y="115"/>
                      <a:pt x="945" y="1"/>
                      <a:pt x="700" y="1"/>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sp>
            <p:nvSpPr>
              <p:cNvPr id="1749" name="Google Shape;1749;p43"/>
              <p:cNvSpPr/>
              <p:nvPr/>
            </p:nvSpPr>
            <p:spPr>
              <a:xfrm>
                <a:off x="4283765" y="6035005"/>
                <a:ext cx="324692" cy="105459"/>
              </a:xfrm>
              <a:custGeom>
                <a:avLst/>
                <a:gdLst/>
                <a:ahLst/>
                <a:cxnLst/>
                <a:rect l="l" t="t" r="r" b="b"/>
                <a:pathLst>
                  <a:path w="4335" h="1408" extrusionOk="0">
                    <a:moveTo>
                      <a:pt x="3144" y="300"/>
                    </a:moveTo>
                    <a:cubicBezTo>
                      <a:pt x="3418" y="300"/>
                      <a:pt x="3668" y="324"/>
                      <a:pt x="3954" y="372"/>
                    </a:cubicBezTo>
                    <a:lnTo>
                      <a:pt x="3965" y="372"/>
                    </a:lnTo>
                    <a:lnTo>
                      <a:pt x="3965" y="383"/>
                    </a:lnTo>
                    <a:cubicBezTo>
                      <a:pt x="3989" y="550"/>
                      <a:pt x="4025" y="717"/>
                      <a:pt x="4025" y="872"/>
                    </a:cubicBezTo>
                    <a:cubicBezTo>
                      <a:pt x="2799" y="967"/>
                      <a:pt x="1548" y="1026"/>
                      <a:pt x="334" y="1074"/>
                    </a:cubicBezTo>
                    <a:cubicBezTo>
                      <a:pt x="334" y="1026"/>
                      <a:pt x="346" y="955"/>
                      <a:pt x="346" y="872"/>
                    </a:cubicBezTo>
                    <a:cubicBezTo>
                      <a:pt x="346" y="788"/>
                      <a:pt x="358" y="717"/>
                      <a:pt x="358" y="693"/>
                    </a:cubicBezTo>
                    <a:lnTo>
                      <a:pt x="358" y="669"/>
                    </a:lnTo>
                    <a:cubicBezTo>
                      <a:pt x="358" y="633"/>
                      <a:pt x="382" y="598"/>
                      <a:pt x="382" y="598"/>
                    </a:cubicBezTo>
                    <a:cubicBezTo>
                      <a:pt x="382" y="598"/>
                      <a:pt x="394" y="598"/>
                      <a:pt x="453" y="562"/>
                    </a:cubicBezTo>
                    <a:cubicBezTo>
                      <a:pt x="679" y="479"/>
                      <a:pt x="1013" y="455"/>
                      <a:pt x="1310" y="443"/>
                    </a:cubicBezTo>
                    <a:cubicBezTo>
                      <a:pt x="1465" y="431"/>
                      <a:pt x="1608" y="431"/>
                      <a:pt x="1751" y="419"/>
                    </a:cubicBezTo>
                    <a:cubicBezTo>
                      <a:pt x="2203" y="360"/>
                      <a:pt x="2668" y="300"/>
                      <a:pt x="3144" y="300"/>
                    </a:cubicBezTo>
                    <a:close/>
                    <a:moveTo>
                      <a:pt x="13" y="1153"/>
                    </a:moveTo>
                    <a:lnTo>
                      <a:pt x="13" y="1153"/>
                    </a:lnTo>
                    <a:cubicBezTo>
                      <a:pt x="5" y="1167"/>
                      <a:pt x="1" y="1180"/>
                      <a:pt x="1" y="1193"/>
                    </a:cubicBezTo>
                    <a:cubicBezTo>
                      <a:pt x="5" y="1184"/>
                      <a:pt x="9" y="1170"/>
                      <a:pt x="13" y="1153"/>
                    </a:cubicBezTo>
                    <a:close/>
                    <a:moveTo>
                      <a:pt x="3132" y="0"/>
                    </a:moveTo>
                    <a:cubicBezTo>
                      <a:pt x="2656" y="0"/>
                      <a:pt x="2185" y="57"/>
                      <a:pt x="1715" y="110"/>
                    </a:cubicBezTo>
                    <a:cubicBezTo>
                      <a:pt x="1596" y="133"/>
                      <a:pt x="1453" y="145"/>
                      <a:pt x="1298" y="145"/>
                    </a:cubicBezTo>
                    <a:cubicBezTo>
                      <a:pt x="977" y="157"/>
                      <a:pt x="596" y="181"/>
                      <a:pt x="334" y="300"/>
                    </a:cubicBezTo>
                    <a:cubicBezTo>
                      <a:pt x="144" y="372"/>
                      <a:pt x="108" y="431"/>
                      <a:pt x="60" y="610"/>
                    </a:cubicBezTo>
                    <a:lnTo>
                      <a:pt x="60" y="633"/>
                    </a:lnTo>
                    <a:cubicBezTo>
                      <a:pt x="48" y="669"/>
                      <a:pt x="48" y="717"/>
                      <a:pt x="36" y="860"/>
                    </a:cubicBezTo>
                    <a:cubicBezTo>
                      <a:pt x="36" y="947"/>
                      <a:pt x="29" y="1081"/>
                      <a:pt x="13" y="1153"/>
                    </a:cubicBezTo>
                    <a:lnTo>
                      <a:pt x="13" y="1153"/>
                    </a:lnTo>
                    <a:cubicBezTo>
                      <a:pt x="34" y="1118"/>
                      <a:pt x="83" y="1086"/>
                      <a:pt x="144" y="1086"/>
                    </a:cubicBezTo>
                    <a:lnTo>
                      <a:pt x="144" y="1395"/>
                    </a:lnTo>
                    <a:cubicBezTo>
                      <a:pt x="144" y="1395"/>
                      <a:pt x="155" y="1395"/>
                      <a:pt x="179" y="1407"/>
                    </a:cubicBezTo>
                    <a:cubicBezTo>
                      <a:pt x="1525" y="1372"/>
                      <a:pt x="2858" y="1312"/>
                      <a:pt x="4204" y="1205"/>
                    </a:cubicBezTo>
                    <a:lnTo>
                      <a:pt x="4335" y="1193"/>
                    </a:lnTo>
                    <a:lnTo>
                      <a:pt x="4335" y="1038"/>
                    </a:lnTo>
                    <a:cubicBezTo>
                      <a:pt x="4335" y="800"/>
                      <a:pt x="4311" y="562"/>
                      <a:pt x="4263" y="336"/>
                    </a:cubicBezTo>
                    <a:cubicBezTo>
                      <a:pt x="4263" y="300"/>
                      <a:pt x="4251" y="205"/>
                      <a:pt x="4168" y="145"/>
                    </a:cubicBezTo>
                    <a:cubicBezTo>
                      <a:pt x="4108" y="86"/>
                      <a:pt x="4037" y="74"/>
                      <a:pt x="3989" y="74"/>
                    </a:cubicBezTo>
                    <a:cubicBezTo>
                      <a:pt x="3701" y="21"/>
                      <a:pt x="3415" y="0"/>
                      <a:pt x="3132"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grpSp>
      </p:grpSp>
      <p:grpSp>
        <p:nvGrpSpPr>
          <p:cNvPr id="1758" name="Google Shape;1758;p43"/>
          <p:cNvGrpSpPr/>
          <p:nvPr/>
        </p:nvGrpSpPr>
        <p:grpSpPr>
          <a:xfrm>
            <a:off x="1" y="4097825"/>
            <a:ext cx="822181" cy="963825"/>
            <a:chOff x="1678549" y="2659042"/>
            <a:chExt cx="822181" cy="963825"/>
          </a:xfrm>
        </p:grpSpPr>
        <p:sp>
          <p:nvSpPr>
            <p:cNvPr id="1759" name="Google Shape;1759;p43"/>
            <p:cNvSpPr/>
            <p:nvPr/>
          </p:nvSpPr>
          <p:spPr>
            <a:xfrm flipH="1">
              <a:off x="1678549" y="2699189"/>
              <a:ext cx="373751" cy="291661"/>
            </a:xfrm>
            <a:custGeom>
              <a:avLst/>
              <a:gdLst/>
              <a:ahLst/>
              <a:cxnLst/>
              <a:rect l="l" t="t" r="r" b="b"/>
              <a:pathLst>
                <a:path w="4990" h="3894" extrusionOk="0">
                  <a:moveTo>
                    <a:pt x="644" y="1"/>
                  </a:moveTo>
                  <a:lnTo>
                    <a:pt x="227" y="620"/>
                  </a:lnTo>
                  <a:lnTo>
                    <a:pt x="1" y="1155"/>
                  </a:lnTo>
                  <a:cubicBezTo>
                    <a:pt x="2227" y="3346"/>
                    <a:pt x="3918" y="3894"/>
                    <a:pt x="3918" y="3894"/>
                  </a:cubicBezTo>
                  <a:lnTo>
                    <a:pt x="4990" y="2858"/>
                  </a:lnTo>
                  <a:lnTo>
                    <a:pt x="2573" y="1584"/>
                  </a:lnTo>
                  <a:lnTo>
                    <a:pt x="644" y="1"/>
                  </a:lnTo>
                  <a:close/>
                </a:path>
              </a:pathLst>
            </a:custGeom>
            <a:solidFill>
              <a:schemeClr val="accent6"/>
            </a:solidFill>
            <a:ln>
              <a:noFill/>
            </a:ln>
          </p:spPr>
          <p:txBody>
            <a:bodyPr spcFirstLastPara="1" wrap="square" lIns="91425" tIns="91425" rIns="91425" bIns="91425" anchor="ctr" anchorCtr="0">
              <a:noAutofit/>
            </a:bodyPr>
            <a:lstStyle/>
            <a:p>
              <a:endParaRPr sz="1800"/>
            </a:p>
          </p:txBody>
        </p:sp>
        <p:sp>
          <p:nvSpPr>
            <p:cNvPr id="1760" name="Google Shape;1760;p43"/>
            <p:cNvSpPr/>
            <p:nvPr/>
          </p:nvSpPr>
          <p:spPr>
            <a:xfrm flipH="1">
              <a:off x="1693679" y="2659042"/>
              <a:ext cx="299750" cy="225749"/>
            </a:xfrm>
            <a:custGeom>
              <a:avLst/>
              <a:gdLst/>
              <a:ahLst/>
              <a:cxnLst/>
              <a:rect l="l" t="t" r="r" b="b"/>
              <a:pathLst>
                <a:path w="4002" h="3014" extrusionOk="0">
                  <a:moveTo>
                    <a:pt x="667" y="1"/>
                  </a:moveTo>
                  <a:lnTo>
                    <a:pt x="1" y="679"/>
                  </a:lnTo>
                  <a:cubicBezTo>
                    <a:pt x="1" y="679"/>
                    <a:pt x="1465" y="2168"/>
                    <a:pt x="3513" y="3013"/>
                  </a:cubicBezTo>
                  <a:lnTo>
                    <a:pt x="4001" y="2346"/>
                  </a:lnTo>
                  <a:lnTo>
                    <a:pt x="2191" y="1072"/>
                  </a:lnTo>
                  <a:lnTo>
                    <a:pt x="667" y="1"/>
                  </a:lnTo>
                  <a:close/>
                </a:path>
              </a:pathLst>
            </a:custGeom>
            <a:solidFill>
              <a:schemeClr val="accent5"/>
            </a:solidFill>
            <a:ln>
              <a:noFill/>
            </a:ln>
          </p:spPr>
          <p:txBody>
            <a:bodyPr spcFirstLastPara="1" wrap="square" lIns="91425" tIns="91425" rIns="91425" bIns="91425" anchor="ctr" anchorCtr="0">
              <a:noAutofit/>
            </a:bodyPr>
            <a:lstStyle/>
            <a:p>
              <a:endParaRPr sz="1800"/>
            </a:p>
          </p:txBody>
        </p:sp>
        <p:sp>
          <p:nvSpPr>
            <p:cNvPr id="1761" name="Google Shape;1761;p43"/>
            <p:cNvSpPr/>
            <p:nvPr/>
          </p:nvSpPr>
          <p:spPr>
            <a:xfrm flipH="1">
              <a:off x="1746757" y="2783662"/>
              <a:ext cx="685784" cy="763456"/>
            </a:xfrm>
            <a:custGeom>
              <a:avLst/>
              <a:gdLst/>
              <a:ahLst/>
              <a:cxnLst/>
              <a:rect l="l" t="t" r="r" b="b"/>
              <a:pathLst>
                <a:path w="9156" h="10193" extrusionOk="0">
                  <a:moveTo>
                    <a:pt x="5072" y="0"/>
                  </a:moveTo>
                  <a:lnTo>
                    <a:pt x="4227" y="1072"/>
                  </a:lnTo>
                  <a:lnTo>
                    <a:pt x="2381" y="4013"/>
                  </a:lnTo>
                  <a:lnTo>
                    <a:pt x="1107" y="5954"/>
                  </a:lnTo>
                  <a:lnTo>
                    <a:pt x="0" y="7394"/>
                  </a:lnTo>
                  <a:lnTo>
                    <a:pt x="357" y="7978"/>
                  </a:lnTo>
                  <a:lnTo>
                    <a:pt x="1167" y="8740"/>
                  </a:lnTo>
                  <a:lnTo>
                    <a:pt x="2000" y="9466"/>
                  </a:lnTo>
                  <a:lnTo>
                    <a:pt x="2619" y="10192"/>
                  </a:lnTo>
                  <a:lnTo>
                    <a:pt x="4108" y="8502"/>
                  </a:lnTo>
                  <a:lnTo>
                    <a:pt x="5453" y="6918"/>
                  </a:lnTo>
                  <a:lnTo>
                    <a:pt x="7120" y="5025"/>
                  </a:lnTo>
                  <a:lnTo>
                    <a:pt x="9156" y="2846"/>
                  </a:lnTo>
                  <a:cubicBezTo>
                    <a:pt x="9156" y="2846"/>
                    <a:pt x="6263" y="1572"/>
                    <a:pt x="5072" y="0"/>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1762" name="Google Shape;1762;p43"/>
            <p:cNvSpPr/>
            <p:nvPr/>
          </p:nvSpPr>
          <p:spPr>
            <a:xfrm flipH="1">
              <a:off x="2361162" y="3467651"/>
              <a:ext cx="121338" cy="138265"/>
            </a:xfrm>
            <a:custGeom>
              <a:avLst/>
              <a:gdLst/>
              <a:ahLst/>
              <a:cxnLst/>
              <a:rect l="l" t="t" r="r" b="b"/>
              <a:pathLst>
                <a:path w="1620" h="1846" extrusionOk="0">
                  <a:moveTo>
                    <a:pt x="405" y="1"/>
                  </a:moveTo>
                  <a:lnTo>
                    <a:pt x="0" y="1846"/>
                  </a:lnTo>
                  <a:lnTo>
                    <a:pt x="1620" y="1489"/>
                  </a:lnTo>
                  <a:lnTo>
                    <a:pt x="405" y="1"/>
                  </a:lnTo>
                  <a:close/>
                </a:path>
              </a:pathLst>
            </a:custGeom>
            <a:solidFill>
              <a:schemeClr val="dk1"/>
            </a:solidFill>
            <a:ln>
              <a:noFill/>
            </a:ln>
          </p:spPr>
          <p:txBody>
            <a:bodyPr spcFirstLastPara="1" wrap="square" lIns="91425" tIns="91425" rIns="91425" bIns="91425" anchor="ctr" anchorCtr="0">
              <a:noAutofit/>
            </a:bodyPr>
            <a:lstStyle/>
            <a:p>
              <a:endParaRPr sz="1800"/>
            </a:p>
          </p:txBody>
        </p:sp>
        <p:sp>
          <p:nvSpPr>
            <p:cNvPr id="1763" name="Google Shape;1763;p43"/>
            <p:cNvSpPr/>
            <p:nvPr/>
          </p:nvSpPr>
          <p:spPr>
            <a:xfrm flipH="1">
              <a:off x="2238101" y="3344590"/>
              <a:ext cx="216761" cy="239081"/>
            </a:xfrm>
            <a:custGeom>
              <a:avLst/>
              <a:gdLst/>
              <a:ahLst/>
              <a:cxnLst/>
              <a:rect l="l" t="t" r="r" b="b"/>
              <a:pathLst>
                <a:path w="2894" h="3192" extrusionOk="0">
                  <a:moveTo>
                    <a:pt x="346" y="0"/>
                  </a:moveTo>
                  <a:lnTo>
                    <a:pt x="0" y="1727"/>
                  </a:lnTo>
                  <a:lnTo>
                    <a:pt x="1227" y="3191"/>
                  </a:lnTo>
                  <a:lnTo>
                    <a:pt x="2894" y="2798"/>
                  </a:lnTo>
                  <a:lnTo>
                    <a:pt x="2060" y="1667"/>
                  </a:lnTo>
                  <a:lnTo>
                    <a:pt x="1298" y="1143"/>
                  </a:lnTo>
                  <a:lnTo>
                    <a:pt x="346" y="0"/>
                  </a:lnTo>
                  <a:close/>
                </a:path>
              </a:pathLst>
            </a:custGeom>
            <a:solidFill>
              <a:schemeClr val="lt1"/>
            </a:solidFill>
            <a:ln>
              <a:noFill/>
            </a:ln>
          </p:spPr>
          <p:txBody>
            <a:bodyPr spcFirstLastPara="1" wrap="square" lIns="91425" tIns="91425" rIns="91425" bIns="91425" anchor="ctr" anchorCtr="0">
              <a:noAutofit/>
            </a:bodyPr>
            <a:lstStyle/>
            <a:p>
              <a:endParaRPr sz="1800"/>
            </a:p>
          </p:txBody>
        </p:sp>
        <p:sp>
          <p:nvSpPr>
            <p:cNvPr id="1764" name="Google Shape;1764;p43"/>
            <p:cNvSpPr/>
            <p:nvPr/>
          </p:nvSpPr>
          <p:spPr>
            <a:xfrm flipH="1">
              <a:off x="1678553" y="2659054"/>
              <a:ext cx="822177" cy="963813"/>
            </a:xfrm>
            <a:custGeom>
              <a:avLst/>
              <a:gdLst/>
              <a:ahLst/>
              <a:cxnLst/>
              <a:rect l="l" t="t" r="r" b="b"/>
              <a:pathLst>
                <a:path w="10977" h="12868" extrusionOk="0">
                  <a:moveTo>
                    <a:pt x="6464" y="813"/>
                  </a:moveTo>
                  <a:lnTo>
                    <a:pt x="6678" y="1028"/>
                  </a:lnTo>
                  <a:cubicBezTo>
                    <a:pt x="6488" y="1266"/>
                    <a:pt x="6273" y="1504"/>
                    <a:pt x="6071" y="1742"/>
                  </a:cubicBezTo>
                  <a:lnTo>
                    <a:pt x="5976" y="1647"/>
                  </a:lnTo>
                  <a:cubicBezTo>
                    <a:pt x="6142" y="1385"/>
                    <a:pt x="6309" y="1099"/>
                    <a:pt x="6464" y="813"/>
                  </a:cubicBezTo>
                  <a:close/>
                  <a:moveTo>
                    <a:pt x="6904" y="1230"/>
                  </a:moveTo>
                  <a:cubicBezTo>
                    <a:pt x="7000" y="1337"/>
                    <a:pt x="7107" y="1432"/>
                    <a:pt x="7214" y="1516"/>
                  </a:cubicBezTo>
                  <a:cubicBezTo>
                    <a:pt x="7000" y="1766"/>
                    <a:pt x="6750" y="1980"/>
                    <a:pt x="6547" y="2230"/>
                  </a:cubicBezTo>
                  <a:cubicBezTo>
                    <a:pt x="6452" y="2135"/>
                    <a:pt x="6369" y="2052"/>
                    <a:pt x="6273" y="1944"/>
                  </a:cubicBezTo>
                  <a:cubicBezTo>
                    <a:pt x="6488" y="1730"/>
                    <a:pt x="6690" y="1492"/>
                    <a:pt x="6904" y="1230"/>
                  </a:cubicBezTo>
                  <a:close/>
                  <a:moveTo>
                    <a:pt x="7452" y="1706"/>
                  </a:moveTo>
                  <a:lnTo>
                    <a:pt x="7893" y="2028"/>
                  </a:lnTo>
                  <a:cubicBezTo>
                    <a:pt x="7655" y="2302"/>
                    <a:pt x="7452" y="2575"/>
                    <a:pt x="7226" y="2837"/>
                  </a:cubicBezTo>
                  <a:cubicBezTo>
                    <a:pt x="7059" y="2706"/>
                    <a:pt x="6916" y="2575"/>
                    <a:pt x="6762" y="2433"/>
                  </a:cubicBezTo>
                  <a:cubicBezTo>
                    <a:pt x="6976" y="2183"/>
                    <a:pt x="7238" y="1956"/>
                    <a:pt x="7452" y="1706"/>
                  </a:cubicBezTo>
                  <a:close/>
                  <a:moveTo>
                    <a:pt x="7262" y="337"/>
                  </a:moveTo>
                  <a:cubicBezTo>
                    <a:pt x="7833" y="682"/>
                    <a:pt x="8405" y="1028"/>
                    <a:pt x="8917" y="1456"/>
                  </a:cubicBezTo>
                  <a:cubicBezTo>
                    <a:pt x="9179" y="1671"/>
                    <a:pt x="9417" y="1909"/>
                    <a:pt x="9679" y="2099"/>
                  </a:cubicBezTo>
                  <a:cubicBezTo>
                    <a:pt x="9917" y="2266"/>
                    <a:pt x="10179" y="2385"/>
                    <a:pt x="10405" y="2540"/>
                  </a:cubicBezTo>
                  <a:cubicBezTo>
                    <a:pt x="10310" y="2683"/>
                    <a:pt x="10191" y="2825"/>
                    <a:pt x="10095" y="2980"/>
                  </a:cubicBezTo>
                  <a:cubicBezTo>
                    <a:pt x="9214" y="2564"/>
                    <a:pt x="8369" y="2052"/>
                    <a:pt x="7595" y="1456"/>
                  </a:cubicBezTo>
                  <a:cubicBezTo>
                    <a:pt x="7345" y="1266"/>
                    <a:pt x="7107" y="1028"/>
                    <a:pt x="6869" y="801"/>
                  </a:cubicBezTo>
                  <a:cubicBezTo>
                    <a:pt x="6988" y="623"/>
                    <a:pt x="7107" y="492"/>
                    <a:pt x="7262" y="337"/>
                  </a:cubicBezTo>
                  <a:close/>
                  <a:moveTo>
                    <a:pt x="8155" y="2183"/>
                  </a:moveTo>
                  <a:cubicBezTo>
                    <a:pt x="8297" y="2290"/>
                    <a:pt x="8452" y="2385"/>
                    <a:pt x="8595" y="2468"/>
                  </a:cubicBezTo>
                  <a:cubicBezTo>
                    <a:pt x="8357" y="2766"/>
                    <a:pt x="8119" y="3052"/>
                    <a:pt x="7881" y="3337"/>
                  </a:cubicBezTo>
                  <a:cubicBezTo>
                    <a:pt x="7726" y="3230"/>
                    <a:pt x="7595" y="3123"/>
                    <a:pt x="7464" y="3016"/>
                  </a:cubicBezTo>
                  <a:cubicBezTo>
                    <a:pt x="7690" y="2742"/>
                    <a:pt x="7928" y="2468"/>
                    <a:pt x="8155" y="2183"/>
                  </a:cubicBezTo>
                  <a:close/>
                  <a:moveTo>
                    <a:pt x="8833" y="2647"/>
                  </a:moveTo>
                  <a:cubicBezTo>
                    <a:pt x="8964" y="2742"/>
                    <a:pt x="9119" y="2814"/>
                    <a:pt x="9262" y="2885"/>
                  </a:cubicBezTo>
                  <a:cubicBezTo>
                    <a:pt x="9024" y="3183"/>
                    <a:pt x="8821" y="3492"/>
                    <a:pt x="8607" y="3826"/>
                  </a:cubicBezTo>
                  <a:lnTo>
                    <a:pt x="8119" y="3516"/>
                  </a:lnTo>
                  <a:cubicBezTo>
                    <a:pt x="8369" y="3230"/>
                    <a:pt x="8607" y="2933"/>
                    <a:pt x="8833" y="2647"/>
                  </a:cubicBezTo>
                  <a:close/>
                  <a:moveTo>
                    <a:pt x="9536" y="3016"/>
                  </a:moveTo>
                  <a:cubicBezTo>
                    <a:pt x="9667" y="3075"/>
                    <a:pt x="9786" y="3159"/>
                    <a:pt x="9917" y="3218"/>
                  </a:cubicBezTo>
                  <a:cubicBezTo>
                    <a:pt x="9833" y="3349"/>
                    <a:pt x="9738" y="3492"/>
                    <a:pt x="9655" y="3623"/>
                  </a:cubicBezTo>
                  <a:cubicBezTo>
                    <a:pt x="9560" y="3766"/>
                    <a:pt x="9464" y="4028"/>
                    <a:pt x="9345" y="4171"/>
                  </a:cubicBezTo>
                  <a:cubicBezTo>
                    <a:pt x="9321" y="4171"/>
                    <a:pt x="9321" y="4183"/>
                    <a:pt x="9310" y="4183"/>
                  </a:cubicBezTo>
                  <a:cubicBezTo>
                    <a:pt x="9167" y="4111"/>
                    <a:pt x="9024" y="4028"/>
                    <a:pt x="8881" y="3957"/>
                  </a:cubicBezTo>
                  <a:cubicBezTo>
                    <a:pt x="9083" y="3647"/>
                    <a:pt x="9310" y="3337"/>
                    <a:pt x="9536" y="3016"/>
                  </a:cubicBezTo>
                  <a:close/>
                  <a:moveTo>
                    <a:pt x="10202" y="3349"/>
                  </a:moveTo>
                  <a:cubicBezTo>
                    <a:pt x="10322" y="3409"/>
                    <a:pt x="10441" y="3456"/>
                    <a:pt x="10548" y="3492"/>
                  </a:cubicBezTo>
                  <a:cubicBezTo>
                    <a:pt x="10333" y="3814"/>
                    <a:pt x="10072" y="4088"/>
                    <a:pt x="9810" y="4373"/>
                  </a:cubicBezTo>
                  <a:cubicBezTo>
                    <a:pt x="9798" y="4385"/>
                    <a:pt x="9798" y="4409"/>
                    <a:pt x="9786" y="4421"/>
                  </a:cubicBezTo>
                  <a:cubicBezTo>
                    <a:pt x="9726" y="4385"/>
                    <a:pt x="9655" y="4361"/>
                    <a:pt x="9595" y="4326"/>
                  </a:cubicBezTo>
                  <a:cubicBezTo>
                    <a:pt x="9679" y="4195"/>
                    <a:pt x="9762" y="4028"/>
                    <a:pt x="9833" y="3909"/>
                  </a:cubicBezTo>
                  <a:cubicBezTo>
                    <a:pt x="9941" y="3730"/>
                    <a:pt x="10060" y="3552"/>
                    <a:pt x="10155" y="3373"/>
                  </a:cubicBezTo>
                  <a:cubicBezTo>
                    <a:pt x="10179" y="3373"/>
                    <a:pt x="10191" y="3361"/>
                    <a:pt x="10202" y="3349"/>
                  </a:cubicBezTo>
                  <a:close/>
                  <a:moveTo>
                    <a:pt x="5809" y="1921"/>
                  </a:moveTo>
                  <a:cubicBezTo>
                    <a:pt x="5845" y="1944"/>
                    <a:pt x="5869" y="1992"/>
                    <a:pt x="5904" y="2028"/>
                  </a:cubicBezTo>
                  <a:cubicBezTo>
                    <a:pt x="5916" y="2063"/>
                    <a:pt x="5952" y="2099"/>
                    <a:pt x="5988" y="2111"/>
                  </a:cubicBezTo>
                  <a:lnTo>
                    <a:pt x="6262" y="2385"/>
                  </a:lnTo>
                  <a:cubicBezTo>
                    <a:pt x="4761" y="4469"/>
                    <a:pt x="3273" y="6564"/>
                    <a:pt x="1785" y="8660"/>
                  </a:cubicBezTo>
                  <a:cubicBezTo>
                    <a:pt x="1582" y="8945"/>
                    <a:pt x="1380" y="9231"/>
                    <a:pt x="1189" y="9505"/>
                  </a:cubicBezTo>
                  <a:cubicBezTo>
                    <a:pt x="1094" y="9386"/>
                    <a:pt x="1011" y="9255"/>
                    <a:pt x="928" y="9124"/>
                  </a:cubicBezTo>
                  <a:cubicBezTo>
                    <a:pt x="1844" y="8112"/>
                    <a:pt x="2535" y="6874"/>
                    <a:pt x="3273" y="5754"/>
                  </a:cubicBezTo>
                  <a:cubicBezTo>
                    <a:pt x="4023" y="4564"/>
                    <a:pt x="4749" y="3337"/>
                    <a:pt x="5607" y="2218"/>
                  </a:cubicBezTo>
                  <a:cubicBezTo>
                    <a:pt x="5678" y="2123"/>
                    <a:pt x="5738" y="2028"/>
                    <a:pt x="5809" y="1921"/>
                  </a:cubicBezTo>
                  <a:close/>
                  <a:moveTo>
                    <a:pt x="6488" y="2587"/>
                  </a:moveTo>
                  <a:cubicBezTo>
                    <a:pt x="6738" y="2814"/>
                    <a:pt x="6988" y="3040"/>
                    <a:pt x="7262" y="3242"/>
                  </a:cubicBezTo>
                  <a:cubicBezTo>
                    <a:pt x="6440" y="4421"/>
                    <a:pt x="5607" y="5564"/>
                    <a:pt x="4749" y="6707"/>
                  </a:cubicBezTo>
                  <a:cubicBezTo>
                    <a:pt x="3856" y="7921"/>
                    <a:pt x="2821" y="9017"/>
                    <a:pt x="1904" y="10207"/>
                  </a:cubicBezTo>
                  <a:cubicBezTo>
                    <a:pt x="1725" y="10064"/>
                    <a:pt x="1547" y="9898"/>
                    <a:pt x="1380" y="9719"/>
                  </a:cubicBezTo>
                  <a:cubicBezTo>
                    <a:pt x="2821" y="7695"/>
                    <a:pt x="4249" y="5683"/>
                    <a:pt x="5690" y="3659"/>
                  </a:cubicBezTo>
                  <a:cubicBezTo>
                    <a:pt x="5940" y="3314"/>
                    <a:pt x="6214" y="2945"/>
                    <a:pt x="6488" y="2587"/>
                  </a:cubicBezTo>
                  <a:close/>
                  <a:moveTo>
                    <a:pt x="7476" y="3433"/>
                  </a:moveTo>
                  <a:cubicBezTo>
                    <a:pt x="7774" y="3659"/>
                    <a:pt x="8071" y="3849"/>
                    <a:pt x="8405" y="4052"/>
                  </a:cubicBezTo>
                  <a:cubicBezTo>
                    <a:pt x="7643" y="4826"/>
                    <a:pt x="6964" y="5695"/>
                    <a:pt x="6262" y="6528"/>
                  </a:cubicBezTo>
                  <a:cubicBezTo>
                    <a:pt x="5333" y="7636"/>
                    <a:pt x="4428" y="8755"/>
                    <a:pt x="3487" y="9838"/>
                  </a:cubicBezTo>
                  <a:cubicBezTo>
                    <a:pt x="3214" y="10160"/>
                    <a:pt x="2916" y="10517"/>
                    <a:pt x="2582" y="10803"/>
                  </a:cubicBezTo>
                  <a:cubicBezTo>
                    <a:pt x="2440" y="10672"/>
                    <a:pt x="2285" y="10541"/>
                    <a:pt x="2118" y="10422"/>
                  </a:cubicBezTo>
                  <a:cubicBezTo>
                    <a:pt x="3047" y="9231"/>
                    <a:pt x="4083" y="8124"/>
                    <a:pt x="4976" y="6909"/>
                  </a:cubicBezTo>
                  <a:cubicBezTo>
                    <a:pt x="5821" y="5754"/>
                    <a:pt x="6678" y="4599"/>
                    <a:pt x="7476" y="3433"/>
                  </a:cubicBezTo>
                  <a:close/>
                  <a:moveTo>
                    <a:pt x="8667" y="4195"/>
                  </a:moveTo>
                  <a:cubicBezTo>
                    <a:pt x="8964" y="4361"/>
                    <a:pt x="9262" y="4504"/>
                    <a:pt x="9571" y="4659"/>
                  </a:cubicBezTo>
                  <a:cubicBezTo>
                    <a:pt x="9095" y="5195"/>
                    <a:pt x="8643" y="5719"/>
                    <a:pt x="8167" y="6231"/>
                  </a:cubicBezTo>
                  <a:cubicBezTo>
                    <a:pt x="6916" y="7624"/>
                    <a:pt x="5642" y="9005"/>
                    <a:pt x="4416" y="10434"/>
                  </a:cubicBezTo>
                  <a:cubicBezTo>
                    <a:pt x="4059" y="10838"/>
                    <a:pt x="3702" y="11231"/>
                    <a:pt x="3368" y="11660"/>
                  </a:cubicBezTo>
                  <a:cubicBezTo>
                    <a:pt x="3214" y="11410"/>
                    <a:pt x="3011" y="11207"/>
                    <a:pt x="2809" y="11017"/>
                  </a:cubicBezTo>
                  <a:cubicBezTo>
                    <a:pt x="3535" y="10386"/>
                    <a:pt x="4130" y="9552"/>
                    <a:pt x="4738" y="8826"/>
                  </a:cubicBezTo>
                  <a:cubicBezTo>
                    <a:pt x="5690" y="7695"/>
                    <a:pt x="6619" y="6552"/>
                    <a:pt x="7571" y="5433"/>
                  </a:cubicBezTo>
                  <a:cubicBezTo>
                    <a:pt x="7928" y="5016"/>
                    <a:pt x="8286" y="4576"/>
                    <a:pt x="8667" y="4195"/>
                  </a:cubicBezTo>
                  <a:close/>
                  <a:moveTo>
                    <a:pt x="808" y="9505"/>
                  </a:moveTo>
                  <a:cubicBezTo>
                    <a:pt x="1451" y="10434"/>
                    <a:pt x="2594" y="10910"/>
                    <a:pt x="3166" y="11910"/>
                  </a:cubicBezTo>
                  <a:cubicBezTo>
                    <a:pt x="2737" y="12041"/>
                    <a:pt x="2273" y="12124"/>
                    <a:pt x="1809" y="12219"/>
                  </a:cubicBezTo>
                  <a:cubicBezTo>
                    <a:pt x="1368" y="11791"/>
                    <a:pt x="1011" y="11267"/>
                    <a:pt x="570" y="10815"/>
                  </a:cubicBezTo>
                  <a:cubicBezTo>
                    <a:pt x="654" y="10386"/>
                    <a:pt x="737" y="9945"/>
                    <a:pt x="808" y="9505"/>
                  </a:cubicBezTo>
                  <a:close/>
                  <a:moveTo>
                    <a:pt x="511" y="11196"/>
                  </a:moveTo>
                  <a:cubicBezTo>
                    <a:pt x="844" y="11553"/>
                    <a:pt x="1130" y="11934"/>
                    <a:pt x="1463" y="12291"/>
                  </a:cubicBezTo>
                  <a:cubicBezTo>
                    <a:pt x="1082" y="12362"/>
                    <a:pt x="689" y="12446"/>
                    <a:pt x="320" y="12541"/>
                  </a:cubicBezTo>
                  <a:cubicBezTo>
                    <a:pt x="368" y="12089"/>
                    <a:pt x="439" y="11636"/>
                    <a:pt x="511" y="11196"/>
                  </a:cubicBezTo>
                  <a:close/>
                  <a:moveTo>
                    <a:pt x="7220" y="0"/>
                  </a:moveTo>
                  <a:cubicBezTo>
                    <a:pt x="7193" y="0"/>
                    <a:pt x="7170" y="7"/>
                    <a:pt x="7154" y="28"/>
                  </a:cubicBezTo>
                  <a:cubicBezTo>
                    <a:pt x="6952" y="206"/>
                    <a:pt x="6809" y="373"/>
                    <a:pt x="6678" y="575"/>
                  </a:cubicBezTo>
                  <a:lnTo>
                    <a:pt x="6535" y="444"/>
                  </a:lnTo>
                  <a:cubicBezTo>
                    <a:pt x="6513" y="421"/>
                    <a:pt x="6485" y="412"/>
                    <a:pt x="6457" y="412"/>
                  </a:cubicBezTo>
                  <a:cubicBezTo>
                    <a:pt x="6398" y="412"/>
                    <a:pt x="6337" y="455"/>
                    <a:pt x="6321" y="504"/>
                  </a:cubicBezTo>
                  <a:cubicBezTo>
                    <a:pt x="5773" y="1468"/>
                    <a:pt x="5130" y="2361"/>
                    <a:pt x="4523" y="3290"/>
                  </a:cubicBezTo>
                  <a:cubicBezTo>
                    <a:pt x="3630" y="4659"/>
                    <a:pt x="2761" y="6040"/>
                    <a:pt x="1856" y="7386"/>
                  </a:cubicBezTo>
                  <a:cubicBezTo>
                    <a:pt x="1475" y="7933"/>
                    <a:pt x="1106" y="8493"/>
                    <a:pt x="654" y="8969"/>
                  </a:cubicBezTo>
                  <a:cubicBezTo>
                    <a:pt x="630" y="8993"/>
                    <a:pt x="618" y="9017"/>
                    <a:pt x="618" y="9052"/>
                  </a:cubicBezTo>
                  <a:cubicBezTo>
                    <a:pt x="511" y="9648"/>
                    <a:pt x="416" y="10219"/>
                    <a:pt x="296" y="10815"/>
                  </a:cubicBezTo>
                  <a:lnTo>
                    <a:pt x="296" y="10862"/>
                  </a:lnTo>
                  <a:cubicBezTo>
                    <a:pt x="189" y="11469"/>
                    <a:pt x="82" y="12100"/>
                    <a:pt x="11" y="12708"/>
                  </a:cubicBezTo>
                  <a:cubicBezTo>
                    <a:pt x="1" y="12809"/>
                    <a:pt x="86" y="12868"/>
                    <a:pt x="170" y="12868"/>
                  </a:cubicBezTo>
                  <a:cubicBezTo>
                    <a:pt x="185" y="12868"/>
                    <a:pt x="199" y="12866"/>
                    <a:pt x="213" y="12862"/>
                  </a:cubicBezTo>
                  <a:cubicBezTo>
                    <a:pt x="725" y="12708"/>
                    <a:pt x="1225" y="12600"/>
                    <a:pt x="1749" y="12517"/>
                  </a:cubicBezTo>
                  <a:cubicBezTo>
                    <a:pt x="1759" y="12521"/>
                    <a:pt x="1770" y="12522"/>
                    <a:pt x="1780" y="12522"/>
                  </a:cubicBezTo>
                  <a:cubicBezTo>
                    <a:pt x="1806" y="12522"/>
                    <a:pt x="1831" y="12514"/>
                    <a:pt x="1856" y="12505"/>
                  </a:cubicBezTo>
                  <a:cubicBezTo>
                    <a:pt x="2392" y="12398"/>
                    <a:pt x="2916" y="12291"/>
                    <a:pt x="3428" y="12148"/>
                  </a:cubicBezTo>
                  <a:cubicBezTo>
                    <a:pt x="3511" y="12124"/>
                    <a:pt x="3523" y="12065"/>
                    <a:pt x="3523" y="12029"/>
                  </a:cubicBezTo>
                  <a:cubicBezTo>
                    <a:pt x="3809" y="11588"/>
                    <a:pt x="4166" y="11207"/>
                    <a:pt x="4499" y="10815"/>
                  </a:cubicBezTo>
                  <a:cubicBezTo>
                    <a:pt x="5071" y="10160"/>
                    <a:pt x="5642" y="9505"/>
                    <a:pt x="6226" y="8874"/>
                  </a:cubicBezTo>
                  <a:cubicBezTo>
                    <a:pt x="7464" y="7505"/>
                    <a:pt x="8702" y="6135"/>
                    <a:pt x="9917" y="4742"/>
                  </a:cubicBezTo>
                  <a:cubicBezTo>
                    <a:pt x="10262" y="4361"/>
                    <a:pt x="10655" y="3957"/>
                    <a:pt x="10953" y="3528"/>
                  </a:cubicBezTo>
                  <a:cubicBezTo>
                    <a:pt x="10976" y="3456"/>
                    <a:pt x="10953" y="3349"/>
                    <a:pt x="10857" y="3302"/>
                  </a:cubicBezTo>
                  <a:cubicBezTo>
                    <a:pt x="10691" y="3242"/>
                    <a:pt x="10548" y="3171"/>
                    <a:pt x="10393" y="3099"/>
                  </a:cubicBezTo>
                  <a:cubicBezTo>
                    <a:pt x="10512" y="2921"/>
                    <a:pt x="10631" y="2766"/>
                    <a:pt x="10762" y="2599"/>
                  </a:cubicBezTo>
                  <a:cubicBezTo>
                    <a:pt x="10810" y="2540"/>
                    <a:pt x="10798" y="2444"/>
                    <a:pt x="10738" y="2397"/>
                  </a:cubicBezTo>
                  <a:cubicBezTo>
                    <a:pt x="10464" y="2183"/>
                    <a:pt x="10155" y="2052"/>
                    <a:pt x="9869" y="1861"/>
                  </a:cubicBezTo>
                  <a:cubicBezTo>
                    <a:pt x="9607" y="1671"/>
                    <a:pt x="9369" y="1432"/>
                    <a:pt x="9119" y="1218"/>
                  </a:cubicBezTo>
                  <a:cubicBezTo>
                    <a:pt x="8559" y="754"/>
                    <a:pt x="7940" y="397"/>
                    <a:pt x="7333" y="28"/>
                  </a:cubicBezTo>
                  <a:cubicBezTo>
                    <a:pt x="7299" y="14"/>
                    <a:pt x="7256" y="0"/>
                    <a:pt x="7220" y="0"/>
                  </a:cubicBezTo>
                  <a:close/>
                </a:path>
              </a:pathLst>
            </a:custGeom>
            <a:solidFill>
              <a:schemeClr val="dk2"/>
            </a:solidFill>
            <a:ln>
              <a:noFill/>
            </a:ln>
          </p:spPr>
          <p:txBody>
            <a:bodyPr spcFirstLastPara="1" wrap="square" lIns="91425" tIns="91425" rIns="91425" bIns="91425" anchor="ctr" anchorCtr="0">
              <a:noAutofit/>
            </a:bodyPr>
            <a:lstStyle/>
            <a:p>
              <a:endParaRPr sz="1800"/>
            </a:p>
          </p:txBody>
        </p:sp>
      </p:grpSp>
      <p:pic>
        <p:nvPicPr>
          <p:cNvPr id="5" name="Picture 4"/>
          <p:cNvPicPr>
            <a:picLocks noChangeAspect="1"/>
          </p:cNvPicPr>
          <p:nvPr/>
        </p:nvPicPr>
        <p:blipFill>
          <a:blip r:embed="rId5"/>
          <a:stretch>
            <a:fillRect/>
          </a:stretch>
        </p:blipFill>
        <p:spPr>
          <a:xfrm>
            <a:off x="7620801" y="103044"/>
            <a:ext cx="1420957" cy="1420957"/>
          </a:xfrm>
          <a:prstGeom prst="rect">
            <a:avLst/>
          </a:prstGeom>
        </p:spPr>
      </p:pic>
      <p:pic>
        <p:nvPicPr>
          <p:cNvPr id="22" name="Content Placeholder 21" descr="cid:64138971-e156-4551-9bcb-8d5fd6f5474a"/>
          <p:cNvPicPr>
            <a:picLocks noGrp="1"/>
          </p:cNvPicPr>
          <p:nvPr>
            <p:ph idx="1"/>
          </p:nvPr>
        </p:nvPicPr>
        <p:blipFill>
          <a:blip r:embed="rId6" r:link="rId7" cstate="print">
            <a:extLst>
              <a:ext uri="{28A0092B-C50C-407E-A947-70E740481C1C}">
                <a14:useLocalDpi xmlns:a14="http://schemas.microsoft.com/office/drawing/2010/main" val="0"/>
              </a:ext>
            </a:extLst>
          </a:blip>
          <a:srcRect/>
          <a:stretch>
            <a:fillRect/>
          </a:stretch>
        </p:blipFill>
        <p:spPr bwMode="auto">
          <a:xfrm rot="5400000">
            <a:off x="483937" y="281204"/>
            <a:ext cx="2267545" cy="2861667"/>
          </a:xfrm>
          <a:prstGeom prst="rect">
            <a:avLst/>
          </a:prstGeom>
          <a:noFill/>
          <a:ln>
            <a:noFill/>
          </a:ln>
        </p:spPr>
      </p:pic>
      <p:pic>
        <p:nvPicPr>
          <p:cNvPr id="23" name="Picture 22" descr="cid:5ad9ff2c-7e08-4523-81ba-dcb5ca786faf"/>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rot="5400000">
            <a:off x="7361568" y="1931113"/>
            <a:ext cx="1675448" cy="1256348"/>
          </a:xfrm>
          <a:prstGeom prst="rect">
            <a:avLst/>
          </a:prstGeom>
          <a:noFill/>
          <a:ln>
            <a:noFill/>
          </a:ln>
        </p:spPr>
      </p:pic>
      <p:pic>
        <p:nvPicPr>
          <p:cNvPr id="24" name="Picture 23" descr="cid:123415fc-24db-4c11-a7b4-90bfa30de01b"/>
          <p:cNvPicPr/>
          <p:nvPr/>
        </p:nvPicPr>
        <p:blipFill>
          <a:blip r:embed="rId10" r:link="rId11" cstate="print">
            <a:extLst>
              <a:ext uri="{28A0092B-C50C-407E-A947-70E740481C1C}">
                <a14:useLocalDpi xmlns:a14="http://schemas.microsoft.com/office/drawing/2010/main" val="0"/>
              </a:ext>
            </a:extLst>
          </a:blip>
          <a:srcRect/>
          <a:stretch>
            <a:fillRect/>
          </a:stretch>
        </p:blipFill>
        <p:spPr bwMode="auto">
          <a:xfrm>
            <a:off x="3959500" y="500778"/>
            <a:ext cx="2750344" cy="2046446"/>
          </a:xfrm>
          <a:prstGeom prst="rect">
            <a:avLst/>
          </a:prstGeom>
          <a:noFill/>
          <a:ln>
            <a:noFill/>
          </a:ln>
        </p:spPr>
      </p:pic>
      <p:pic>
        <p:nvPicPr>
          <p:cNvPr id="25" name="Picture 24" descr="cid:8805409d-8a06-444e-a473-9550d6ae86e2"/>
          <p:cNvPicPr/>
          <p:nvPr/>
        </p:nvPicPr>
        <p:blipFill>
          <a:blip r:embed="rId12" r:link="rId13" cstate="print">
            <a:extLst>
              <a:ext uri="{28A0092B-C50C-407E-A947-70E740481C1C}">
                <a14:useLocalDpi xmlns:a14="http://schemas.microsoft.com/office/drawing/2010/main" val="0"/>
              </a:ext>
            </a:extLst>
          </a:blip>
          <a:srcRect/>
          <a:stretch>
            <a:fillRect/>
          </a:stretch>
        </p:blipFill>
        <p:spPr bwMode="auto">
          <a:xfrm>
            <a:off x="1232143" y="3025557"/>
            <a:ext cx="2278856" cy="1708785"/>
          </a:xfrm>
          <a:prstGeom prst="rect">
            <a:avLst/>
          </a:prstGeom>
          <a:noFill/>
          <a:ln>
            <a:noFill/>
          </a:ln>
        </p:spPr>
      </p:pic>
      <p:pic>
        <p:nvPicPr>
          <p:cNvPr id="26" name="Picture 25" descr="cid:045706e1-9d76-4070-b101-e0640e50d007"/>
          <p:cNvPicPr/>
          <p:nvPr/>
        </p:nvPicPr>
        <p:blipFill>
          <a:blip r:embed="rId14" r:link="rId15" cstate="print">
            <a:extLst>
              <a:ext uri="{28A0092B-C50C-407E-A947-70E740481C1C}">
                <a14:useLocalDpi xmlns:a14="http://schemas.microsoft.com/office/drawing/2010/main" val="0"/>
              </a:ext>
            </a:extLst>
          </a:blip>
          <a:srcRect/>
          <a:stretch>
            <a:fillRect/>
          </a:stretch>
        </p:blipFill>
        <p:spPr bwMode="auto">
          <a:xfrm>
            <a:off x="4372273" y="3115659"/>
            <a:ext cx="2714625" cy="1313974"/>
          </a:xfrm>
          <a:prstGeom prst="rect">
            <a:avLst/>
          </a:prstGeom>
          <a:noFill/>
          <a:ln>
            <a:noFill/>
          </a:ln>
        </p:spPr>
      </p:pic>
      <p:pic>
        <p:nvPicPr>
          <p:cNvPr id="2" name="Maths PPT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142970" y="26843"/>
            <a:ext cx="457200" cy="457200"/>
          </a:xfrm>
          <a:prstGeom prst="rect">
            <a:avLst/>
          </a:prstGeom>
        </p:spPr>
      </p:pic>
    </p:spTree>
    <p:extLst>
      <p:ext uri="{BB962C8B-B14F-4D97-AF65-F5344CB8AC3E}">
        <p14:creationId xmlns:p14="http://schemas.microsoft.com/office/powerpoint/2010/main" val="23923663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4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1CEF4C2AE9154F93F48F089E247D69" ma:contentTypeVersion="11" ma:contentTypeDescription="Create a new document." ma:contentTypeScope="" ma:versionID="958ea6318bac037d0e853a8c493d5301">
  <xsd:schema xmlns:xsd="http://www.w3.org/2001/XMLSchema" xmlns:xs="http://www.w3.org/2001/XMLSchema" xmlns:p="http://schemas.microsoft.com/office/2006/metadata/properties" xmlns:ns3="fe988a73-8668-4a97-b4f4-e00c69d5f392" targetNamespace="http://schemas.microsoft.com/office/2006/metadata/properties" ma:root="true" ma:fieldsID="c8dc21e7cec3dfe76f455a12aac3ea79" ns3:_="">
    <xsd:import namespace="fe988a73-8668-4a97-b4f4-e00c69d5f39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988a73-8668-4a97-b4f4-e00c69d5f3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59B2E2-42CB-4F3F-B9D4-89FDD22C06DF}">
  <ds:schemaRefs>
    <ds:schemaRef ds:uri="http://schemas.microsoft.com/sharepoint/v3/contenttype/forms"/>
  </ds:schemaRefs>
</ds:datastoreItem>
</file>

<file path=customXml/itemProps2.xml><?xml version="1.0" encoding="utf-8"?>
<ds:datastoreItem xmlns:ds="http://schemas.openxmlformats.org/officeDocument/2006/customXml" ds:itemID="{D91B3786-1E56-495E-8EED-DD2C694D1082}">
  <ds:schemaRefs>
    <ds:schemaRef ds:uri="http://schemas.openxmlformats.org/package/2006/metadata/core-properties"/>
    <ds:schemaRef ds:uri="http://purl.org/dc/terms/"/>
    <ds:schemaRef ds:uri="fe988a73-8668-4a97-b4f4-e00c69d5f392"/>
    <ds:schemaRef ds:uri="http://schemas.microsoft.com/office/2006/documentManagement/types"/>
    <ds:schemaRef ds:uri="http://purl.org/dc/elements/1.1/"/>
    <ds:schemaRef ds:uri="http://schemas.microsoft.com/office/2006/metadata/properties"/>
    <ds:schemaRef ds:uri="http://www.w3.org/XML/1998/namespac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97B370CC-3AA9-4644-842C-29617F0905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988a73-8668-4a97-b4f4-e00c69d5f3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1254</TotalTime>
  <Words>1372</Words>
  <Application>Microsoft Office PowerPoint</Application>
  <PresentationFormat>On-screen Show (16:9)</PresentationFormat>
  <Paragraphs>175</Paragraphs>
  <Slides>10</Slides>
  <Notes>10</Notes>
  <HiddenSlides>0</HiddenSlides>
  <MMClips>10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Berlin Sans FB Demi</vt:lpstr>
      <vt:lpstr>Comic Sans MS</vt:lpstr>
      <vt:lpstr>Wingdings 3</vt:lpstr>
      <vt:lpstr>Trebuchet MS</vt:lpstr>
      <vt:lpstr>Open Sans</vt:lpstr>
      <vt:lpstr>Facet</vt:lpstr>
      <vt:lpstr>Teaching and Learning Mathematics at St Margaret’s Primary School  </vt:lpstr>
      <vt:lpstr>Our Vision  ‘To have a pupil body who show a love for learning Maths and Enthusiasm for applying maths skills and knowledge across the wider curriculum.’  Ted Talk  - Maths Anxiety      Why do people get so anxious about math? -  Orly Rubinsten - YouTube</vt:lpstr>
      <vt:lpstr>Mastery in  Mathematics </vt:lpstr>
      <vt:lpstr>Mastery in Mathematics</vt:lpstr>
      <vt:lpstr>Mastery in Mathematics </vt:lpstr>
      <vt:lpstr>Concrete, Pictorial, Abstract (CPA) </vt:lpstr>
      <vt:lpstr>Concrete Materials</vt:lpstr>
      <vt:lpstr>Rekenrek Frames and Beads </vt:lpstr>
      <vt:lpstr>Numicon</vt:lpstr>
      <vt:lpstr>Dienes rods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Contents of this template</dc:title>
  <dc:creator>Roslyn</dc:creator>
  <cp:lastModifiedBy>Ashley Johnston</cp:lastModifiedBy>
  <cp:revision>372</cp:revision>
  <dcterms:modified xsi:type="dcterms:W3CDTF">2022-12-07T17:21:50Z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0x010100B41CEF4C2AE9154F93F48F089E247D69</vt:lpwstr>
  </property>
</Properties>
</file>