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5" r:id="rId4"/>
  </p:sldMasterIdLst>
  <p:notesMasterIdLst>
    <p:notesMasterId r:id="rId14"/>
  </p:notesMasterIdLst>
  <p:sldIdLst>
    <p:sldId id="369" r:id="rId5"/>
    <p:sldId id="370" r:id="rId6"/>
    <p:sldId id="353" r:id="rId7"/>
    <p:sldId id="348" r:id="rId8"/>
    <p:sldId id="361" r:id="rId9"/>
    <p:sldId id="342" r:id="rId10"/>
    <p:sldId id="368" r:id="rId11"/>
    <p:sldId id="347" r:id="rId12"/>
    <p:sldId id="311" r:id="rId13"/>
  </p:sldIdLst>
  <p:sldSz cx="9144000" cy="5143500" type="screen16x9"/>
  <p:notesSz cx="6858000" cy="9144000"/>
  <p:embeddedFontLst>
    <p:embeddedFont>
      <p:font typeface="SassoonPrimaryInfant" pitchFamily="2" charset="0"/>
      <p:regular r:id="rId15"/>
      <p:bold r:id="rId16"/>
    </p:embeddedFont>
    <p:embeddedFont>
      <p:font typeface="Wingdings 3" panose="05040102010807070707" pitchFamily="18" charset="2"/>
      <p:regular r:id="rId17"/>
    </p:embeddedFont>
    <p:embeddedFont>
      <p:font typeface="Trebuchet MS" panose="020B0603020202020204" pitchFamily="34" charset="0"/>
      <p:regular r:id="rId18"/>
      <p:bold r:id="rId19"/>
      <p:italic r:id="rId20"/>
      <p:boldItalic r:id="rId21"/>
    </p:embeddedFont>
    <p:embeddedFont>
      <p:font typeface="Open Sans" panose="020B060402020202020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6A72721-9692-4CF2-BBC1-083FD20BAA46}">
  <a:tblStyle styleId="{66A72721-9692-4CF2-BBC1-083FD20BAA4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49393" autoAdjust="0"/>
  </p:normalViewPr>
  <p:slideViewPr>
    <p:cSldViewPr snapToGrid="0">
      <p:cViewPr varScale="1">
        <p:scale>
          <a:sx n="46" d="100"/>
          <a:sy n="46" d="100"/>
        </p:scale>
        <p:origin x="103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r>
              <a:rPr lang="en-GB" sz="1200" dirty="0"/>
              <a:t>Two coloured counters are a versatile and simple resource to use within the classroom.</a:t>
            </a:r>
          </a:p>
          <a:p>
            <a:r>
              <a:rPr lang="en-GB" sz="1200" dirty="0"/>
              <a:t>They can be used to unlock and deepen mathematical concepts</a:t>
            </a:r>
            <a:r>
              <a:rPr lang="en-GB" sz="1200" baseline="0" dirty="0"/>
              <a:t> </a:t>
            </a:r>
            <a:r>
              <a:rPr lang="en-GB" sz="1200" dirty="0"/>
              <a:t>and understanding from the Early level right through and within the High School curriculum.</a:t>
            </a:r>
          </a:p>
          <a:p>
            <a:pPr marL="0" indent="0">
              <a:buNone/>
            </a:pPr>
            <a:endParaRPr lang="en-GB" sz="1200" u="none" dirty="0"/>
          </a:p>
          <a:p>
            <a:pPr marL="0" indent="0">
              <a:buNone/>
            </a:pPr>
            <a:r>
              <a:rPr lang="en-GB" sz="1200" u="none" dirty="0"/>
              <a:t>This visual and tactile resource can be used in the following concepts:</a:t>
            </a:r>
            <a:r>
              <a:rPr lang="en-GB" sz="1200" u="none" baseline="0" dirty="0"/>
              <a:t> </a:t>
            </a:r>
            <a:r>
              <a:rPr lang="en-GB" sz="1200" dirty="0">
                <a:solidFill>
                  <a:srgbClr val="FF0000"/>
                </a:solidFill>
              </a:rPr>
              <a:t>Place Value,</a:t>
            </a:r>
            <a:r>
              <a:rPr lang="en-GB" sz="1200" baseline="0" dirty="0">
                <a:solidFill>
                  <a:srgbClr val="FF0000"/>
                </a:solidFill>
              </a:rPr>
              <a:t> </a:t>
            </a:r>
            <a:r>
              <a:rPr lang="en-GB" sz="1200" dirty="0">
                <a:solidFill>
                  <a:srgbClr val="FF0000"/>
                </a:solidFill>
              </a:rPr>
              <a:t>Ordering &amp; sequencing,</a:t>
            </a:r>
            <a:r>
              <a:rPr lang="en-GB" sz="1200" baseline="0" dirty="0">
                <a:solidFill>
                  <a:srgbClr val="FF0000"/>
                </a:solidFill>
              </a:rPr>
              <a:t> </a:t>
            </a:r>
            <a:r>
              <a:rPr lang="en-GB" sz="1200" dirty="0">
                <a:solidFill>
                  <a:srgbClr val="FF0000"/>
                </a:solidFill>
              </a:rPr>
              <a:t>Addition and Subtraction,</a:t>
            </a:r>
            <a:r>
              <a:rPr lang="en-GB" sz="1200" baseline="0" dirty="0">
                <a:solidFill>
                  <a:srgbClr val="FF0000"/>
                </a:solidFill>
              </a:rPr>
              <a:t> </a:t>
            </a:r>
            <a:r>
              <a:rPr lang="en-GB" sz="1200" dirty="0">
                <a:solidFill>
                  <a:srgbClr val="FF0000"/>
                </a:solidFill>
              </a:rPr>
              <a:t>Multiplication &amp; Division,    Fractions, Decimals and Percentages, Measure,</a:t>
            </a:r>
            <a:r>
              <a:rPr lang="en-GB" sz="1200" baseline="0" dirty="0">
                <a:solidFill>
                  <a:srgbClr val="FF0000"/>
                </a:solidFill>
              </a:rPr>
              <a:t> </a:t>
            </a:r>
            <a:r>
              <a:rPr lang="en-GB" sz="1200" dirty="0">
                <a:solidFill>
                  <a:srgbClr val="FF0000"/>
                </a:solidFill>
              </a:rPr>
              <a:t>Data Handling and</a:t>
            </a:r>
            <a:r>
              <a:rPr lang="en-GB" sz="1200" baseline="0" dirty="0">
                <a:solidFill>
                  <a:srgbClr val="FF0000"/>
                </a:solidFill>
              </a:rPr>
              <a:t> </a:t>
            </a:r>
            <a:r>
              <a:rPr lang="en-GB" sz="1200" dirty="0">
                <a:solidFill>
                  <a:srgbClr val="FF0000"/>
                </a:solidFill>
              </a:rPr>
              <a:t>Problem Solving.</a:t>
            </a:r>
          </a:p>
          <a:p>
            <a:pPr marL="0" indent="0">
              <a:buNone/>
            </a:pPr>
            <a:r>
              <a:rPr lang="en-GB" sz="1200" dirty="0">
                <a:solidFill>
                  <a:srgbClr val="FF0000"/>
                </a:solidFill>
              </a:rPr>
              <a:t>In the Early Level pupils will be working within numbers to 10 and then 20 this progresses through the school to 100, 1000 and beyond. </a:t>
            </a:r>
          </a:p>
          <a:p>
            <a:pPr marL="0" indent="0">
              <a:buNone/>
            </a:pPr>
            <a:endParaRPr lang="en-GB" sz="1200" dirty="0">
              <a:solidFill>
                <a:srgbClr val="FF0000"/>
              </a:solidFill>
            </a:endParaRPr>
          </a:p>
          <a:p>
            <a:pPr marL="0" indent="0">
              <a:buNone/>
            </a:pPr>
            <a:r>
              <a:rPr lang="en-GB" sz="1200" dirty="0">
                <a:solidFill>
                  <a:srgbClr val="FF0000"/>
                </a:solidFill>
              </a:rPr>
              <a:t>Pupils</a:t>
            </a:r>
            <a:r>
              <a:rPr lang="en-GB" sz="1200" baseline="0" dirty="0">
                <a:solidFill>
                  <a:srgbClr val="FF0000"/>
                </a:solidFill>
              </a:rPr>
              <a:t> will experience a variety of activities and practical tasks using two coloured counters within a range of mathematical concepts and skills.</a:t>
            </a:r>
          </a:p>
          <a:p>
            <a:pPr marL="0" indent="0">
              <a:buNone/>
            </a:pPr>
            <a:endParaRPr lang="en-GB" sz="1200" baseline="0" dirty="0">
              <a:solidFill>
                <a:srgbClr val="FF0000"/>
              </a:solidFill>
            </a:endParaRPr>
          </a:p>
          <a:p>
            <a:pPr marL="0" indent="0">
              <a:buNone/>
            </a:pPr>
            <a:endParaRPr lang="en-GB" sz="1200" baseline="0" dirty="0">
              <a:solidFill>
                <a:srgbClr val="FF0000"/>
              </a:solidFill>
            </a:endParaRPr>
          </a:p>
          <a:p>
            <a:pPr marL="0" indent="0">
              <a:buNone/>
            </a:pPr>
            <a:endParaRPr lang="en-GB" sz="1200" baseline="0" dirty="0">
              <a:solidFill>
                <a:srgbClr val="FF0000"/>
              </a:solidFill>
            </a:endParaRPr>
          </a:p>
          <a:p>
            <a:pPr marL="0" indent="0">
              <a:buNone/>
            </a:pPr>
            <a:endParaRPr lang="en-GB" sz="1200" baseline="0" dirty="0">
              <a:solidFill>
                <a:srgbClr val="FF0000"/>
              </a:solidFill>
            </a:endParaRPr>
          </a:p>
          <a:p>
            <a:pPr marL="0" indent="0">
              <a:buNone/>
            </a:pPr>
            <a:endParaRPr lang="en-GB" sz="1200" baseline="0" dirty="0">
              <a:solidFill>
                <a:srgbClr val="FF0000"/>
              </a:solidFill>
            </a:endParaRPr>
          </a:p>
          <a:p>
            <a:pPr marL="0" indent="0">
              <a:buNone/>
            </a:pPr>
            <a:endParaRPr lang="en-GB" sz="1200" baseline="0" dirty="0">
              <a:solidFill>
                <a:srgbClr val="FF0000"/>
              </a:solidFill>
            </a:endParaRPr>
          </a:p>
          <a:p>
            <a:pPr marL="0" indent="0">
              <a:buNone/>
            </a:pPr>
            <a:endParaRPr lang="en-GB" sz="1200" dirty="0">
              <a:solidFill>
                <a:srgbClr val="FF00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58810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GB" sz="1100" baseline="0" dirty="0">
                <a:solidFill>
                  <a:srgbClr val="FF0000"/>
                </a:solidFill>
              </a:rPr>
              <a:t>Here you can see the counters being used with a Tens Frame. Each square represents the number 1 and each full Ten Frame represents the number 10. </a:t>
            </a:r>
          </a:p>
          <a:p>
            <a:pPr marL="0" indent="0">
              <a:buNone/>
            </a:pPr>
            <a:r>
              <a:rPr lang="en-GB" sz="1100" baseline="0" dirty="0">
                <a:solidFill>
                  <a:srgbClr val="FF0000"/>
                </a:solidFill>
              </a:rPr>
              <a:t>The Tens Frames can also be used to represent different amounts. Here we have each square representing a Tenth and the whole Frame now represents the number 1.</a:t>
            </a:r>
          </a:p>
          <a:p>
            <a:pPr marL="0" indent="0">
              <a:buNone/>
            </a:pPr>
            <a:endParaRPr lang="en-GB" sz="1100" baseline="0" dirty="0">
              <a:solidFill>
                <a:srgbClr val="FF0000"/>
              </a:solidFill>
            </a:endParaRPr>
          </a:p>
          <a:p>
            <a:pPr marL="0" indent="0">
              <a:buNone/>
            </a:pPr>
            <a:r>
              <a:rPr lang="en-GB" sz="1100" baseline="0" dirty="0">
                <a:solidFill>
                  <a:srgbClr val="FF0000"/>
                </a:solidFill>
              </a:rPr>
              <a:t>Still using a Tens frame we can now see how it can help with the visual grouping when adding, it clearly shows how many Tens and how many Ones.</a:t>
            </a:r>
          </a:p>
          <a:p>
            <a:pPr marL="0" indent="0">
              <a:buNone/>
            </a:pPr>
            <a:endParaRPr lang="en-GB" sz="1100" baseline="0" dirty="0">
              <a:solidFill>
                <a:srgbClr val="FF0000"/>
              </a:solidFill>
            </a:endParaRPr>
          </a:p>
          <a:p>
            <a:pPr marL="0" indent="0">
              <a:buNone/>
            </a:pPr>
            <a:r>
              <a:rPr lang="en-GB" sz="1100" baseline="0" dirty="0">
                <a:solidFill>
                  <a:srgbClr val="FF0000"/>
                </a:solidFill>
              </a:rPr>
              <a:t>Subtraction looks like this. You can turn over the counters to show the ones that have been taken away or physically remove them from the Tens frame.</a:t>
            </a:r>
          </a:p>
          <a:p>
            <a:pPr marL="0" indent="0">
              <a:buNone/>
            </a:pPr>
            <a:endParaRPr lang="en-GB" sz="1100" baseline="0" dirty="0">
              <a:solidFill>
                <a:srgbClr val="FF0000"/>
              </a:solidFill>
            </a:endParaRPr>
          </a:p>
          <a:p>
            <a:pPr marL="0" indent="0">
              <a:buNone/>
            </a:pPr>
            <a:r>
              <a:rPr lang="en-GB" sz="1100" baseline="0" dirty="0">
                <a:solidFill>
                  <a:srgbClr val="FF0000"/>
                </a:solidFill>
              </a:rPr>
              <a:t>When working on Vertical addition and subtraction sums pupils can use the counters in the following way to represent the numbers.</a:t>
            </a:r>
          </a:p>
          <a:p>
            <a:pPr marL="0" indent="0">
              <a:buNone/>
            </a:pPr>
            <a:r>
              <a:rPr lang="en-GB" sz="1100" baseline="0" dirty="0">
                <a:solidFill>
                  <a:srgbClr val="FF0000"/>
                </a:solidFill>
              </a:rPr>
              <a:t>_______________</a:t>
            </a:r>
          </a:p>
          <a:p>
            <a:pPr marL="0" indent="0">
              <a:buNone/>
            </a:pPr>
            <a:endParaRPr lang="en-GB" sz="1100" baseline="0" dirty="0">
              <a:solidFill>
                <a:srgbClr val="FF0000"/>
              </a:solidFill>
            </a:endParaRPr>
          </a:p>
          <a:p>
            <a:pPr marL="0" indent="0">
              <a:buNone/>
            </a:pPr>
            <a:r>
              <a:rPr lang="en-GB" sz="1100" baseline="0" dirty="0">
                <a:solidFill>
                  <a:srgbClr val="FF0000"/>
                </a:solidFill>
              </a:rPr>
              <a:t>Next we will look at some multiplication and Division examples where you can see doubling and halving as well as Arrays and grouping to show multiplications and divisions.</a:t>
            </a:r>
          </a:p>
          <a:p>
            <a:pPr marL="0" indent="0">
              <a:buNone/>
            </a:pPr>
            <a:r>
              <a:rPr lang="en-GB" sz="1100" baseline="0" dirty="0">
                <a:solidFill>
                  <a:srgbClr val="FF0000"/>
                </a:solidFill>
              </a:rPr>
              <a:t>_______________</a:t>
            </a:r>
          </a:p>
          <a:p>
            <a:pPr marL="0" indent="0">
              <a:buNone/>
            </a:pPr>
            <a:endParaRPr lang="en-GB" sz="1100" baseline="0" dirty="0">
              <a:solidFill>
                <a:srgbClr val="FF0000"/>
              </a:solidFill>
            </a:endParaRPr>
          </a:p>
          <a:p>
            <a:pPr marL="0" indent="0">
              <a:buNone/>
            </a:pPr>
            <a:r>
              <a:rPr lang="en-GB" sz="1100" baseline="0" dirty="0">
                <a:solidFill>
                  <a:srgbClr val="FF0000"/>
                </a:solidFill>
              </a:rPr>
              <a:t>Our next concepts are Fractions Decimals and Percentages. Here you can see the counters are representing a fraction. Pupils would already have an understanding of how many fractions make a whole and would be learning how to convert different amounts into proper fractions, mixed fractions and improper fractions.</a:t>
            </a:r>
          </a:p>
          <a:p>
            <a:pPr marL="0" indent="0">
              <a:buNone/>
            </a:pPr>
            <a:r>
              <a:rPr lang="en-GB" sz="1100" baseline="0" dirty="0">
                <a:solidFill>
                  <a:srgbClr val="FF0000"/>
                </a:solidFill>
              </a:rPr>
              <a:t>Next we have an example of Decimals and Percentages where the yellow counters are representing a given number and pupils can work out the remaining decimal or percentage amount. For example: (30% is given therefore 70% is left.) (0.3 is given therefore 0.7 is left)</a:t>
            </a:r>
          </a:p>
          <a:p>
            <a:pPr marL="0" indent="0">
              <a:buNone/>
            </a:pPr>
            <a:endParaRPr lang="en-GB" sz="1100" baseline="0" dirty="0">
              <a:solidFill>
                <a:srgbClr val="FF0000"/>
              </a:solidFil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aseline="0" dirty="0">
                <a:solidFill>
                  <a:srgbClr val="FF0000"/>
                </a:solidFill>
              </a:rPr>
              <a:t>Finally we have some further pictorial examples of other ways you can use two sided counters.</a:t>
            </a:r>
          </a:p>
          <a:p>
            <a:pPr marL="0" indent="0">
              <a:buNone/>
            </a:pPr>
            <a:endParaRPr lang="en-GB" sz="1100" baseline="0" dirty="0">
              <a:solidFill>
                <a:srgbClr val="FF0000"/>
              </a:solidFill>
            </a:endParaRPr>
          </a:p>
          <a:p>
            <a:endParaRPr lang="en-GB" dirty="0"/>
          </a:p>
        </p:txBody>
      </p:sp>
    </p:spTree>
    <p:extLst>
      <p:ext uri="{BB962C8B-B14F-4D97-AF65-F5344CB8AC3E}">
        <p14:creationId xmlns:p14="http://schemas.microsoft.com/office/powerpoint/2010/main" val="1886651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1283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1789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8279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To</a:t>
            </a:r>
            <a:r>
              <a:rPr lang="en-GB" baseline="0" dirty="0"/>
              <a:t> support teachers with the delivery of mastery in mathematics, </a:t>
            </a:r>
            <a:r>
              <a:rPr lang="en-GB" dirty="0"/>
              <a:t>St</a:t>
            </a:r>
            <a:r>
              <a:rPr lang="en-GB" baseline="0" dirty="0"/>
              <a:t> Margaret’s Primary School has subscribed to White Rose Maths.  </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This is an online educational resource which encourages mastery in mathematics through the concrete, pictorial, abstract approach.</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dirty="0"/>
              <a:t>Although</a:t>
            </a:r>
            <a:r>
              <a:rPr lang="en-GB" baseline="0" dirty="0"/>
              <a:t> White Rose has been designed based on the English National Curriculum, many countries from around the world, including Scotland, recognise this resource as an </a:t>
            </a:r>
            <a:r>
              <a:rPr lang="en-GB" b="1" baseline="0" dirty="0"/>
              <a:t>effective</a:t>
            </a:r>
            <a:r>
              <a:rPr lang="en-GB" baseline="0" dirty="0"/>
              <a:t> way to implement a mastery approach to learning in mathematics.</a:t>
            </a:r>
          </a:p>
          <a:p>
            <a:pPr marL="0" lvl="0" indent="0" algn="l" rtl="0">
              <a:spcBef>
                <a:spcPts val="0"/>
              </a:spcBef>
              <a:spcAft>
                <a:spcPts val="0"/>
              </a:spcAft>
              <a:buNone/>
            </a:pPr>
            <a:endParaRPr lang="en-GB" b="1" baseline="0" dirty="0">
              <a:solidFill>
                <a:srgbClr val="FF0000"/>
              </a:solidFill>
            </a:endParaRPr>
          </a:p>
          <a:p>
            <a:pPr marL="0" lvl="0" indent="0" algn="l" rtl="0">
              <a:spcBef>
                <a:spcPts val="0"/>
              </a:spcBef>
              <a:spcAft>
                <a:spcPts val="0"/>
              </a:spcAft>
              <a:buNone/>
            </a:pPr>
            <a:r>
              <a:rPr lang="en-GB" b="1" baseline="0" dirty="0">
                <a:solidFill>
                  <a:srgbClr val="FF0000"/>
                </a:solidFill>
              </a:rPr>
              <a:t>What to expect at St Margaret’s Primary School</a:t>
            </a:r>
          </a:p>
          <a:p>
            <a:pPr marL="0" lvl="0" indent="0" algn="l" rtl="0">
              <a:spcBef>
                <a:spcPts val="0"/>
              </a:spcBef>
              <a:spcAft>
                <a:spcPts val="0"/>
              </a:spcAft>
              <a:buNone/>
            </a:pPr>
            <a:endParaRPr lang="en-GB" b="1" baseline="0" dirty="0">
              <a:solidFill>
                <a:srgbClr val="FF0000"/>
              </a:solidFill>
            </a:endParaRPr>
          </a:p>
          <a:p>
            <a:pPr marL="0" lvl="0" indent="0" algn="l" rtl="0">
              <a:spcBef>
                <a:spcPts val="0"/>
              </a:spcBef>
              <a:spcAft>
                <a:spcPts val="0"/>
              </a:spcAft>
              <a:buNone/>
            </a:pPr>
            <a:r>
              <a:rPr lang="en-GB" b="0" baseline="0" dirty="0"/>
              <a:t>At St Margaret’s Primary School, teachers from each stage will use a selection of resources from the White Rose website to teach maths concepts based on Curriculum for Excellence.  </a:t>
            </a:r>
          </a:p>
          <a:p>
            <a:pPr marL="0" lvl="0" indent="0" algn="l" rtl="0">
              <a:spcBef>
                <a:spcPts val="0"/>
              </a:spcBef>
              <a:spcAft>
                <a:spcPts val="0"/>
              </a:spcAft>
              <a:buNone/>
            </a:pPr>
            <a:endParaRPr lang="en-GB" b="0" baseline="0" dirty="0"/>
          </a:p>
          <a:p>
            <a:pPr marL="0" lvl="0" indent="0" algn="l" rtl="0">
              <a:spcBef>
                <a:spcPts val="0"/>
              </a:spcBef>
              <a:spcAft>
                <a:spcPts val="0"/>
              </a:spcAft>
              <a:buNone/>
            </a:pPr>
            <a:r>
              <a:rPr lang="en-GB" b="0" baseline="0" dirty="0"/>
              <a:t>In order to teach the concepts expected to be covered at each primary stage, teachers may go between ‘year groups’ on the website to create a bespoke scheme of learning.  This ensures the experiences and outcomes expected at Early, First and Second Levels within each Primary stage are covered to ensure progression within the Scottish Curriculum.</a:t>
            </a:r>
          </a:p>
          <a:p>
            <a:pPr marL="0" lvl="0" indent="0" algn="l" rtl="0">
              <a:spcBef>
                <a:spcPts val="0"/>
              </a:spcBef>
              <a:spcAft>
                <a:spcPts val="0"/>
              </a:spcAft>
              <a:buNone/>
            </a:pPr>
            <a:endParaRPr lang="en-GB" b="0" baseline="0" dirty="0"/>
          </a:p>
          <a:p>
            <a:pPr marL="0" lvl="0" indent="0" algn="l" rtl="0">
              <a:spcBef>
                <a:spcPts val="0"/>
              </a:spcBef>
              <a:spcAft>
                <a:spcPts val="0"/>
              </a:spcAft>
              <a:buNone/>
            </a:pPr>
            <a:r>
              <a:rPr lang="en-GB" b="0" baseline="0" dirty="0"/>
              <a:t>To give you some guidance, if we were to try to compare Scottish Primary classes with English year groups it would broadly be considered that:</a:t>
            </a:r>
          </a:p>
          <a:p>
            <a:pPr marL="171450" lvl="0" indent="-171450" algn="l" rtl="0">
              <a:spcBef>
                <a:spcPts val="0"/>
              </a:spcBef>
              <a:spcAft>
                <a:spcPts val="0"/>
              </a:spcAft>
              <a:buFontTx/>
              <a:buChar char="-"/>
            </a:pPr>
            <a:r>
              <a:rPr lang="en-GB" b="0" baseline="0" dirty="0"/>
              <a:t>Primary 1 would be equivalent to Early Years</a:t>
            </a:r>
          </a:p>
          <a:p>
            <a:pPr marL="171450" lvl="0" indent="-171450" algn="l" rtl="0">
              <a:spcBef>
                <a:spcPts val="0"/>
              </a:spcBef>
              <a:spcAft>
                <a:spcPts val="0"/>
              </a:spcAft>
              <a:buFontTx/>
              <a:buChar char="-"/>
            </a:pPr>
            <a:r>
              <a:rPr lang="en-GB" b="0" baseline="0" dirty="0"/>
              <a:t>Primary 2 would be equivalent to Year 1</a:t>
            </a:r>
          </a:p>
          <a:p>
            <a:pPr marL="171450" lvl="0" indent="-171450" algn="l" rtl="0">
              <a:spcBef>
                <a:spcPts val="0"/>
              </a:spcBef>
              <a:spcAft>
                <a:spcPts val="0"/>
              </a:spcAft>
              <a:buFontTx/>
              <a:buChar char="-"/>
            </a:pPr>
            <a:r>
              <a:rPr lang="en-GB" b="0" baseline="0" dirty="0"/>
              <a:t>Primary 3 would be equivalent to Year 2</a:t>
            </a:r>
          </a:p>
          <a:p>
            <a:pPr marL="171450" lvl="0" indent="-171450" algn="l" rtl="0">
              <a:spcBef>
                <a:spcPts val="0"/>
              </a:spcBef>
              <a:spcAft>
                <a:spcPts val="0"/>
              </a:spcAft>
              <a:buFontTx/>
              <a:buChar char="-"/>
            </a:pPr>
            <a:r>
              <a:rPr lang="en-GB" b="0" baseline="0" dirty="0"/>
              <a:t>Primary 4 would be equivalent to Year 3</a:t>
            </a:r>
          </a:p>
          <a:p>
            <a:pPr marL="171450" lvl="0" indent="-171450" algn="l" rtl="0">
              <a:spcBef>
                <a:spcPts val="0"/>
              </a:spcBef>
              <a:spcAft>
                <a:spcPts val="0"/>
              </a:spcAft>
              <a:buFontTx/>
              <a:buChar char="-"/>
            </a:pPr>
            <a:r>
              <a:rPr lang="en-GB" b="0" baseline="0" dirty="0"/>
              <a:t>Primary 5 would be equivalent to Year 4</a:t>
            </a:r>
          </a:p>
          <a:p>
            <a:pPr marL="171450" lvl="0" indent="-171450" algn="l" rtl="0">
              <a:spcBef>
                <a:spcPts val="0"/>
              </a:spcBef>
              <a:spcAft>
                <a:spcPts val="0"/>
              </a:spcAft>
              <a:buFontTx/>
              <a:buChar char="-"/>
            </a:pPr>
            <a:r>
              <a:rPr lang="en-GB" b="0" baseline="0" dirty="0"/>
              <a:t>Primary 6 would be equivalent to Year 5</a:t>
            </a:r>
          </a:p>
          <a:p>
            <a:pPr marL="171450" lvl="0" indent="-171450" algn="l" rtl="0">
              <a:spcBef>
                <a:spcPts val="0"/>
              </a:spcBef>
              <a:spcAft>
                <a:spcPts val="0"/>
              </a:spcAft>
              <a:buFontTx/>
              <a:buChar char="-"/>
            </a:pPr>
            <a:r>
              <a:rPr lang="en-GB" b="0" baseline="0" dirty="0"/>
              <a:t>Primary 7 would be equivalent to Year 6</a:t>
            </a:r>
          </a:p>
          <a:p>
            <a:pPr marL="171450" lvl="0" indent="-171450" algn="l" rtl="0">
              <a:spcBef>
                <a:spcPts val="0"/>
              </a:spcBef>
              <a:spcAft>
                <a:spcPts val="0"/>
              </a:spcAft>
              <a:buFontTx/>
              <a:buChar char="-"/>
            </a:pPr>
            <a:endParaRPr lang="en-GB" b="0" baseline="0" dirty="0"/>
          </a:p>
          <a:p>
            <a:pPr marL="0" lvl="0" indent="0" algn="l" rtl="0">
              <a:spcBef>
                <a:spcPts val="0"/>
              </a:spcBef>
              <a:spcAft>
                <a:spcPts val="0"/>
              </a:spcAft>
              <a:buFontTx/>
              <a:buNone/>
            </a:pPr>
            <a:r>
              <a:rPr lang="en-GB" b="0" baseline="0" dirty="0"/>
              <a:t>However, please expect teachers to often go above or below this year group to follow Curriculum for Excellence progression.</a:t>
            </a:r>
          </a:p>
        </p:txBody>
      </p:sp>
    </p:spTree>
    <p:extLst>
      <p:ext uri="{BB962C8B-B14F-4D97-AF65-F5344CB8AC3E}">
        <p14:creationId xmlns:p14="http://schemas.microsoft.com/office/powerpoint/2010/main" val="186305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dirty="0"/>
              <a:t>As well as providing planning support for teachers, the White Rose website offers a range of guidance materials designed </a:t>
            </a:r>
            <a:r>
              <a:rPr lang="en-GB" sz="1200" baseline="0" dirty="0"/>
              <a:t>to support parents, carers and their children.</a:t>
            </a:r>
          </a:p>
          <a:p>
            <a:pPr marL="0" lvl="0" indent="0" algn="l" rtl="0">
              <a:spcBef>
                <a:spcPts val="0"/>
              </a:spcBef>
              <a:spcAft>
                <a:spcPts val="0"/>
              </a:spcAft>
              <a:buNone/>
            </a:pPr>
            <a:endParaRPr lang="en-GB" sz="1200" baseline="0" dirty="0"/>
          </a:p>
          <a:p>
            <a:pPr marL="0" lvl="0" indent="0" algn="l" rtl="0">
              <a:spcBef>
                <a:spcPts val="0"/>
              </a:spcBef>
              <a:spcAft>
                <a:spcPts val="0"/>
              </a:spcAft>
              <a:buNone/>
            </a:pPr>
            <a:r>
              <a:rPr lang="en-GB" sz="1200" b="1" baseline="0" dirty="0"/>
              <a:t>Parental Guidance</a:t>
            </a:r>
            <a:endParaRPr lang="en-GB" sz="1200" b="0" baseline="0" dirty="0"/>
          </a:p>
          <a:p>
            <a:pPr marL="0" lvl="0" indent="0" algn="l" rtl="0">
              <a:spcBef>
                <a:spcPts val="0"/>
              </a:spcBef>
              <a:spcAft>
                <a:spcPts val="0"/>
              </a:spcAft>
              <a:buNone/>
            </a:pPr>
            <a:endParaRPr lang="en-GB" sz="1200" b="0" baseline="0" dirty="0"/>
          </a:p>
          <a:p>
            <a:pPr marL="0" lvl="0" indent="0" algn="l" rtl="0">
              <a:spcBef>
                <a:spcPts val="0"/>
              </a:spcBef>
              <a:spcAft>
                <a:spcPts val="0"/>
              </a:spcAft>
              <a:buNone/>
            </a:pPr>
            <a:r>
              <a:rPr lang="en-GB" sz="1200" b="0" baseline="0" dirty="0"/>
              <a:t>There are dedicated pages to offer advice to parents and carers on how best to support their child with Maths at home.  The </a:t>
            </a:r>
            <a:r>
              <a:rPr lang="en-GB" sz="1200" b="1" baseline="0" dirty="0"/>
              <a:t>advice and guidance </a:t>
            </a:r>
            <a:r>
              <a:rPr lang="en-GB" sz="1200" b="0" baseline="0" dirty="0"/>
              <a:t>page offers an explanation of how White Rose Maths can be implemented by schools as well as directing parents and carers towards supportive materials which can be downloaded from the White Rose website.</a:t>
            </a:r>
          </a:p>
          <a:p>
            <a:pPr marL="0" lvl="0" indent="0" algn="l" rtl="0">
              <a:spcBef>
                <a:spcPts val="0"/>
              </a:spcBef>
              <a:spcAft>
                <a:spcPts val="0"/>
              </a:spcAft>
              <a:buNone/>
            </a:pPr>
            <a:endParaRPr lang="en-GB" b="0" baseline="0" dirty="0"/>
          </a:p>
          <a:p>
            <a:pPr marL="0" lvl="0" indent="0" algn="l" rtl="0">
              <a:spcBef>
                <a:spcPts val="0"/>
              </a:spcBef>
              <a:spcAft>
                <a:spcPts val="0"/>
              </a:spcAft>
              <a:buNone/>
            </a:pPr>
            <a:r>
              <a:rPr lang="en-GB" b="1" baseline="0" dirty="0"/>
              <a:t>Maths with Michael</a:t>
            </a:r>
            <a:endParaRPr lang="en-GB" b="0" baseline="0" dirty="0"/>
          </a:p>
          <a:p>
            <a:pPr marL="0" lvl="0" indent="0" algn="l" rtl="0">
              <a:spcBef>
                <a:spcPts val="0"/>
              </a:spcBef>
              <a:spcAft>
                <a:spcPts val="0"/>
              </a:spcAft>
              <a:buNone/>
            </a:pPr>
            <a:endParaRPr lang="en-GB" b="0" baseline="0" dirty="0"/>
          </a:p>
          <a:p>
            <a:pPr marL="0" lvl="0" indent="0" algn="l" rtl="0">
              <a:spcBef>
                <a:spcPts val="0"/>
              </a:spcBef>
              <a:spcAft>
                <a:spcPts val="0"/>
              </a:spcAft>
              <a:buNone/>
            </a:pPr>
            <a:r>
              <a:rPr lang="en-GB" b="0" baseline="0" dirty="0"/>
              <a:t>For those parents, grandparents or carers who feel that Maths has </a:t>
            </a:r>
            <a:r>
              <a:rPr lang="en-GB" b="0" i="1" baseline="0" dirty="0"/>
              <a:t>‘changed since they were at school’</a:t>
            </a:r>
            <a:r>
              <a:rPr lang="en-GB" b="0" baseline="0" dirty="0"/>
              <a:t>, you’re not alone in feeling this way.  </a:t>
            </a:r>
            <a:r>
              <a:rPr lang="en-GB" b="1" baseline="0" dirty="0"/>
              <a:t>Maths with Michael </a:t>
            </a:r>
            <a:r>
              <a:rPr lang="en-GB" b="0" baseline="0" dirty="0"/>
              <a:t>would be a good place to start to support you with supporting your child. This is also a useful place to a start if you feel that you are also anxious about maths and would like to learn more about key numeracy concepts taught in school.</a:t>
            </a:r>
          </a:p>
          <a:p>
            <a:pPr marL="0" lvl="0" indent="0" algn="l" rtl="0">
              <a:spcBef>
                <a:spcPts val="0"/>
              </a:spcBef>
              <a:spcAft>
                <a:spcPts val="0"/>
              </a:spcAft>
              <a:buNone/>
            </a:pPr>
            <a:endParaRPr lang="en-GB" b="0" baseline="0" dirty="0"/>
          </a:p>
          <a:p>
            <a:pPr marL="0" lvl="0" indent="0" algn="l" rtl="0">
              <a:spcBef>
                <a:spcPts val="0"/>
              </a:spcBef>
              <a:spcAft>
                <a:spcPts val="0"/>
              </a:spcAft>
              <a:buNone/>
            </a:pPr>
            <a:r>
              <a:rPr lang="en-GB" b="1" baseline="0" dirty="0"/>
              <a:t>Maths with Michael</a:t>
            </a:r>
            <a:r>
              <a:rPr lang="en-GB" b="0" baseline="0" dirty="0"/>
              <a:t> is a series or short video tutorials designed for adults to help them bridge the gap between school and home learning.  It offers a helpful insight into modern teaching methods your child may experience at school and looks at how key numeracy concepts may be taught using the concrete, pictorial and abstract approach.</a:t>
            </a:r>
          </a:p>
          <a:p>
            <a:pPr marL="0" lvl="0" indent="0" algn="l" rtl="0">
              <a:spcBef>
                <a:spcPts val="0"/>
              </a:spcBef>
              <a:spcAft>
                <a:spcPts val="0"/>
              </a:spcAft>
              <a:buNone/>
            </a:pPr>
            <a:endParaRPr lang="en-GB" b="1" baseline="0" dirty="0"/>
          </a:p>
          <a:p>
            <a:pPr marL="0" lvl="0" indent="0" algn="l" rtl="0">
              <a:spcBef>
                <a:spcPts val="0"/>
              </a:spcBef>
              <a:spcAft>
                <a:spcPts val="0"/>
              </a:spcAft>
              <a:buNone/>
            </a:pPr>
            <a:r>
              <a:rPr lang="en-GB" baseline="0" dirty="0"/>
              <a:t> </a:t>
            </a:r>
          </a:p>
          <a:p>
            <a:pPr marL="0" lvl="0" indent="0" algn="l" rtl="0">
              <a:spcBef>
                <a:spcPts val="0"/>
              </a:spcBef>
              <a:spcAft>
                <a:spcPts val="0"/>
              </a:spcAft>
              <a:buNone/>
            </a:pPr>
            <a:r>
              <a:rPr lang="en-GB" b="1" dirty="0"/>
              <a:t>Home Learning</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There are home learning video</a:t>
            </a:r>
            <a:r>
              <a:rPr lang="en-GB" baseline="0" dirty="0"/>
              <a:t> </a:t>
            </a:r>
            <a:r>
              <a:rPr lang="en-GB" dirty="0"/>
              <a:t>tutorials for each small maths</a:t>
            </a:r>
            <a:r>
              <a:rPr lang="en-GB" baseline="0" dirty="0"/>
              <a:t> learning outcome within a maths topic </a:t>
            </a:r>
            <a:r>
              <a:rPr lang="en-GB" dirty="0"/>
              <a:t>which</a:t>
            </a:r>
            <a:r>
              <a:rPr lang="en-GB" baseline="0" dirty="0"/>
              <a:t> compliment the concepts being taught in class by your child’s class teacher.</a:t>
            </a:r>
          </a:p>
          <a:p>
            <a:pPr marL="0" lvl="0" indent="0" algn="l" rtl="0">
              <a:spcBef>
                <a:spcPts val="0"/>
              </a:spcBef>
              <a:spcAft>
                <a:spcPts val="0"/>
              </a:spcAft>
              <a:buNone/>
            </a:pPr>
            <a:endParaRPr lang="en-GB" baseline="0" dirty="0"/>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1" baseline="0" dirty="0"/>
              <a:t>Please click on the links to take you to each of these pages for further information.</a:t>
            </a:r>
            <a:endParaRPr b="1" dirty="0"/>
          </a:p>
        </p:txBody>
      </p:sp>
    </p:spTree>
    <p:extLst>
      <p:ext uri="{BB962C8B-B14F-4D97-AF65-F5344CB8AC3E}">
        <p14:creationId xmlns:p14="http://schemas.microsoft.com/office/powerpoint/2010/main" val="857257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Thank you for taking the time to look at this presentation to support St Margaret’s Primary school on their journey with Mastery in Mathematics.</a:t>
            </a:r>
          </a:p>
          <a:p>
            <a:pPr marL="158750" indent="0">
              <a:buNone/>
            </a:pPr>
            <a:endParaRPr lang="en-GB" dirty="0"/>
          </a:p>
          <a:p>
            <a:pPr marL="158750" indent="0">
              <a:buNone/>
            </a:pPr>
            <a:r>
              <a:rPr lang="en-GB" dirty="0"/>
              <a:t>We hope it gives you an insight into your child’s learning experiences in Maths lessons. </a:t>
            </a:r>
          </a:p>
          <a:p>
            <a:pPr marL="158750" indent="0">
              <a:buNone/>
            </a:pPr>
            <a:endParaRPr lang="en-GB" dirty="0"/>
          </a:p>
          <a:p>
            <a:pPr marL="158750" indent="0">
              <a:buNone/>
            </a:pPr>
            <a:r>
              <a:rPr lang="en-GB" dirty="0"/>
              <a:t>We also hope you found it helpful in providing you with useful links to develop your own knowledge and understanding of maths anxiety, the mastery learning cycle and the CPA approach.  The links should also provide support with ways you can help your child with their numeracy and maths learning.</a:t>
            </a:r>
          </a:p>
          <a:p>
            <a:pPr marL="158750" indent="0">
              <a:buNone/>
            </a:pPr>
            <a:endParaRPr lang="en-GB" dirty="0"/>
          </a:p>
          <a:p>
            <a:pPr marL="158750" indent="0">
              <a:buNone/>
            </a:pPr>
            <a:r>
              <a:rPr lang="en-GB" dirty="0"/>
              <a:t>Thank you on behalf of the St Margaret’s Primary Staff Team</a:t>
            </a:r>
          </a:p>
          <a:p>
            <a:pPr marL="158750" indent="0">
              <a:buNone/>
            </a:pPr>
            <a:endParaRPr lang="en-GB" dirty="0"/>
          </a:p>
        </p:txBody>
      </p:sp>
    </p:spTree>
    <p:extLst>
      <p:ext uri="{BB962C8B-B14F-4D97-AF65-F5344CB8AC3E}">
        <p14:creationId xmlns:p14="http://schemas.microsoft.com/office/powerpoint/2010/main" val="3369744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6"/>
        <p:cNvGrpSpPr/>
        <p:nvPr/>
      </p:nvGrpSpPr>
      <p:grpSpPr>
        <a:xfrm>
          <a:off x="0" y="0"/>
          <a:ext cx="0" cy="0"/>
          <a:chOff x="0" y="0"/>
          <a:chExt cx="0" cy="0"/>
        </a:xfrm>
      </p:grpSpPr>
      <p:sp>
        <p:nvSpPr>
          <p:cNvPr id="16057" name="Google Shape;16057;gf9ff79148a_0_28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8" name="Google Shape;16058;gf9ff79148a_0_285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96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812810" indent="0" algn="ctr">
              <a:buNone/>
              <a:defRPr>
                <a:solidFill>
                  <a:schemeClr val="tx1">
                    <a:tint val="75000"/>
                  </a:schemeClr>
                </a:solidFill>
              </a:defRPr>
            </a:lvl2pPr>
            <a:lvl3pPr marL="1625620" indent="0" algn="ctr">
              <a:buNone/>
              <a:defRPr>
                <a:solidFill>
                  <a:schemeClr val="tx1">
                    <a:tint val="75000"/>
                  </a:schemeClr>
                </a:solidFill>
              </a:defRPr>
            </a:lvl3pPr>
            <a:lvl4pPr marL="2438430" indent="0" algn="ctr">
              <a:buNone/>
              <a:defRPr>
                <a:solidFill>
                  <a:schemeClr val="tx1">
                    <a:tint val="75000"/>
                  </a:schemeClr>
                </a:solidFill>
              </a:defRPr>
            </a:lvl4pPr>
            <a:lvl5pPr marL="3251241" indent="0" algn="ctr">
              <a:buNone/>
              <a:defRPr>
                <a:solidFill>
                  <a:schemeClr val="tx1">
                    <a:tint val="75000"/>
                  </a:schemeClr>
                </a:solidFill>
              </a:defRPr>
            </a:lvl5pPr>
            <a:lvl6pPr marL="4064051" indent="0" algn="ctr">
              <a:buNone/>
              <a:defRPr>
                <a:solidFill>
                  <a:schemeClr val="tx1">
                    <a:tint val="75000"/>
                  </a:schemeClr>
                </a:solidFill>
              </a:defRPr>
            </a:lvl6pPr>
            <a:lvl7pPr marL="4876861" indent="0" algn="ctr">
              <a:buNone/>
              <a:defRPr>
                <a:solidFill>
                  <a:schemeClr val="tx1">
                    <a:tint val="75000"/>
                  </a:schemeClr>
                </a:solidFill>
              </a:defRPr>
            </a:lvl7pPr>
            <a:lvl8pPr marL="5689671" indent="0" algn="ctr">
              <a:buNone/>
              <a:defRPr>
                <a:solidFill>
                  <a:schemeClr val="tx1">
                    <a:tint val="75000"/>
                  </a:schemeClr>
                </a:solidFill>
              </a:defRPr>
            </a:lvl8pPr>
            <a:lvl9pPr marL="6502481"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96614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7822" b="0" cap="none"/>
            </a:lvl1pPr>
          </a:lstStyle>
          <a:p>
            <a:r>
              <a:rPr lang="en-US" dirty="0"/>
              <a:t>Click to edit Master title style</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1560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2844">
                <a:solidFill>
                  <a:schemeClr val="tx1">
                    <a:lumMod val="50000"/>
                    <a:lumOff val="50000"/>
                  </a:schemeClr>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406403" y="592784"/>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latin typeface="Arial"/>
              </a:rPr>
              <a:t>”</a:t>
            </a:r>
            <a:endParaRPr lang="en-US" sz="3200" dirty="0">
              <a:solidFill>
                <a:schemeClr val="accent1">
                  <a:lumMod val="60000"/>
                  <a:lumOff val="40000"/>
                </a:schemeClr>
              </a:solidFill>
              <a:latin typeface="Arial"/>
            </a:endParaRPr>
          </a:p>
        </p:txBody>
      </p:sp>
    </p:spTree>
    <p:extLst>
      <p:ext uri="{BB962C8B-B14F-4D97-AF65-F5344CB8AC3E}">
        <p14:creationId xmlns:p14="http://schemas.microsoft.com/office/powerpoint/2010/main" val="2507207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7822" b="0" cap="none"/>
            </a:lvl1pPr>
          </a:lstStyle>
          <a:p>
            <a:r>
              <a:rPr lang="en-US" dirty="0"/>
              <a:t>Click to edit Master title style</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70410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4267">
                <a:solidFill>
                  <a:schemeClr val="tx1">
                    <a:lumMod val="75000"/>
                    <a:lumOff val="25000"/>
                  </a:schemeClr>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06403" y="592784"/>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86563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4267">
                <a:solidFill>
                  <a:schemeClr val="accent1"/>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60446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2659128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55648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B606612-E724-498C-9152-96AEB040BB8E}"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C3E364-5FEF-49F4-A037-547035742F74}" type="slidenum">
              <a:rPr lang="en-GB" smtClean="0"/>
              <a:t>‹#›</a:t>
            </a:fld>
            <a:endParaRPr lang="en-GB"/>
          </a:p>
        </p:txBody>
      </p:sp>
    </p:spTree>
    <p:extLst>
      <p:ext uri="{BB962C8B-B14F-4D97-AF65-F5344CB8AC3E}">
        <p14:creationId xmlns:p14="http://schemas.microsoft.com/office/powerpoint/2010/main" val="2133763333"/>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B606612-E724-498C-9152-96AEB040BB8E}"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C3E364-5FEF-49F4-A037-547035742F74}" type="slidenum">
              <a:rPr lang="en-GB" smtClean="0"/>
              <a:t>‹#›</a:t>
            </a:fld>
            <a:endParaRPr lang="en-GB"/>
          </a:p>
        </p:txBody>
      </p:sp>
    </p:spTree>
    <p:extLst>
      <p:ext uri="{BB962C8B-B14F-4D97-AF65-F5344CB8AC3E}">
        <p14:creationId xmlns:p14="http://schemas.microsoft.com/office/powerpoint/2010/main" val="3105251779"/>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6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17906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7111" b="0" cap="none"/>
            </a:lvl1pPr>
          </a:lstStyle>
          <a:p>
            <a:r>
              <a:rPr lang="en-US" dirty="0"/>
              <a:t>Click to edit Master title style</a:t>
            </a:r>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3556">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8317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08001" y="1620442"/>
            <a:ext cx="3138026" cy="29105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17477" y="1620442"/>
            <a:ext cx="3138026" cy="29105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69248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4267" b="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dirty="0"/>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4267" b="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dirty="0"/>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6012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9273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9593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3556"/>
            </a:lvl1pPr>
          </a:lstStyle>
          <a:p>
            <a:r>
              <a:rPr lang="en-US" dirty="0"/>
              <a:t>Click to edit Master title style</a:t>
            </a:r>
          </a:p>
        </p:txBody>
      </p:sp>
      <p:sp>
        <p:nvSpPr>
          <p:cNvPr id="3" name="Content Placeholder 2"/>
          <p:cNvSpPr>
            <a:spLocks noGrp="1"/>
          </p:cNvSpPr>
          <p:nvPr>
            <p:ph idx="1"/>
          </p:nvPr>
        </p:nvSpPr>
        <p:spPr>
          <a:xfrm>
            <a:off x="3570346" y="386193"/>
            <a:ext cx="3385156" cy="414482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2489"/>
            </a:lvl1pPr>
            <a:lvl2pPr marL="812567" indent="0">
              <a:buNone/>
              <a:defRPr sz="2489"/>
            </a:lvl2pPr>
            <a:lvl3pPr marL="1625133" indent="0">
              <a:buNone/>
              <a:defRPr sz="2133"/>
            </a:lvl3pPr>
            <a:lvl4pPr marL="2437700" indent="0">
              <a:buNone/>
              <a:defRPr sz="1778"/>
            </a:lvl4pPr>
            <a:lvl5pPr marL="3250265" indent="0">
              <a:buNone/>
              <a:defRPr sz="1778"/>
            </a:lvl5pPr>
            <a:lvl6pPr marL="4062831" indent="0">
              <a:buNone/>
              <a:defRPr sz="1778"/>
            </a:lvl6pPr>
            <a:lvl7pPr marL="4875398" indent="0">
              <a:buNone/>
              <a:defRPr sz="1778"/>
            </a:lvl7pPr>
            <a:lvl8pPr marL="5687964" indent="0">
              <a:buNone/>
              <a:defRPr sz="1778"/>
            </a:lvl8pPr>
            <a:lvl9pPr marL="6500531" indent="0">
              <a:buNone/>
              <a:defRPr sz="1778"/>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47539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4267" b="0"/>
            </a:lvl1pPr>
          </a:lstStyle>
          <a:p>
            <a:r>
              <a:rPr lang="en-US" dirty="0"/>
              <a:t>Click to edit Master title style</a:t>
            </a:r>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2844"/>
            </a:lvl1pPr>
            <a:lvl2pPr marL="812810" indent="0">
              <a:buNone/>
              <a:defRPr sz="2844"/>
            </a:lvl2pPr>
            <a:lvl3pPr marL="1625620" indent="0">
              <a:buNone/>
              <a:defRPr sz="2844"/>
            </a:lvl3pPr>
            <a:lvl4pPr marL="2438430" indent="0">
              <a:buNone/>
              <a:defRPr sz="2844"/>
            </a:lvl4pPr>
            <a:lvl5pPr marL="3251241" indent="0">
              <a:buNone/>
              <a:defRPr sz="2844"/>
            </a:lvl5pPr>
            <a:lvl6pPr marL="4064051" indent="0">
              <a:buNone/>
              <a:defRPr sz="2844"/>
            </a:lvl6pPr>
            <a:lvl7pPr marL="4876861" indent="0">
              <a:buNone/>
              <a:defRPr sz="2844"/>
            </a:lvl7pPr>
            <a:lvl8pPr marL="5689671" indent="0">
              <a:buNone/>
              <a:defRPr sz="2844"/>
            </a:lvl8pPr>
            <a:lvl9pPr marL="6502481" indent="0">
              <a:buNone/>
              <a:defRPr sz="2844"/>
            </a:lvl9pPr>
          </a:lstStyle>
          <a:p>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2133"/>
            </a:lvl1pPr>
            <a:lvl2pPr marL="812810" indent="0">
              <a:buNone/>
              <a:defRPr sz="2133"/>
            </a:lvl2pPr>
            <a:lvl3pPr marL="1625620" indent="0">
              <a:buNone/>
              <a:defRPr sz="1778"/>
            </a:lvl3pPr>
            <a:lvl4pPr marL="2438430" indent="0">
              <a:buNone/>
              <a:defRPr sz="1600"/>
            </a:lvl4pPr>
            <a:lvl5pPr marL="3251241" indent="0">
              <a:buNone/>
              <a:defRPr sz="1600"/>
            </a:lvl5pPr>
            <a:lvl6pPr marL="4064051" indent="0">
              <a:buNone/>
              <a:defRPr sz="1600"/>
            </a:lvl6pPr>
            <a:lvl7pPr marL="4876861" indent="0">
              <a:buNone/>
              <a:defRPr sz="1600"/>
            </a:lvl7pPr>
            <a:lvl8pPr marL="5689671" indent="0">
              <a:buNone/>
              <a:defRPr sz="1600"/>
            </a:lvl8pPr>
            <a:lvl9pPr marL="6502481" indent="0">
              <a:buNone/>
              <a:defRPr sz="16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25483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1600">
                <a:solidFill>
                  <a:schemeClr val="tx1">
                    <a:tint val="75000"/>
                  </a:schemeClr>
                </a:solidFill>
              </a:defRPr>
            </a:lvl1pPr>
          </a:lstStyle>
          <a:p>
            <a:fld id="{B61BEF0D-F0BB-DE4B-95CE-6DB70DBA9567}" type="datetimeFigureOut">
              <a:rPr lang="en-US" dirty="0"/>
              <a:pPr/>
              <a:t>12/7/2022</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16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7040645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3" r:id="rId17"/>
    <p:sldLayoutId id="2147483724"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3.jpeg"/><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audio" Target="../media/media1.m4a"/><Relationship Id="rId16" Type="http://schemas.openxmlformats.org/officeDocument/2006/relationships/image" Target="../media/image12.png"/><Relationship Id="rId1" Type="http://schemas.microsoft.com/office/2007/relationships/media" Target="../media/media1.m4a"/><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 Id="rId1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slideLayout" Target="../slideLayouts/slideLayout7.xml"/><Relationship Id="rId7" Type="http://schemas.openxmlformats.org/officeDocument/2006/relationships/image" Target="../media/image15.jpe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audio" Target="../media/media2.m4a"/><Relationship Id="rId16" Type="http://schemas.openxmlformats.org/officeDocument/2006/relationships/image" Target="../media/image24.PNG"/><Relationship Id="rId20" Type="http://schemas.openxmlformats.org/officeDocument/2006/relationships/image" Target="../media/image13.png"/><Relationship Id="rId1" Type="http://schemas.microsoft.com/office/2007/relationships/media" Target="../media/media2.m4a"/><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png"/><Relationship Id="rId15" Type="http://schemas.openxmlformats.org/officeDocument/2006/relationships/image" Target="../media/image23.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notesSlide" Target="../notesSlides/notesSlide2.xml"/><Relationship Id="rId9" Type="http://schemas.openxmlformats.org/officeDocument/2006/relationships/image" Target="../media/image17.png"/><Relationship Id="rId1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3.png"/><Relationship Id="rId5" Type="http://schemas.openxmlformats.org/officeDocument/2006/relationships/image" Target="../media/image2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5.xml"/><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3.png"/><Relationship Id="rId5" Type="http://schemas.openxmlformats.org/officeDocument/2006/relationships/image" Target="../media/image3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whiterosemaths.com/advice-and-guidance#start" TargetMode="External"/><Relationship Id="rId13"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36.png"/><Relationship Id="rId12" Type="http://schemas.openxmlformats.org/officeDocument/2006/relationships/hyperlink" Target="https://whiterosemaths.com/homelearning?year=year-4"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whiterosemaths.com/maths-with-michael" TargetMode="External"/><Relationship Id="rId11" Type="http://schemas.openxmlformats.org/officeDocument/2006/relationships/image" Target="../media/image38.png"/><Relationship Id="rId5" Type="http://schemas.openxmlformats.org/officeDocument/2006/relationships/image" Target="../media/image35.png"/><Relationship Id="rId10" Type="http://schemas.openxmlformats.org/officeDocument/2006/relationships/hyperlink" Target="https://whiterosemaths.com/advice-and-guidance/faqs" TargetMode="External"/><Relationship Id="rId4" Type="http://schemas.openxmlformats.org/officeDocument/2006/relationships/notesSlide" Target="../notesSlides/notesSlide7.xml"/><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bit.ly/2PfT4lq"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pic>
        <p:nvPicPr>
          <p:cNvPr id="24" name="Picture 23"/>
          <p:cNvPicPr>
            <a:picLocks noChangeAspect="1"/>
          </p:cNvPicPr>
          <p:nvPr/>
        </p:nvPicPr>
        <p:blipFill rotWithShape="1">
          <a:blip r:embed="rId5" cstate="hqprint">
            <a:extLst>
              <a:ext uri="{28A0092B-C50C-407E-A947-70E740481C1C}">
                <a14:useLocalDpi xmlns:a14="http://schemas.microsoft.com/office/drawing/2010/main" val="0"/>
              </a:ext>
            </a:extLst>
          </a:blip>
          <a:srcRect l="43714" b="49585"/>
          <a:stretch/>
        </p:blipFill>
        <p:spPr>
          <a:xfrm>
            <a:off x="1328002" y="4057409"/>
            <a:ext cx="1376837" cy="1155493"/>
          </a:xfrm>
          <a:prstGeom prst="rect">
            <a:avLst/>
          </a:prstGeom>
        </p:spPr>
      </p:pic>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9" y="-27244"/>
            <a:ext cx="7126979" cy="565374"/>
          </a:xfrm>
        </p:spPr>
        <p:txBody>
          <a:bodyPr>
            <a:normAutofit fontScale="90000"/>
          </a:bodyPr>
          <a:lstStyle/>
          <a:p>
            <a:r>
              <a:rPr lang="en-GB" sz="4000" dirty="0">
                <a:solidFill>
                  <a:schemeClr val="accent2">
                    <a:lumMod val="50000"/>
                  </a:schemeClr>
                </a:solidFill>
              </a:rPr>
              <a:t>Two-Coloured Counters</a:t>
            </a:r>
            <a:endParaRPr lang="en-GB" sz="4000" dirty="0"/>
          </a:p>
        </p:txBody>
      </p:sp>
      <p:sp>
        <p:nvSpPr>
          <p:cNvPr id="4" name="Content Placeholder 3"/>
          <p:cNvSpPr>
            <a:spLocks noGrp="1"/>
          </p:cNvSpPr>
          <p:nvPr>
            <p:ph idx="1"/>
          </p:nvPr>
        </p:nvSpPr>
        <p:spPr>
          <a:xfrm>
            <a:off x="83484" y="558810"/>
            <a:ext cx="9045386" cy="4584690"/>
          </a:xfrm>
        </p:spPr>
        <p:txBody>
          <a:bodyPr>
            <a:noAutofit/>
          </a:bodyPr>
          <a:lstStyle/>
          <a:p>
            <a:r>
              <a:rPr lang="en-GB" sz="1500" dirty="0"/>
              <a:t>Two coloured counters are a versatile and simple resource</a:t>
            </a:r>
          </a:p>
          <a:p>
            <a:pPr marL="0" indent="0">
              <a:buNone/>
            </a:pPr>
            <a:r>
              <a:rPr lang="en-GB" sz="1500" dirty="0"/>
              <a:t>     to use within the classroom.</a:t>
            </a:r>
          </a:p>
          <a:p>
            <a:r>
              <a:rPr lang="en-GB" sz="1500" dirty="0"/>
              <a:t>They can be used to unlock and deepen mathematical concepts</a:t>
            </a:r>
          </a:p>
          <a:p>
            <a:pPr marL="0" indent="0">
              <a:buNone/>
            </a:pPr>
            <a:r>
              <a:rPr lang="en-GB" sz="1500" dirty="0"/>
              <a:t>     and understanding from the Early level right through and within </a:t>
            </a:r>
          </a:p>
          <a:p>
            <a:pPr marL="0" indent="0">
              <a:buNone/>
            </a:pPr>
            <a:r>
              <a:rPr lang="en-GB" sz="1500" dirty="0"/>
              <a:t>     the High School curriculum.</a:t>
            </a:r>
          </a:p>
          <a:p>
            <a:pPr marL="0" indent="0">
              <a:buNone/>
            </a:pPr>
            <a:r>
              <a:rPr lang="en-GB" sz="1500" u="sng" dirty="0"/>
              <a:t>This visual and tactile resource can be used in the following concepts:</a:t>
            </a:r>
          </a:p>
          <a:p>
            <a:pPr marL="0" indent="0">
              <a:buNone/>
            </a:pPr>
            <a:r>
              <a:rPr lang="en-GB" sz="1500" dirty="0">
                <a:solidFill>
                  <a:srgbClr val="FF0000"/>
                </a:solidFill>
              </a:rPr>
              <a:t>Place Value         Ordering &amp; sequencing         Addition and Subtraction        Multiplication &amp; Division      </a:t>
            </a:r>
          </a:p>
          <a:p>
            <a:pPr marL="0" indent="0">
              <a:buNone/>
            </a:pPr>
            <a:r>
              <a:rPr lang="en-GB" sz="1500" dirty="0">
                <a:solidFill>
                  <a:srgbClr val="FF0000"/>
                </a:solidFill>
              </a:rPr>
              <a:t>        </a:t>
            </a:r>
          </a:p>
          <a:p>
            <a:pPr marL="0" indent="0">
              <a:buNone/>
            </a:pPr>
            <a:r>
              <a:rPr lang="en-GB" sz="1500" dirty="0">
                <a:solidFill>
                  <a:srgbClr val="FF0000"/>
                </a:solidFill>
              </a:rPr>
              <a:t>                                     </a:t>
            </a:r>
          </a:p>
          <a:p>
            <a:pPr marL="0" indent="0">
              <a:buNone/>
            </a:pPr>
            <a:r>
              <a:rPr lang="en-GB" sz="1500" dirty="0">
                <a:solidFill>
                  <a:srgbClr val="FF0000"/>
                </a:solidFill>
              </a:rPr>
              <a:t>Fractions, Decimals and Percentages           Measure           Data Handling        Problem Solving</a:t>
            </a:r>
          </a:p>
        </p:txBody>
      </p:sp>
      <p:grpSp>
        <p:nvGrpSpPr>
          <p:cNvPr id="1741" name="Google Shape;1741;p43"/>
          <p:cNvGrpSpPr/>
          <p:nvPr/>
        </p:nvGrpSpPr>
        <p:grpSpPr>
          <a:xfrm rot="-1328856">
            <a:off x="8513161" y="4495160"/>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5" name="Picture 4"/>
          <p:cNvPicPr>
            <a:picLocks noChangeAspect="1"/>
          </p:cNvPicPr>
          <p:nvPr/>
        </p:nvPicPr>
        <p:blipFill>
          <a:blip r:embed="rId6"/>
          <a:stretch>
            <a:fillRect/>
          </a:stretch>
        </p:blipFill>
        <p:spPr>
          <a:xfrm>
            <a:off x="7612156" y="89647"/>
            <a:ext cx="1448360" cy="1448360"/>
          </a:xfrm>
          <a:prstGeom prst="rect">
            <a:avLst/>
          </a:prstGeom>
        </p:spPr>
      </p:pic>
      <p:pic>
        <p:nvPicPr>
          <p:cNvPr id="10" name="Picture 9">
            <a:extLst>
              <a:ext uri="{FF2B5EF4-FFF2-40B4-BE49-F238E27FC236}">
                <a16:creationId xmlns:a16="http://schemas.microsoft.com/office/drawing/2014/main" id="{5808A27E-C6E2-7FBA-839A-C7C8ACF417C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96527" y="2997177"/>
            <a:ext cx="1034283" cy="728207"/>
          </a:xfrm>
          <a:prstGeom prst="rect">
            <a:avLst/>
          </a:prstGeom>
        </p:spPr>
      </p:pic>
      <p:pic>
        <p:nvPicPr>
          <p:cNvPr id="22" name="Picture 21">
            <a:extLst>
              <a:ext uri="{FF2B5EF4-FFF2-40B4-BE49-F238E27FC236}">
                <a16:creationId xmlns:a16="http://schemas.microsoft.com/office/drawing/2014/main" id="{5F413F41-F01A-D47A-A6BF-3A8A0F282BF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10800000" flipH="1" flipV="1">
            <a:off x="4399532" y="3029268"/>
            <a:ext cx="1374220" cy="740595"/>
          </a:xfrm>
          <a:prstGeom prst="rect">
            <a:avLst/>
          </a:prstGeom>
        </p:spPr>
      </p:pic>
      <p:pic>
        <p:nvPicPr>
          <p:cNvPr id="23" name="Picture 22"/>
          <p:cNvPicPr>
            <a:picLocks noChangeAspect="1"/>
          </p:cNvPicPr>
          <p:nvPr/>
        </p:nvPicPr>
        <p:blipFill rotWithShape="1">
          <a:blip r:embed="rId9" cstate="hqprint">
            <a:extLst>
              <a:ext uri="{28A0092B-C50C-407E-A947-70E740481C1C}">
                <a14:useLocalDpi xmlns:a14="http://schemas.microsoft.com/office/drawing/2010/main" val="0"/>
              </a:ext>
            </a:extLst>
          </a:blip>
          <a:srcRect b="49315"/>
          <a:stretch/>
        </p:blipFill>
        <p:spPr>
          <a:xfrm>
            <a:off x="86280" y="4462427"/>
            <a:ext cx="1219036" cy="525353"/>
          </a:xfrm>
          <a:prstGeom prst="rect">
            <a:avLst/>
          </a:prstGeom>
        </p:spPr>
      </p:pic>
      <p:pic>
        <p:nvPicPr>
          <p:cNvPr id="25" name="Picture 24"/>
          <p:cNvPicPr>
            <a:picLocks noChangeAspect="1"/>
          </p:cNvPicPr>
          <p:nvPr/>
        </p:nvPicPr>
        <p:blipFill rotWithShape="1">
          <a:blip r:embed="rId10" cstate="hqprint">
            <a:extLst>
              <a:ext uri="{28A0092B-C50C-407E-A947-70E740481C1C}">
                <a14:useLocalDpi xmlns:a14="http://schemas.microsoft.com/office/drawing/2010/main" val="0"/>
              </a:ext>
            </a:extLst>
          </a:blip>
          <a:srcRect l="49083" t="50168" r="12465" b="3688"/>
          <a:stretch/>
        </p:blipFill>
        <p:spPr>
          <a:xfrm>
            <a:off x="2444037" y="4075783"/>
            <a:ext cx="912023" cy="1025502"/>
          </a:xfrm>
          <a:prstGeom prst="rect">
            <a:avLst/>
          </a:prstGeom>
        </p:spPr>
      </p:pic>
      <p:pic>
        <p:nvPicPr>
          <p:cNvPr id="2" name="Picture 1"/>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3767" y="4056528"/>
            <a:ext cx="1314811" cy="360086"/>
          </a:xfrm>
          <a:prstGeom prst="rect">
            <a:avLst/>
          </a:prstGeom>
        </p:spPr>
      </p:pic>
      <p:pic>
        <p:nvPicPr>
          <p:cNvPr id="6" name="Picture 5"/>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086642" y="4097824"/>
            <a:ext cx="1566977" cy="1057796"/>
          </a:xfrm>
          <a:prstGeom prst="rect">
            <a:avLst/>
          </a:prstGeom>
        </p:spPr>
      </p:pic>
      <p:pic>
        <p:nvPicPr>
          <p:cNvPr id="7" name="Picture 6"/>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3800002" y="4112672"/>
            <a:ext cx="874886" cy="988693"/>
          </a:xfrm>
          <a:prstGeom prst="rect">
            <a:avLst/>
          </a:prstGeom>
        </p:spPr>
      </p:pic>
      <p:pic>
        <p:nvPicPr>
          <p:cNvPr id="8" name="Picture 7"/>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1927105" y="3029268"/>
            <a:ext cx="998975" cy="743292"/>
          </a:xfrm>
          <a:prstGeom prst="rect">
            <a:avLst/>
          </a:prstGeom>
        </p:spPr>
      </p:pic>
      <p:pic>
        <p:nvPicPr>
          <p:cNvPr id="9" name="Picture 8"/>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6974646" y="4187517"/>
            <a:ext cx="1276295" cy="769259"/>
          </a:xfrm>
          <a:prstGeom prst="rect">
            <a:avLst/>
          </a:prstGeom>
        </p:spPr>
      </p:pic>
      <p:pic>
        <p:nvPicPr>
          <p:cNvPr id="31" name="Picture 30">
            <a:extLst>
              <a:ext uri="{FF2B5EF4-FFF2-40B4-BE49-F238E27FC236}">
                <a16:creationId xmlns:a16="http://schemas.microsoft.com/office/drawing/2014/main" id="{D3F762CD-90C3-B7D2-28FC-B4A541FA3932}"/>
              </a:ext>
            </a:extLst>
          </p:cNvPr>
          <p:cNvPicPr>
            <a:picLocks noChangeAspect="1"/>
          </p:cNvPicPr>
          <p:nvPr/>
        </p:nvPicPr>
        <p:blipFill rotWithShape="1">
          <a:blip r:embed="rId16" cstate="hqprint">
            <a:extLst>
              <a:ext uri="{28A0092B-C50C-407E-A947-70E740481C1C}">
                <a14:useLocalDpi xmlns:a14="http://schemas.microsoft.com/office/drawing/2010/main" val="0"/>
              </a:ext>
            </a:extLst>
          </a:blip>
          <a:srcRect t="10435" b="4541"/>
          <a:stretch/>
        </p:blipFill>
        <p:spPr>
          <a:xfrm>
            <a:off x="7195188" y="2997178"/>
            <a:ext cx="682720" cy="773970"/>
          </a:xfrm>
          <a:prstGeom prst="rect">
            <a:avLst/>
          </a:prstGeom>
        </p:spPr>
      </p:pic>
      <p:pic>
        <p:nvPicPr>
          <p:cNvPr id="11" name="Audio 10">
            <a:hlinkClick r:id="" action="ppaction://media"/>
            <a:extLst>
              <a:ext uri="{FF2B5EF4-FFF2-40B4-BE49-F238E27FC236}">
                <a16:creationId xmlns:a16="http://schemas.microsoft.com/office/drawing/2014/main" id="{F903289B-F323-C687-700A-925C4A6F7E3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5086642" y="40363"/>
            <a:ext cx="609600" cy="609600"/>
          </a:xfrm>
          <a:prstGeom prst="rect">
            <a:avLst/>
          </a:prstGeom>
        </p:spPr>
      </p:pic>
    </p:spTree>
    <p:extLst>
      <p:ext uri="{BB962C8B-B14F-4D97-AF65-F5344CB8AC3E}">
        <p14:creationId xmlns:p14="http://schemas.microsoft.com/office/powerpoint/2010/main" val="2359551174"/>
      </p:ext>
    </p:extLst>
  </p:cSld>
  <p:clrMapOvr>
    <a:masterClrMapping/>
  </p:clrMapOvr>
  <mc:AlternateContent xmlns:mc="http://schemas.openxmlformats.org/markup-compatibility/2006" xmlns:p14="http://schemas.microsoft.com/office/powerpoint/2010/main">
    <mc:Choice Requires="p14">
      <p:transition spd="slow" p14:dur="3400" advTm="50000">
        <p14:reveal/>
      </p:transition>
    </mc:Choice>
    <mc:Fallback xmlns="">
      <p:transition spd="slow" advTm="5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112E2B94-BE99-02D2-DF26-0CE2E003FB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0889" y="78884"/>
            <a:ext cx="6899959" cy="4870366"/>
          </a:xfrm>
          <a:prstGeom prst="rect">
            <a:avLst/>
          </a:prstGeom>
        </p:spPr>
      </p:pic>
      <p:pic>
        <p:nvPicPr>
          <p:cNvPr id="22" name="Picture 21">
            <a:extLst>
              <a:ext uri="{FF2B5EF4-FFF2-40B4-BE49-F238E27FC236}">
                <a16:creationId xmlns:a16="http://schemas.microsoft.com/office/drawing/2014/main" id="{F84AE96B-AAF1-E438-3791-7314969953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3530" y="25424"/>
            <a:ext cx="7665305" cy="5073408"/>
          </a:xfrm>
          <a:prstGeom prst="rect">
            <a:avLst/>
          </a:prstGeom>
        </p:spPr>
      </p:pic>
      <p:pic>
        <p:nvPicPr>
          <p:cNvPr id="4" name="Picture 3">
            <a:extLst>
              <a:ext uri="{FF2B5EF4-FFF2-40B4-BE49-F238E27FC236}">
                <a16:creationId xmlns:a16="http://schemas.microsoft.com/office/drawing/2014/main" id="{356ABFA5-4790-5F2C-5224-530281A665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23" y="-3560"/>
            <a:ext cx="7728213" cy="4354325"/>
          </a:xfrm>
          <a:prstGeom prst="rect">
            <a:avLst/>
          </a:prstGeom>
        </p:spPr>
      </p:pic>
      <p:pic>
        <p:nvPicPr>
          <p:cNvPr id="5" name="Picture 4"/>
          <p:cNvPicPr>
            <a:picLocks noChangeAspect="1"/>
          </p:cNvPicPr>
          <p:nvPr/>
        </p:nvPicPr>
        <p:blipFill>
          <a:blip r:embed="rId8"/>
          <a:stretch>
            <a:fillRect/>
          </a:stretch>
        </p:blipFill>
        <p:spPr>
          <a:xfrm>
            <a:off x="221007" y="52405"/>
            <a:ext cx="7897814" cy="4485094"/>
          </a:xfrm>
          <a:prstGeom prst="rect">
            <a:avLst/>
          </a:prstGeom>
        </p:spPr>
      </p:pic>
      <p:pic>
        <p:nvPicPr>
          <p:cNvPr id="6" name="Picture 5"/>
          <p:cNvPicPr>
            <a:picLocks noChangeAspect="1"/>
          </p:cNvPicPr>
          <p:nvPr/>
        </p:nvPicPr>
        <p:blipFill>
          <a:blip r:embed="rId9"/>
          <a:stretch>
            <a:fillRect/>
          </a:stretch>
        </p:blipFill>
        <p:spPr>
          <a:xfrm>
            <a:off x="96002" y="5860"/>
            <a:ext cx="8022819" cy="4485094"/>
          </a:xfrm>
          <a:prstGeom prst="rect">
            <a:avLst/>
          </a:prstGeom>
        </p:spPr>
      </p:pic>
      <p:pic>
        <p:nvPicPr>
          <p:cNvPr id="7" name="Picture 6"/>
          <p:cNvPicPr>
            <a:picLocks noChangeAspect="1"/>
          </p:cNvPicPr>
          <p:nvPr/>
        </p:nvPicPr>
        <p:blipFill>
          <a:blip r:embed="rId10"/>
          <a:stretch>
            <a:fillRect/>
          </a:stretch>
        </p:blipFill>
        <p:spPr>
          <a:xfrm>
            <a:off x="10875" y="-12364"/>
            <a:ext cx="8221137" cy="4768135"/>
          </a:xfrm>
          <a:prstGeom prst="rect">
            <a:avLst/>
          </a:prstGeom>
        </p:spPr>
      </p:pic>
      <p:pic>
        <p:nvPicPr>
          <p:cNvPr id="8" name="Picture 7">
            <a:extLst>
              <a:ext uri="{FF2B5EF4-FFF2-40B4-BE49-F238E27FC236}">
                <a16:creationId xmlns:a16="http://schemas.microsoft.com/office/drawing/2014/main" id="{09E6D45D-B145-1A27-60FD-E32D523AEB2D}"/>
              </a:ext>
            </a:extLst>
          </p:cNvPr>
          <p:cNvPicPr>
            <a:picLocks noChangeAspect="1"/>
          </p:cNvPicPr>
          <p:nvPr/>
        </p:nvPicPr>
        <p:blipFill rotWithShape="1">
          <a:blip r:embed="rId11">
            <a:extLst>
              <a:ext uri="{28A0092B-C50C-407E-A947-70E740481C1C}">
                <a14:useLocalDpi xmlns:a14="http://schemas.microsoft.com/office/drawing/2010/main" val="0"/>
              </a:ext>
            </a:extLst>
          </a:blip>
          <a:srcRect t="56039"/>
          <a:stretch/>
        </p:blipFill>
        <p:spPr>
          <a:xfrm>
            <a:off x="26269" y="-58909"/>
            <a:ext cx="8214054" cy="4814680"/>
          </a:xfrm>
          <a:prstGeom prst="rect">
            <a:avLst/>
          </a:prstGeom>
        </p:spPr>
      </p:pic>
      <p:pic>
        <p:nvPicPr>
          <p:cNvPr id="9" name="Picture 8"/>
          <p:cNvPicPr>
            <a:picLocks noChangeAspect="1"/>
          </p:cNvPicPr>
          <p:nvPr/>
        </p:nvPicPr>
        <p:blipFill>
          <a:blip r:embed="rId12"/>
          <a:stretch>
            <a:fillRect/>
          </a:stretch>
        </p:blipFill>
        <p:spPr>
          <a:xfrm>
            <a:off x="-17189" y="-58909"/>
            <a:ext cx="8022818" cy="5242076"/>
          </a:xfrm>
          <a:prstGeom prst="rect">
            <a:avLst/>
          </a:prstGeom>
        </p:spPr>
      </p:pic>
      <p:pic>
        <p:nvPicPr>
          <p:cNvPr id="10" name="Picture 9"/>
          <p:cNvPicPr>
            <a:picLocks noChangeAspect="1"/>
          </p:cNvPicPr>
          <p:nvPr/>
        </p:nvPicPr>
        <p:blipFill>
          <a:blip r:embed="rId13"/>
          <a:stretch>
            <a:fillRect/>
          </a:stretch>
        </p:blipFill>
        <p:spPr>
          <a:xfrm>
            <a:off x="64907" y="-58909"/>
            <a:ext cx="8113072" cy="5143500"/>
          </a:xfrm>
          <a:prstGeom prst="rect">
            <a:avLst/>
          </a:prstGeom>
        </p:spPr>
      </p:pic>
      <p:pic>
        <p:nvPicPr>
          <p:cNvPr id="11" name="Picture 10"/>
          <p:cNvPicPr>
            <a:picLocks noChangeAspect="1"/>
          </p:cNvPicPr>
          <p:nvPr/>
        </p:nvPicPr>
        <p:blipFill>
          <a:blip r:embed="rId14"/>
          <a:stretch>
            <a:fillRect/>
          </a:stretch>
        </p:blipFill>
        <p:spPr>
          <a:xfrm>
            <a:off x="694412" y="476373"/>
            <a:ext cx="6515957" cy="5149504"/>
          </a:xfrm>
          <a:prstGeom prst="rect">
            <a:avLst/>
          </a:prstGeom>
        </p:spPr>
      </p:pic>
      <p:pic>
        <p:nvPicPr>
          <p:cNvPr id="12" name="Picture 11"/>
          <p:cNvPicPr>
            <a:picLocks noChangeAspect="1"/>
          </p:cNvPicPr>
          <p:nvPr/>
        </p:nvPicPr>
        <p:blipFill>
          <a:blip r:embed="rId15"/>
          <a:stretch>
            <a:fillRect/>
          </a:stretch>
        </p:blipFill>
        <p:spPr>
          <a:xfrm>
            <a:off x="56596" y="48105"/>
            <a:ext cx="7174523" cy="5028047"/>
          </a:xfrm>
          <a:prstGeom prst="rect">
            <a:avLst/>
          </a:prstGeom>
        </p:spPr>
      </p:pic>
      <p:grpSp>
        <p:nvGrpSpPr>
          <p:cNvPr id="32" name="Group 31">
            <a:extLst>
              <a:ext uri="{FF2B5EF4-FFF2-40B4-BE49-F238E27FC236}">
                <a16:creationId xmlns:a16="http://schemas.microsoft.com/office/drawing/2014/main" id="{13A55540-012A-70A1-7C0B-62906C76D476}"/>
              </a:ext>
            </a:extLst>
          </p:cNvPr>
          <p:cNvGrpSpPr/>
          <p:nvPr/>
        </p:nvGrpSpPr>
        <p:grpSpPr>
          <a:xfrm>
            <a:off x="189350" y="248829"/>
            <a:ext cx="8843036" cy="4374534"/>
            <a:chOff x="309621" y="273034"/>
            <a:chExt cx="11882379" cy="6409804"/>
          </a:xfrm>
        </p:grpSpPr>
        <p:sp>
          <p:nvSpPr>
            <p:cNvPr id="33" name="TextBox 2">
              <a:extLst>
                <a:ext uri="{FF2B5EF4-FFF2-40B4-BE49-F238E27FC236}">
                  <a16:creationId xmlns:a16="http://schemas.microsoft.com/office/drawing/2014/main" id="{8DD12D26-374D-B160-8C89-70EE68B3948B}"/>
                </a:ext>
              </a:extLst>
            </p:cNvPr>
            <p:cNvSpPr txBox="1"/>
            <p:nvPr/>
          </p:nvSpPr>
          <p:spPr>
            <a:xfrm>
              <a:off x="9493046" y="1852872"/>
              <a:ext cx="2698953" cy="207446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200" b="0" i="0" u="sng" strike="noStrike" kern="1200" cap="none" spc="0" normalizeH="0" baseline="0" noProof="0" dirty="0">
                  <a:ln>
                    <a:noFill/>
                  </a:ln>
                  <a:solidFill>
                    <a:prstClr val="black"/>
                  </a:solidFill>
                  <a:effectLst/>
                  <a:uLnTx/>
                  <a:uFillTx/>
                  <a:latin typeface="Trebuchet MS" panose="020B0603020202020204"/>
                  <a:ea typeface="+mn-ea"/>
                  <a:cs typeface="+mn-cs"/>
                  <a:sym typeface="Arial"/>
                </a:rPr>
                <a:t>Measure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sym typeface="Arial"/>
              </a:endParaRPr>
            </a:p>
          </p:txBody>
        </p:sp>
        <p:pic>
          <p:nvPicPr>
            <p:cNvPr id="34" name="Picture 33">
              <a:extLst>
                <a:ext uri="{FF2B5EF4-FFF2-40B4-BE49-F238E27FC236}">
                  <a16:creationId xmlns:a16="http://schemas.microsoft.com/office/drawing/2014/main" id="{B9C6C514-92D0-3C47-9F65-14B594AD95F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49039" y="4274989"/>
              <a:ext cx="3994913" cy="2407849"/>
            </a:xfrm>
            <a:prstGeom prst="rect">
              <a:avLst/>
            </a:prstGeom>
          </p:spPr>
        </p:pic>
        <p:pic>
          <p:nvPicPr>
            <p:cNvPr id="35" name="Picture 34">
              <a:extLst>
                <a:ext uri="{FF2B5EF4-FFF2-40B4-BE49-F238E27FC236}">
                  <a16:creationId xmlns:a16="http://schemas.microsoft.com/office/drawing/2014/main" id="{DD554F59-A645-57E2-9617-888FD8251C19}"/>
                </a:ext>
              </a:extLst>
            </p:cNvPr>
            <p:cNvPicPr>
              <a:picLocks noChangeAspect="1"/>
            </p:cNvPicPr>
            <p:nvPr/>
          </p:nvPicPr>
          <p:blipFill rotWithShape="1">
            <a:blip r:embed="rId17" cstate="hqprint">
              <a:extLst>
                <a:ext uri="{28A0092B-C50C-407E-A947-70E740481C1C}">
                  <a14:useLocalDpi xmlns:a14="http://schemas.microsoft.com/office/drawing/2010/main" val="0"/>
                </a:ext>
              </a:extLst>
            </a:blip>
            <a:srcRect t="14546" r="60005" b="41818"/>
            <a:stretch/>
          </p:blipFill>
          <p:spPr>
            <a:xfrm rot="5400000">
              <a:off x="5964939" y="584743"/>
              <a:ext cx="2057153" cy="2992583"/>
            </a:xfrm>
            <a:prstGeom prst="rect">
              <a:avLst/>
            </a:prstGeom>
          </p:spPr>
        </p:pic>
        <p:pic>
          <p:nvPicPr>
            <p:cNvPr id="36" name="Picture 35">
              <a:extLst>
                <a:ext uri="{FF2B5EF4-FFF2-40B4-BE49-F238E27FC236}">
                  <a16:creationId xmlns:a16="http://schemas.microsoft.com/office/drawing/2014/main" id="{EDF211B7-142E-AD15-8D2C-526D088BF7DB}"/>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8738110" y="2622315"/>
              <a:ext cx="3453890" cy="3903176"/>
            </a:xfrm>
            <a:prstGeom prst="rect">
              <a:avLst/>
            </a:prstGeom>
          </p:spPr>
        </p:pic>
        <p:pic>
          <p:nvPicPr>
            <p:cNvPr id="37" name="Picture 36">
              <a:extLst>
                <a:ext uri="{FF2B5EF4-FFF2-40B4-BE49-F238E27FC236}">
                  <a16:creationId xmlns:a16="http://schemas.microsoft.com/office/drawing/2014/main" id="{5DE02B0E-5F8E-7122-EB49-9E6E0FBDFBC9}"/>
                </a:ext>
              </a:extLst>
            </p:cNvPr>
            <p:cNvPicPr>
              <a:picLocks noChangeAspect="1"/>
            </p:cNvPicPr>
            <p:nvPr/>
          </p:nvPicPr>
          <p:blipFill rotWithShape="1">
            <a:blip r:embed="rId17" cstate="hqprint">
              <a:extLst>
                <a:ext uri="{28A0092B-C50C-407E-A947-70E740481C1C}">
                  <a14:useLocalDpi xmlns:a14="http://schemas.microsoft.com/office/drawing/2010/main" val="0"/>
                </a:ext>
              </a:extLst>
            </a:blip>
            <a:srcRect t="56623" r="438" b="-86"/>
            <a:stretch/>
          </p:blipFill>
          <p:spPr>
            <a:xfrm>
              <a:off x="309621" y="273034"/>
              <a:ext cx="5120986" cy="2980706"/>
            </a:xfrm>
            <a:prstGeom prst="rect">
              <a:avLst/>
            </a:prstGeom>
          </p:spPr>
        </p:pic>
        <p:sp>
          <p:nvSpPr>
            <p:cNvPr id="38" name="Rectangle 37">
              <a:extLst>
                <a:ext uri="{FF2B5EF4-FFF2-40B4-BE49-F238E27FC236}">
                  <a16:creationId xmlns:a16="http://schemas.microsoft.com/office/drawing/2014/main" id="{0AAF0A65-36FD-1CC2-FAAF-75A44ED74E0A}"/>
                </a:ext>
              </a:extLst>
            </p:cNvPr>
            <p:cNvSpPr/>
            <p:nvPr/>
          </p:nvSpPr>
          <p:spPr>
            <a:xfrm>
              <a:off x="748282" y="3558098"/>
              <a:ext cx="3788217" cy="707886"/>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000" b="0" i="0" u="sng" strike="noStrike" kern="1200" cap="none" spc="0" normalizeH="0" baseline="0" noProof="0" dirty="0">
                  <a:ln>
                    <a:noFill/>
                  </a:ln>
                  <a:solidFill>
                    <a:prstClr val="black"/>
                  </a:solidFill>
                  <a:effectLst/>
                  <a:uLnTx/>
                  <a:uFillTx/>
                  <a:latin typeface="Trebuchet MS" panose="020B0603020202020204"/>
                  <a:ea typeface="+mn-ea"/>
                  <a:cs typeface="+mn-cs"/>
                  <a:sym typeface="Arial"/>
                </a:rPr>
                <a:t>Problem solving</a:t>
              </a:r>
            </a:p>
          </p:txBody>
        </p:sp>
        <p:sp>
          <p:nvSpPr>
            <p:cNvPr id="39" name="Rectangle 38">
              <a:extLst>
                <a:ext uri="{FF2B5EF4-FFF2-40B4-BE49-F238E27FC236}">
                  <a16:creationId xmlns:a16="http://schemas.microsoft.com/office/drawing/2014/main" id="{D5EA84C0-1CCD-E88A-85A0-0059DD13FC77}"/>
                </a:ext>
              </a:extLst>
            </p:cNvPr>
            <p:cNvSpPr/>
            <p:nvPr/>
          </p:nvSpPr>
          <p:spPr>
            <a:xfrm>
              <a:off x="4648056" y="273034"/>
              <a:ext cx="3400290" cy="707886"/>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000" b="0" i="0" u="sng" strike="noStrike" kern="1200" cap="none" spc="0" normalizeH="0" baseline="0" noProof="0" dirty="0">
                  <a:ln>
                    <a:noFill/>
                  </a:ln>
                  <a:solidFill>
                    <a:prstClr val="black"/>
                  </a:solidFill>
                  <a:effectLst/>
                  <a:uLnTx/>
                  <a:uFillTx/>
                  <a:latin typeface="Trebuchet MS" panose="020B0603020202020204"/>
                  <a:ea typeface="+mn-ea"/>
                  <a:cs typeface="+mn-cs"/>
                  <a:sym typeface="Arial"/>
                </a:rPr>
                <a:t>Data Handling</a:t>
              </a:r>
            </a:p>
          </p:txBody>
        </p:sp>
      </p:grpSp>
      <p:pic>
        <p:nvPicPr>
          <p:cNvPr id="40" name="Picture 39">
            <a:extLst>
              <a:ext uri="{FF2B5EF4-FFF2-40B4-BE49-F238E27FC236}">
                <a16:creationId xmlns:a16="http://schemas.microsoft.com/office/drawing/2014/main" id="{92C68D56-2530-45F0-D02A-9C991C21B207}"/>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7690" y="-5451"/>
            <a:ext cx="7151739" cy="5015449"/>
          </a:xfrm>
          <a:prstGeom prst="rect">
            <a:avLst/>
          </a:prstGeom>
        </p:spPr>
      </p:pic>
      <p:pic>
        <p:nvPicPr>
          <p:cNvPr id="3" name="Audio 2">
            <a:hlinkClick r:id="" action="ppaction://media"/>
            <a:extLst>
              <a:ext uri="{FF2B5EF4-FFF2-40B4-BE49-F238E27FC236}">
                <a16:creationId xmlns:a16="http://schemas.microsoft.com/office/drawing/2014/main" id="{AF95A35E-85B2-F380-1E62-0A3F68F4A65B}"/>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8449441" y="93357"/>
            <a:ext cx="609600" cy="609600"/>
          </a:xfrm>
          <a:prstGeom prst="rect">
            <a:avLst/>
          </a:prstGeom>
        </p:spPr>
      </p:pic>
    </p:spTree>
    <p:extLst>
      <p:ext uri="{BB962C8B-B14F-4D97-AF65-F5344CB8AC3E}">
        <p14:creationId xmlns:p14="http://schemas.microsoft.com/office/powerpoint/2010/main" val="4027554508"/>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xit" presetSubtype="0" fill="hold" nodeType="withEffect">
                                  <p:stCondLst>
                                    <p:cond delay="13000"/>
                                  </p:stCondLst>
                                  <p:childTnLst>
                                    <p:set>
                                      <p:cBhvr>
                                        <p:cTn id="10" dur="1" fill="hold">
                                          <p:stCondLst>
                                            <p:cond delay="0"/>
                                          </p:stCondLst>
                                        </p:cTn>
                                        <p:tgtEl>
                                          <p:spTgt spid="4"/>
                                        </p:tgtEl>
                                        <p:attrNameLst>
                                          <p:attrName>style.visibility</p:attrName>
                                        </p:attrNameLst>
                                      </p:cBhvr>
                                      <p:to>
                                        <p:strVal val="hidden"/>
                                      </p:to>
                                    </p:set>
                                  </p:childTnLst>
                                </p:cTn>
                              </p:par>
                            </p:childTnLst>
                          </p:cTn>
                        </p:par>
                        <p:par>
                          <p:cTn id="11" fill="hold">
                            <p:stCondLst>
                              <p:cond delay="13000"/>
                            </p:stCondLst>
                            <p:childTnLst>
                              <p:par>
                                <p:cTn id="12" presetID="1"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par>
                                <p:cTn id="14" presetID="1" presetClass="exit" presetSubtype="0" fill="hold" nodeType="withEffect">
                                  <p:stCondLst>
                                    <p:cond delay="9000"/>
                                  </p:stCondLst>
                                  <p:childTnLst>
                                    <p:set>
                                      <p:cBhvr>
                                        <p:cTn id="15" dur="1" fill="hold">
                                          <p:stCondLst>
                                            <p:cond delay="0"/>
                                          </p:stCondLst>
                                        </p:cTn>
                                        <p:tgtEl>
                                          <p:spTgt spid="22"/>
                                        </p:tgtEl>
                                        <p:attrNameLst>
                                          <p:attrName>style.visibility</p:attrName>
                                        </p:attrNameLst>
                                      </p:cBhvr>
                                      <p:to>
                                        <p:strVal val="hidden"/>
                                      </p:to>
                                    </p:set>
                                  </p:childTnLst>
                                </p:cTn>
                              </p:par>
                            </p:childTnLst>
                          </p:cTn>
                        </p:par>
                        <p:par>
                          <p:cTn id="16" fill="hold">
                            <p:stCondLst>
                              <p:cond delay="22000"/>
                            </p:stCondLst>
                            <p:childTnLst>
                              <p:par>
                                <p:cTn id="17" presetID="1"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xit" presetSubtype="0" fill="hold" nodeType="withEffect">
                                  <p:stCondLst>
                                    <p:cond delay="12000"/>
                                  </p:stCondLst>
                                  <p:childTnLst>
                                    <p:set>
                                      <p:cBhvr>
                                        <p:cTn id="20" dur="1" fill="hold">
                                          <p:stCondLst>
                                            <p:cond delay="0"/>
                                          </p:stCondLst>
                                        </p:cTn>
                                        <p:tgtEl>
                                          <p:spTgt spid="5"/>
                                        </p:tgtEl>
                                        <p:attrNameLst>
                                          <p:attrName>style.visibility</p:attrName>
                                        </p:attrNameLst>
                                      </p:cBhvr>
                                      <p:to>
                                        <p:strVal val="hidden"/>
                                      </p:to>
                                    </p:set>
                                  </p:childTnLst>
                                </p:cTn>
                              </p:par>
                            </p:childTnLst>
                          </p:cTn>
                        </p:par>
                        <p:par>
                          <p:cTn id="21" fill="hold">
                            <p:stCondLst>
                              <p:cond delay="34000"/>
                            </p:stCondLst>
                            <p:childTnLst>
                              <p:par>
                                <p:cTn id="22" presetID="1"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childTnLst>
                                </p:cTn>
                              </p:par>
                              <p:par>
                                <p:cTn id="24" presetID="1" presetClass="exit" presetSubtype="0" fill="hold" nodeType="withEffect">
                                  <p:stCondLst>
                                    <p:cond delay="13000"/>
                                  </p:stCondLst>
                                  <p:childTnLst>
                                    <p:set>
                                      <p:cBhvr>
                                        <p:cTn id="25" dur="1" fill="hold">
                                          <p:stCondLst>
                                            <p:cond delay="0"/>
                                          </p:stCondLst>
                                        </p:cTn>
                                        <p:tgtEl>
                                          <p:spTgt spid="6"/>
                                        </p:tgtEl>
                                        <p:attrNameLst>
                                          <p:attrName>style.visibility</p:attrName>
                                        </p:attrNameLst>
                                      </p:cBhvr>
                                      <p:to>
                                        <p:strVal val="hidden"/>
                                      </p:to>
                                    </p:set>
                                  </p:childTnLst>
                                </p:cTn>
                              </p:par>
                            </p:childTnLst>
                          </p:cTn>
                        </p:par>
                        <p:par>
                          <p:cTn id="26" fill="hold">
                            <p:stCondLst>
                              <p:cond delay="47000"/>
                            </p:stCondLst>
                            <p:childTnLst>
                              <p:par>
                                <p:cTn id="27" presetID="1"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xit" presetSubtype="0" fill="hold" nodeType="withEffect">
                                  <p:stCondLst>
                                    <p:cond delay="12000"/>
                                  </p:stCondLst>
                                  <p:childTnLst>
                                    <p:set>
                                      <p:cBhvr>
                                        <p:cTn id="30" dur="1" fill="hold">
                                          <p:stCondLst>
                                            <p:cond delay="0"/>
                                          </p:stCondLst>
                                        </p:cTn>
                                        <p:tgtEl>
                                          <p:spTgt spid="7"/>
                                        </p:tgtEl>
                                        <p:attrNameLst>
                                          <p:attrName>style.visibility</p:attrName>
                                        </p:attrNameLst>
                                      </p:cBhvr>
                                      <p:to>
                                        <p:strVal val="hidden"/>
                                      </p:to>
                                    </p:set>
                                  </p:childTnLst>
                                </p:cTn>
                              </p:par>
                            </p:childTnLst>
                          </p:cTn>
                        </p:par>
                        <p:par>
                          <p:cTn id="31" fill="hold">
                            <p:stCondLst>
                              <p:cond delay="59000"/>
                            </p:stCondLst>
                            <p:childTnLst>
                              <p:par>
                                <p:cTn id="32" presetID="1"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childTnLst>
                                </p:cTn>
                              </p:par>
                              <p:par>
                                <p:cTn id="34" presetID="1" presetClass="exit" presetSubtype="0" fill="hold" nodeType="withEffect">
                                  <p:stCondLst>
                                    <p:cond delay="5000"/>
                                  </p:stCondLst>
                                  <p:childTnLst>
                                    <p:set>
                                      <p:cBhvr>
                                        <p:cTn id="35" dur="1" fill="hold">
                                          <p:stCondLst>
                                            <p:cond delay="0"/>
                                          </p:stCondLst>
                                        </p:cTn>
                                        <p:tgtEl>
                                          <p:spTgt spid="8"/>
                                        </p:tgtEl>
                                        <p:attrNameLst>
                                          <p:attrName>style.visibility</p:attrName>
                                        </p:attrNameLst>
                                      </p:cBhvr>
                                      <p:to>
                                        <p:strVal val="hidden"/>
                                      </p:to>
                                    </p:set>
                                  </p:childTnLst>
                                </p:cTn>
                              </p:par>
                            </p:childTnLst>
                          </p:cTn>
                        </p:par>
                        <p:par>
                          <p:cTn id="36" fill="hold">
                            <p:stCondLst>
                              <p:cond delay="64000"/>
                            </p:stCondLst>
                            <p:childTnLst>
                              <p:par>
                                <p:cTn id="37" presetID="1" presetClass="entr" presetSubtype="0"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xit" presetSubtype="0" fill="hold" nodeType="withEffect">
                                  <p:stCondLst>
                                    <p:cond delay="12000"/>
                                  </p:stCondLst>
                                  <p:childTnLst>
                                    <p:set>
                                      <p:cBhvr>
                                        <p:cTn id="40" dur="1" fill="hold">
                                          <p:stCondLst>
                                            <p:cond delay="0"/>
                                          </p:stCondLst>
                                        </p:cTn>
                                        <p:tgtEl>
                                          <p:spTgt spid="9"/>
                                        </p:tgtEl>
                                        <p:attrNameLst>
                                          <p:attrName>style.visibility</p:attrName>
                                        </p:attrNameLst>
                                      </p:cBhvr>
                                      <p:to>
                                        <p:strVal val="hidden"/>
                                      </p:to>
                                    </p:set>
                                  </p:childTnLst>
                                </p:cTn>
                              </p:par>
                            </p:childTnLst>
                          </p:cTn>
                        </p:par>
                        <p:par>
                          <p:cTn id="41" fill="hold">
                            <p:stCondLst>
                              <p:cond delay="76000"/>
                            </p:stCondLst>
                            <p:childTnLst>
                              <p:par>
                                <p:cTn id="42" presetID="1" presetClass="entr" presetSubtype="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par>
                                <p:cTn id="44" presetID="1" presetClass="exit" presetSubtype="0" fill="hold" nodeType="withEffect">
                                  <p:stCondLst>
                                    <p:cond delay="4000"/>
                                  </p:stCondLst>
                                  <p:childTnLst>
                                    <p:set>
                                      <p:cBhvr>
                                        <p:cTn id="45" dur="1" fill="hold">
                                          <p:stCondLst>
                                            <p:cond delay="0"/>
                                          </p:stCondLst>
                                        </p:cTn>
                                        <p:tgtEl>
                                          <p:spTgt spid="10"/>
                                        </p:tgtEl>
                                        <p:attrNameLst>
                                          <p:attrName>style.visibility</p:attrName>
                                        </p:attrNameLst>
                                      </p:cBhvr>
                                      <p:to>
                                        <p:strVal val="hidden"/>
                                      </p:to>
                                    </p:set>
                                  </p:childTnLst>
                                </p:cTn>
                              </p:par>
                            </p:childTnLst>
                          </p:cTn>
                        </p:par>
                        <p:par>
                          <p:cTn id="46" fill="hold">
                            <p:stCondLst>
                              <p:cond delay="80000"/>
                            </p:stCondLst>
                            <p:childTnLst>
                              <p:par>
                                <p:cTn id="47" presetID="1" presetClass="entr" presetSubtype="0" fill="hold" nodeType="after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xit" presetSubtype="0" fill="hold" nodeType="withEffect">
                                  <p:stCondLst>
                                    <p:cond delay="4000"/>
                                  </p:stCondLst>
                                  <p:childTnLst>
                                    <p:set>
                                      <p:cBhvr>
                                        <p:cTn id="50" dur="1" fill="hold">
                                          <p:stCondLst>
                                            <p:cond delay="0"/>
                                          </p:stCondLst>
                                        </p:cTn>
                                        <p:tgtEl>
                                          <p:spTgt spid="11"/>
                                        </p:tgtEl>
                                        <p:attrNameLst>
                                          <p:attrName>style.visibility</p:attrName>
                                        </p:attrNameLst>
                                      </p:cBhvr>
                                      <p:to>
                                        <p:strVal val="hidden"/>
                                      </p:to>
                                    </p:set>
                                  </p:childTnLst>
                                </p:cTn>
                              </p:par>
                            </p:childTnLst>
                          </p:cTn>
                        </p:par>
                        <p:par>
                          <p:cTn id="51" fill="hold">
                            <p:stCondLst>
                              <p:cond delay="84000"/>
                            </p:stCondLst>
                            <p:childTnLst>
                              <p:par>
                                <p:cTn id="52" presetID="1" presetClass="entr" presetSubtype="0"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childTnLst>
                                </p:cTn>
                              </p:par>
                              <p:par>
                                <p:cTn id="54" presetID="1" presetClass="exit" presetSubtype="0" fill="hold" nodeType="withEffect">
                                  <p:stCondLst>
                                    <p:cond delay="0"/>
                                  </p:stCondLst>
                                  <p:childTnLst>
                                    <p:set>
                                      <p:cBhvr>
                                        <p:cTn id="55" dur="1" fill="hold">
                                          <p:stCondLst>
                                            <p:cond delay="0"/>
                                          </p:stCondLst>
                                        </p:cTn>
                                        <p:tgtEl>
                                          <p:spTgt spid="12"/>
                                        </p:tgtEl>
                                        <p:attrNameLst>
                                          <p:attrName>style.visibility</p:attrName>
                                        </p:attrNameLst>
                                      </p:cBhvr>
                                      <p:to>
                                        <p:strVal val="hidden"/>
                                      </p:to>
                                    </p:set>
                                  </p:childTnLst>
                                </p:cTn>
                              </p:par>
                            </p:childTnLst>
                          </p:cTn>
                        </p:par>
                        <p:par>
                          <p:cTn id="56" fill="hold">
                            <p:stCondLst>
                              <p:cond delay="84000"/>
                            </p:stCondLst>
                            <p:childTnLst>
                              <p:par>
                                <p:cTn id="57" presetID="1" presetClass="entr" presetSubtype="0" fill="hold" nodeType="after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xit" presetSubtype="0" fill="hold" nodeType="withEffect">
                                  <p:stCondLst>
                                    <p:cond delay="17000"/>
                                  </p:stCondLst>
                                  <p:childTnLst>
                                    <p:set>
                                      <p:cBhvr>
                                        <p:cTn id="60" dur="1" fill="hold">
                                          <p:stCondLst>
                                            <p:cond delay="0"/>
                                          </p:stCondLst>
                                        </p:cTn>
                                        <p:tgtEl>
                                          <p:spTgt spid="40"/>
                                        </p:tgtEl>
                                        <p:attrNameLst>
                                          <p:attrName>style.visibility</p:attrName>
                                        </p:attrNameLst>
                                      </p:cBhvr>
                                      <p:to>
                                        <p:strVal val="hidden"/>
                                      </p:to>
                                    </p:set>
                                  </p:childTnLst>
                                </p:cTn>
                              </p:par>
                            </p:childTnLst>
                          </p:cTn>
                        </p:par>
                        <p:par>
                          <p:cTn id="61" fill="hold">
                            <p:stCondLst>
                              <p:cond delay="101000"/>
                            </p:stCondLst>
                            <p:childTnLst>
                              <p:par>
                                <p:cTn id="62" presetID="1" presetClass="entr" presetSubtype="0" fill="hold" nodeType="afterEffect">
                                  <p:stCondLst>
                                    <p:cond delay="0"/>
                                  </p:stCondLst>
                                  <p:childTnLst>
                                    <p:set>
                                      <p:cBhvr>
                                        <p:cTn id="63" dur="1" fill="hold">
                                          <p:stCondLst>
                                            <p:cond delay="0"/>
                                          </p:stCondLst>
                                        </p:cTn>
                                        <p:tgtEl>
                                          <p:spTgt spid="23"/>
                                        </p:tgtEl>
                                        <p:attrNameLst>
                                          <p:attrName>style.visibility</p:attrName>
                                        </p:attrNameLst>
                                      </p:cBhvr>
                                      <p:to>
                                        <p:strVal val="visible"/>
                                      </p:to>
                                    </p:set>
                                  </p:childTnLst>
                                </p:cTn>
                              </p:par>
                              <p:par>
                                <p:cTn id="64" presetID="1" presetClass="exit" presetSubtype="0" fill="hold" nodeType="withEffect">
                                  <p:stCondLst>
                                    <p:cond delay="17000"/>
                                  </p:stCondLst>
                                  <p:childTnLst>
                                    <p:set>
                                      <p:cBhvr>
                                        <p:cTn id="65" dur="1" fill="hold">
                                          <p:stCondLst>
                                            <p:cond delay="0"/>
                                          </p:stCondLst>
                                        </p:cTn>
                                        <p:tgtEl>
                                          <p:spTgt spid="23"/>
                                        </p:tgtEl>
                                        <p:attrNameLst>
                                          <p:attrName>style.visibility</p:attrName>
                                        </p:attrNameLst>
                                      </p:cBhvr>
                                      <p:to>
                                        <p:strVal val="hidden"/>
                                      </p:to>
                                    </p:set>
                                  </p:childTnLst>
                                </p:cTn>
                              </p:par>
                            </p:childTnLst>
                          </p:cTn>
                        </p:par>
                        <p:par>
                          <p:cTn id="66" fill="hold">
                            <p:stCondLst>
                              <p:cond delay="118000"/>
                            </p:stCondLst>
                            <p:childTnLst>
                              <p:par>
                                <p:cTn id="67" presetID="1" presetClass="entr" presetSubtype="0" fill="hold" nodeType="afterEffect">
                                  <p:stCondLst>
                                    <p:cond delay="0"/>
                                  </p:stCondLst>
                                  <p:childTnLst>
                                    <p:set>
                                      <p:cBhvr>
                                        <p:cTn id="68" dur="1" fill="hold">
                                          <p:stCondLst>
                                            <p:cond delay="0"/>
                                          </p:stCondLst>
                                        </p:cTn>
                                        <p:tgtEl>
                                          <p:spTgt spid="32"/>
                                        </p:tgtEl>
                                        <p:attrNameLst>
                                          <p:attrName>style.visibility</p:attrName>
                                        </p:attrNameLst>
                                      </p:cBhvr>
                                      <p:to>
                                        <p:strVal val="visible"/>
                                      </p:to>
                                    </p:set>
                                  </p:childTnLst>
                                </p:cTn>
                              </p:par>
                              <p:par>
                                <p:cTn id="69" presetID="1" presetClass="exit" presetSubtype="0" fill="hold" nodeType="withEffect">
                                  <p:stCondLst>
                                    <p:cond delay="12000"/>
                                  </p:stCondLst>
                                  <p:childTnLst>
                                    <p:set>
                                      <p:cBhvr>
                                        <p:cTn id="70" dur="1" fill="hold">
                                          <p:stCondLst>
                                            <p:cond delay="0"/>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1"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27244"/>
            <a:ext cx="7126979" cy="565374"/>
          </a:xfrm>
        </p:spPr>
        <p:txBody>
          <a:bodyPr>
            <a:normAutofit fontScale="90000"/>
          </a:bodyPr>
          <a:lstStyle/>
          <a:p>
            <a:pPr marL="0" indent="0"/>
            <a:r>
              <a:rPr lang="en-GB" sz="4000" dirty="0">
                <a:solidFill>
                  <a:schemeClr val="accent2">
                    <a:lumMod val="50000"/>
                  </a:schemeClr>
                </a:solidFill>
              </a:rPr>
              <a:t>Number Talks</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68207" y="538130"/>
            <a:ext cx="7126979" cy="1169551"/>
          </a:xfrm>
          <a:prstGeom prst="rect">
            <a:avLst/>
          </a:prstGeom>
          <a:noFill/>
        </p:spPr>
        <p:txBody>
          <a:bodyPr wrap="square" rtlCol="0">
            <a:spAutoFit/>
          </a:bodyPr>
          <a:lstStyle/>
          <a:p>
            <a:r>
              <a:rPr lang="en-GB" dirty="0">
                <a:latin typeface="SassoonPrimaryInfant" pitchFamily="2" charset="0"/>
              </a:rPr>
              <a:t>A number talk is a strategy to build flexibility, accuracy and efficiency in mathematical thinking through the discussion and sharing of mental math strategies. Pupils who have strong mental maths skills can solve problems in more than one way and check that their answers make sense. As a part of this routine, pupils are thinking, asking their peers questions, and explaining their own thinking all while the teacher records different suggestions.</a:t>
            </a:r>
          </a:p>
        </p:txBody>
      </p:sp>
      <p:pic>
        <p:nvPicPr>
          <p:cNvPr id="5" name="Picture 4"/>
          <p:cNvPicPr>
            <a:picLocks noChangeAspect="1"/>
          </p:cNvPicPr>
          <p:nvPr/>
        </p:nvPicPr>
        <p:blipFill>
          <a:blip r:embed="rId5"/>
          <a:stretch>
            <a:fillRect/>
          </a:stretch>
        </p:blipFill>
        <p:spPr>
          <a:xfrm>
            <a:off x="874428" y="1698395"/>
            <a:ext cx="2963743" cy="3433791"/>
          </a:xfrm>
          <a:prstGeom prst="rect">
            <a:avLst/>
          </a:prstGeom>
        </p:spPr>
      </p:pic>
      <p:sp>
        <p:nvSpPr>
          <p:cNvPr id="6" name="TextBox 5"/>
          <p:cNvSpPr txBox="1"/>
          <p:nvPr/>
        </p:nvSpPr>
        <p:spPr>
          <a:xfrm>
            <a:off x="4549697" y="1809226"/>
            <a:ext cx="2547492" cy="307777"/>
          </a:xfrm>
          <a:prstGeom prst="rect">
            <a:avLst/>
          </a:prstGeom>
          <a:noFill/>
        </p:spPr>
        <p:txBody>
          <a:bodyPr wrap="none" rtlCol="0">
            <a:spAutoFit/>
          </a:bodyPr>
          <a:lstStyle/>
          <a:p>
            <a:r>
              <a:rPr lang="en-GB" dirty="0">
                <a:latin typeface="SassoonPrimaryInfant" pitchFamily="2" charset="0"/>
              </a:rPr>
              <a:t>An example for younger children</a:t>
            </a:r>
          </a:p>
        </p:txBody>
      </p:sp>
      <p:sp>
        <p:nvSpPr>
          <p:cNvPr id="23" name="TextBox 22"/>
          <p:cNvSpPr txBox="1"/>
          <p:nvPr/>
        </p:nvSpPr>
        <p:spPr>
          <a:xfrm>
            <a:off x="4210798" y="2273055"/>
            <a:ext cx="2984388" cy="2246769"/>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SassoonPrimaryInfant" pitchFamily="2" charset="0"/>
              </a:rPr>
              <a:t>A pupil might start to count each dot starting from the top and working down to the bottom.</a:t>
            </a:r>
          </a:p>
          <a:p>
            <a:pPr marL="285750" indent="-285750">
              <a:buFont typeface="Arial" panose="020B0604020202020204" pitchFamily="34" charset="0"/>
              <a:buChar char="•"/>
            </a:pPr>
            <a:r>
              <a:rPr lang="en-GB" dirty="0">
                <a:latin typeface="SassoonPrimaryInfant" pitchFamily="2" charset="0"/>
              </a:rPr>
              <a:t>A development might be to count the number of dots on one line and multiply.</a:t>
            </a:r>
          </a:p>
          <a:p>
            <a:pPr marL="285750" indent="-285750">
              <a:buFont typeface="Arial" panose="020B0604020202020204" pitchFamily="34" charset="0"/>
              <a:buChar char="•"/>
            </a:pPr>
            <a:r>
              <a:rPr lang="en-GB" dirty="0">
                <a:latin typeface="SassoonPrimaryInfant" pitchFamily="2" charset="0"/>
              </a:rPr>
              <a:t>Some children might realise that it could be easier to count the missing dots and take away from 100.</a:t>
            </a:r>
          </a:p>
        </p:txBody>
      </p:sp>
      <p:pic>
        <p:nvPicPr>
          <p:cNvPr id="8" name="Number Talks">
            <a:hlinkClick r:id="" action="ppaction://media"/>
            <a:extLst>
              <a:ext uri="{FF2B5EF4-FFF2-40B4-BE49-F238E27FC236}">
                <a16:creationId xmlns:a16="http://schemas.microsoft.com/office/drawing/2014/main" id="{BFF13665-2BA9-E528-56D4-335F1C1DCDA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10466" y="50767"/>
            <a:ext cx="487363" cy="487363"/>
          </a:xfrm>
          <a:prstGeom prst="rect">
            <a:avLst/>
          </a:prstGeom>
        </p:spPr>
      </p:pic>
    </p:spTree>
    <p:extLst>
      <p:ext uri="{BB962C8B-B14F-4D97-AF65-F5344CB8AC3E}">
        <p14:creationId xmlns:p14="http://schemas.microsoft.com/office/powerpoint/2010/main" val="29834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106496" fill="hold"/>
                                        <p:tgtEl>
                                          <p:spTgt spid="8"/>
                                        </p:tgtEl>
                                      </p:cBhvr>
                                    </p:cmd>
                                  </p:childTnLst>
                                </p:cTn>
                              </p:par>
                              <p:par>
                                <p:cTn id="9" presetID="1" presetClass="entr" presetSubtype="0" fill="hold" grpId="0" nodeType="withEffect">
                                  <p:stCondLst>
                                    <p:cond delay="3500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4000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45000"/>
                                  </p:stCondLst>
                                  <p:childTnLst>
                                    <p:set>
                                      <p:cBhvr>
                                        <p:cTn id="14" dur="1" fill="hold">
                                          <p:stCondLst>
                                            <p:cond delay="0"/>
                                          </p:stCondLst>
                                        </p:cTn>
                                        <p:tgtEl>
                                          <p:spTgt spid="23">
                                            <p:txEl>
                                              <p:pRg st="0" end="0"/>
                                            </p:txEl>
                                          </p:spTgt>
                                        </p:tgtEl>
                                        <p:attrNameLst>
                                          <p:attrName>style.visibility</p:attrName>
                                        </p:attrNameLst>
                                      </p:cBhvr>
                                      <p:to>
                                        <p:strVal val="visible"/>
                                      </p:to>
                                    </p:set>
                                  </p:childTnLst>
                                </p:cTn>
                              </p:par>
                              <p:par>
                                <p:cTn id="15" presetID="1" presetClass="entr" presetSubtype="0" fill="hold" nodeType="withEffect">
                                  <p:stCondLst>
                                    <p:cond delay="60000"/>
                                  </p:stCondLst>
                                  <p:childTnLst>
                                    <p:set>
                                      <p:cBhvr>
                                        <p:cTn id="16" dur="1" fill="hold">
                                          <p:stCondLst>
                                            <p:cond delay="0"/>
                                          </p:stCondLst>
                                        </p:cTn>
                                        <p:tgtEl>
                                          <p:spTgt spid="23">
                                            <p:txEl>
                                              <p:pRg st="1" end="1"/>
                                            </p:txEl>
                                          </p:spTgt>
                                        </p:tgtEl>
                                        <p:attrNameLst>
                                          <p:attrName>style.visibility</p:attrName>
                                        </p:attrNameLst>
                                      </p:cBhvr>
                                      <p:to>
                                        <p:strVal val="visible"/>
                                      </p:to>
                                    </p:set>
                                  </p:childTnLst>
                                </p:cTn>
                              </p:par>
                              <p:par>
                                <p:cTn id="17" presetID="1" presetClass="entr" presetSubtype="0" fill="hold" nodeType="withEffect">
                                  <p:stCondLst>
                                    <p:cond delay="60000"/>
                                  </p:stCondLst>
                                  <p:childTnLst>
                                    <p:set>
                                      <p:cBhvr>
                                        <p:cTn id="18"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8"/>
                </p:tgtEl>
              </p:cMediaNode>
            </p:audio>
          </p:childTnLst>
        </p:cTn>
      </p:par>
    </p:tnLst>
    <p:bldLst>
      <p:bldP spid="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27244"/>
            <a:ext cx="7126979" cy="565374"/>
          </a:xfrm>
        </p:spPr>
        <p:txBody>
          <a:bodyPr>
            <a:normAutofit fontScale="90000"/>
          </a:bodyPr>
          <a:lstStyle/>
          <a:p>
            <a:pPr marL="0" indent="0"/>
            <a:r>
              <a:rPr lang="en-GB" sz="4000" dirty="0">
                <a:solidFill>
                  <a:schemeClr val="accent2">
                    <a:lumMod val="50000"/>
                  </a:schemeClr>
                </a:solidFill>
              </a:rPr>
              <a:t>Number Talks Continued</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68207" y="538130"/>
            <a:ext cx="7126979" cy="307777"/>
          </a:xfrm>
          <a:prstGeom prst="rect">
            <a:avLst/>
          </a:prstGeom>
          <a:noFill/>
        </p:spPr>
        <p:txBody>
          <a:bodyPr wrap="square" rtlCol="0">
            <a:spAutoFit/>
          </a:bodyPr>
          <a:lstStyle/>
          <a:p>
            <a:r>
              <a:rPr lang="en-GB" dirty="0">
                <a:latin typeface="SassoonPrimaryInfant" pitchFamily="2" charset="0"/>
              </a:rPr>
              <a:t>An example of a number talk that could be used with </a:t>
            </a:r>
            <a:r>
              <a:rPr lang="en-GB" b="1" dirty="0">
                <a:latin typeface="SassoonPrimaryInfant" pitchFamily="2" charset="0"/>
              </a:rPr>
              <a:t>older children </a:t>
            </a:r>
            <a:r>
              <a:rPr lang="en-GB" dirty="0">
                <a:latin typeface="SassoonPrimaryInfant" pitchFamily="2" charset="0"/>
              </a:rPr>
              <a:t>is shown below:</a:t>
            </a:r>
          </a:p>
        </p:txBody>
      </p:sp>
      <p:sp>
        <p:nvSpPr>
          <p:cNvPr id="23" name="TextBox 22"/>
          <p:cNvSpPr txBox="1"/>
          <p:nvPr/>
        </p:nvSpPr>
        <p:spPr>
          <a:xfrm>
            <a:off x="2163338" y="947512"/>
            <a:ext cx="4873082" cy="2893100"/>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SassoonPrimaryInfant" pitchFamily="2" charset="0"/>
              </a:rPr>
              <a:t>A pupil might start by calculating how much money is added onto the 72p to reach the next whole pound (£14) and then count the number of pounds up to £20 to get the answer of £6.28.</a:t>
            </a:r>
          </a:p>
          <a:p>
            <a:pPr marL="285750" indent="-285750">
              <a:buFont typeface="Arial" panose="020B0604020202020204" pitchFamily="34" charset="0"/>
              <a:buChar char="•"/>
            </a:pPr>
            <a:r>
              <a:rPr lang="en-GB" dirty="0">
                <a:latin typeface="SassoonPrimaryInfant" pitchFamily="2" charset="0"/>
              </a:rPr>
              <a:t>Another solution might involve creating a vertical calculation and solving it.  A discussion at this point might suggest that while this would work, there is an increased chance of errors since we would have to exchange all the way from the ‘2’ in the tens column.</a:t>
            </a:r>
          </a:p>
          <a:p>
            <a:pPr marL="285750" indent="-285750">
              <a:buFont typeface="Arial" panose="020B0604020202020204" pitchFamily="34" charset="0"/>
              <a:buChar char="•"/>
            </a:pPr>
            <a:r>
              <a:rPr lang="en-GB" dirty="0">
                <a:latin typeface="SassoonPrimaryInfant" pitchFamily="2" charset="0"/>
              </a:rPr>
              <a:t>A third solution can help remove the chance of errors and involves simply taking 1p off each amount of money.  In this way, the question becomes £19.99 - £13.71 and when laid out as a vertical calculation, can be solved much easier.</a:t>
            </a:r>
          </a:p>
        </p:txBody>
      </p:sp>
      <p:sp>
        <p:nvSpPr>
          <p:cNvPr id="24" name="TextBox 23"/>
          <p:cNvSpPr txBox="1"/>
          <p:nvPr/>
        </p:nvSpPr>
        <p:spPr>
          <a:xfrm>
            <a:off x="186876" y="947512"/>
            <a:ext cx="1976462" cy="369332"/>
          </a:xfrm>
          <a:prstGeom prst="rect">
            <a:avLst/>
          </a:prstGeom>
          <a:noFill/>
        </p:spPr>
        <p:txBody>
          <a:bodyPr wrap="square" rtlCol="0">
            <a:spAutoFit/>
          </a:bodyPr>
          <a:lstStyle/>
          <a:p>
            <a:r>
              <a:rPr lang="en-GB" sz="1800" dirty="0">
                <a:latin typeface="SassoonPrimaryInfant" pitchFamily="2" charset="0"/>
              </a:rPr>
              <a:t>£20.00 - £13.72</a:t>
            </a:r>
          </a:p>
        </p:txBody>
      </p:sp>
      <p:sp>
        <p:nvSpPr>
          <p:cNvPr id="25" name="TextBox 24"/>
          <p:cNvSpPr txBox="1"/>
          <p:nvPr/>
        </p:nvSpPr>
        <p:spPr>
          <a:xfrm>
            <a:off x="68207" y="1737832"/>
            <a:ext cx="1976462" cy="646331"/>
          </a:xfrm>
          <a:prstGeom prst="rect">
            <a:avLst/>
          </a:prstGeom>
          <a:noFill/>
        </p:spPr>
        <p:txBody>
          <a:bodyPr wrap="square" rtlCol="0">
            <a:spAutoFit/>
          </a:bodyPr>
          <a:lstStyle/>
          <a:p>
            <a:r>
              <a:rPr lang="en-GB" sz="1800" dirty="0">
                <a:latin typeface="SassoonPrimaryInfant" pitchFamily="2" charset="0"/>
              </a:rPr>
              <a:t>  £20.00</a:t>
            </a:r>
          </a:p>
          <a:p>
            <a:r>
              <a:rPr lang="en-GB" sz="1800" u="sng" dirty="0">
                <a:latin typeface="SassoonPrimaryInfant" pitchFamily="2" charset="0"/>
              </a:rPr>
              <a:t>- £13.72</a:t>
            </a:r>
          </a:p>
        </p:txBody>
      </p:sp>
      <p:sp>
        <p:nvSpPr>
          <p:cNvPr id="26" name="TextBox 25"/>
          <p:cNvSpPr txBox="1"/>
          <p:nvPr/>
        </p:nvSpPr>
        <p:spPr>
          <a:xfrm>
            <a:off x="1175107" y="1737832"/>
            <a:ext cx="1976462" cy="646331"/>
          </a:xfrm>
          <a:prstGeom prst="rect">
            <a:avLst/>
          </a:prstGeom>
          <a:noFill/>
        </p:spPr>
        <p:txBody>
          <a:bodyPr wrap="square" rtlCol="0">
            <a:spAutoFit/>
          </a:bodyPr>
          <a:lstStyle/>
          <a:p>
            <a:r>
              <a:rPr lang="en-GB" sz="1800" dirty="0">
                <a:latin typeface="SassoonPrimaryInfant" pitchFamily="2" charset="0"/>
              </a:rPr>
              <a:t>  £20.00</a:t>
            </a:r>
          </a:p>
          <a:p>
            <a:r>
              <a:rPr lang="en-GB" sz="1800" u="sng" dirty="0">
                <a:latin typeface="SassoonPrimaryInfant" pitchFamily="2" charset="0"/>
              </a:rPr>
              <a:t>- £13.72</a:t>
            </a:r>
          </a:p>
        </p:txBody>
      </p:sp>
      <p:cxnSp>
        <p:nvCxnSpPr>
          <p:cNvPr id="7" name="Straight Connector 6"/>
          <p:cNvCxnSpPr/>
          <p:nvPr/>
        </p:nvCxnSpPr>
        <p:spPr>
          <a:xfrm flipV="1">
            <a:off x="1516566" y="1737832"/>
            <a:ext cx="133814" cy="323165"/>
          </a:xfrm>
          <a:prstGeom prst="line">
            <a:avLst/>
          </a:prstGeom>
        </p:spPr>
        <p:style>
          <a:lnRef idx="1">
            <a:schemeClr val="dk1"/>
          </a:lnRef>
          <a:fillRef idx="0">
            <a:schemeClr val="dk1"/>
          </a:fillRef>
          <a:effectRef idx="0">
            <a:schemeClr val="dk1"/>
          </a:effectRef>
          <a:fontRef idx="minor">
            <a:schemeClr val="tx1"/>
          </a:fontRef>
        </p:style>
      </p:cxnSp>
      <p:sp>
        <p:nvSpPr>
          <p:cNvPr id="8" name="TextBox 7"/>
          <p:cNvSpPr txBox="1"/>
          <p:nvPr/>
        </p:nvSpPr>
        <p:spPr>
          <a:xfrm>
            <a:off x="1385171" y="1548849"/>
            <a:ext cx="284052" cy="307777"/>
          </a:xfrm>
          <a:prstGeom prst="rect">
            <a:avLst/>
          </a:prstGeom>
          <a:noFill/>
        </p:spPr>
        <p:txBody>
          <a:bodyPr wrap="none" rtlCol="0">
            <a:spAutoFit/>
          </a:bodyPr>
          <a:lstStyle/>
          <a:p>
            <a:r>
              <a:rPr lang="en-GB" dirty="0">
                <a:latin typeface="SassoonPrimaryInfant" pitchFamily="2" charset="0"/>
              </a:rPr>
              <a:t>1</a:t>
            </a:r>
          </a:p>
        </p:txBody>
      </p:sp>
      <p:sp>
        <p:nvSpPr>
          <p:cNvPr id="30" name="TextBox 29"/>
          <p:cNvSpPr txBox="1"/>
          <p:nvPr/>
        </p:nvSpPr>
        <p:spPr>
          <a:xfrm>
            <a:off x="1527197" y="1548848"/>
            <a:ext cx="284052" cy="307777"/>
          </a:xfrm>
          <a:prstGeom prst="rect">
            <a:avLst/>
          </a:prstGeom>
          <a:noFill/>
        </p:spPr>
        <p:txBody>
          <a:bodyPr wrap="none" rtlCol="0">
            <a:spAutoFit/>
          </a:bodyPr>
          <a:lstStyle/>
          <a:p>
            <a:r>
              <a:rPr lang="en-GB" dirty="0">
                <a:latin typeface="SassoonPrimaryInfant" pitchFamily="2" charset="0"/>
              </a:rPr>
              <a:t>1</a:t>
            </a:r>
          </a:p>
        </p:txBody>
      </p:sp>
      <p:cxnSp>
        <p:nvCxnSpPr>
          <p:cNvPr id="31" name="Straight Connector 30"/>
          <p:cNvCxnSpPr/>
          <p:nvPr/>
        </p:nvCxnSpPr>
        <p:spPr>
          <a:xfrm flipV="1">
            <a:off x="1657118" y="1734537"/>
            <a:ext cx="133814" cy="323165"/>
          </a:xfrm>
          <a:prstGeom prst="line">
            <a:avLst/>
          </a:prstGeom>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1701375" y="1558756"/>
            <a:ext cx="339296" cy="307777"/>
          </a:xfrm>
          <a:prstGeom prst="rect">
            <a:avLst/>
          </a:prstGeom>
          <a:noFill/>
        </p:spPr>
        <p:txBody>
          <a:bodyPr wrap="square" rtlCol="0">
            <a:spAutoFit/>
          </a:bodyPr>
          <a:lstStyle/>
          <a:p>
            <a:r>
              <a:rPr lang="en-GB" dirty="0">
                <a:latin typeface="SassoonPrimaryInfant" pitchFamily="2" charset="0"/>
              </a:rPr>
              <a:t>1</a:t>
            </a:r>
          </a:p>
        </p:txBody>
      </p:sp>
      <p:sp>
        <p:nvSpPr>
          <p:cNvPr id="33" name="TextBox 32"/>
          <p:cNvSpPr txBox="1"/>
          <p:nvPr/>
        </p:nvSpPr>
        <p:spPr>
          <a:xfrm>
            <a:off x="1497753" y="1376196"/>
            <a:ext cx="339296" cy="307777"/>
          </a:xfrm>
          <a:prstGeom prst="rect">
            <a:avLst/>
          </a:prstGeom>
          <a:noFill/>
        </p:spPr>
        <p:txBody>
          <a:bodyPr wrap="square" rtlCol="0">
            <a:spAutoFit/>
          </a:bodyPr>
          <a:lstStyle/>
          <a:p>
            <a:r>
              <a:rPr lang="en-GB" dirty="0">
                <a:latin typeface="SassoonPrimaryInfant" pitchFamily="2" charset="0"/>
              </a:rPr>
              <a:t>9</a:t>
            </a:r>
          </a:p>
        </p:txBody>
      </p:sp>
      <p:cxnSp>
        <p:nvCxnSpPr>
          <p:cNvPr id="34" name="Straight Connector 33"/>
          <p:cNvCxnSpPr/>
          <p:nvPr/>
        </p:nvCxnSpPr>
        <p:spPr>
          <a:xfrm flipV="1">
            <a:off x="1828843" y="1729328"/>
            <a:ext cx="133814" cy="323165"/>
          </a:xfrm>
          <a:prstGeom prst="line">
            <a:avLst/>
          </a:prstGeom>
        </p:spPr>
        <p:style>
          <a:lnRef idx="1">
            <a:schemeClr val="dk1"/>
          </a:lnRef>
          <a:fillRef idx="0">
            <a:schemeClr val="dk1"/>
          </a:fillRef>
          <a:effectRef idx="0">
            <a:schemeClr val="dk1"/>
          </a:effectRef>
          <a:fontRef idx="minor">
            <a:schemeClr val="tx1"/>
          </a:fontRef>
        </p:style>
      </p:cxnSp>
      <p:sp>
        <p:nvSpPr>
          <p:cNvPr id="35" name="TextBox 34"/>
          <p:cNvSpPr txBox="1"/>
          <p:nvPr/>
        </p:nvSpPr>
        <p:spPr>
          <a:xfrm>
            <a:off x="1705354" y="1405677"/>
            <a:ext cx="339296" cy="307777"/>
          </a:xfrm>
          <a:prstGeom prst="rect">
            <a:avLst/>
          </a:prstGeom>
          <a:noFill/>
        </p:spPr>
        <p:txBody>
          <a:bodyPr wrap="square" rtlCol="0">
            <a:spAutoFit/>
          </a:bodyPr>
          <a:lstStyle/>
          <a:p>
            <a:r>
              <a:rPr lang="en-GB" dirty="0">
                <a:latin typeface="SassoonPrimaryInfant" pitchFamily="2" charset="0"/>
              </a:rPr>
              <a:t>9</a:t>
            </a:r>
          </a:p>
        </p:txBody>
      </p:sp>
      <p:sp>
        <p:nvSpPr>
          <p:cNvPr id="36" name="TextBox 35"/>
          <p:cNvSpPr txBox="1"/>
          <p:nvPr/>
        </p:nvSpPr>
        <p:spPr>
          <a:xfrm>
            <a:off x="1849799" y="1565179"/>
            <a:ext cx="284052" cy="307777"/>
          </a:xfrm>
          <a:prstGeom prst="rect">
            <a:avLst/>
          </a:prstGeom>
          <a:noFill/>
        </p:spPr>
        <p:txBody>
          <a:bodyPr wrap="none" rtlCol="0">
            <a:spAutoFit/>
          </a:bodyPr>
          <a:lstStyle/>
          <a:p>
            <a:r>
              <a:rPr lang="en-GB" dirty="0">
                <a:latin typeface="SassoonPrimaryInfant" pitchFamily="2" charset="0"/>
              </a:rPr>
              <a:t>1</a:t>
            </a:r>
          </a:p>
        </p:txBody>
      </p:sp>
      <p:sp>
        <p:nvSpPr>
          <p:cNvPr id="37" name="TextBox 36"/>
          <p:cNvSpPr txBox="1"/>
          <p:nvPr/>
        </p:nvSpPr>
        <p:spPr>
          <a:xfrm>
            <a:off x="1876590" y="2319108"/>
            <a:ext cx="286748" cy="369332"/>
          </a:xfrm>
          <a:prstGeom prst="rect">
            <a:avLst/>
          </a:prstGeom>
          <a:noFill/>
        </p:spPr>
        <p:txBody>
          <a:bodyPr wrap="square" rtlCol="0">
            <a:spAutoFit/>
          </a:bodyPr>
          <a:lstStyle/>
          <a:p>
            <a:r>
              <a:rPr lang="en-GB" sz="1800" dirty="0">
                <a:latin typeface="SassoonPrimaryInfant" pitchFamily="2" charset="0"/>
              </a:rPr>
              <a:t>8</a:t>
            </a:r>
          </a:p>
        </p:txBody>
      </p:sp>
      <p:cxnSp>
        <p:nvCxnSpPr>
          <p:cNvPr id="10" name="Straight Connector 9"/>
          <p:cNvCxnSpPr/>
          <p:nvPr/>
        </p:nvCxnSpPr>
        <p:spPr>
          <a:xfrm>
            <a:off x="165005" y="2599230"/>
            <a:ext cx="794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a:off x="1294732" y="2599230"/>
            <a:ext cx="794000" cy="0"/>
          </a:xfrm>
          <a:prstGeom prst="line">
            <a:avLst/>
          </a:prstGeom>
          <a:ln w="19050"/>
        </p:spPr>
        <p:style>
          <a:lnRef idx="1">
            <a:schemeClr val="dk1"/>
          </a:lnRef>
          <a:fillRef idx="0">
            <a:schemeClr val="dk1"/>
          </a:fillRef>
          <a:effectRef idx="0">
            <a:schemeClr val="dk1"/>
          </a:effectRef>
          <a:fontRef idx="minor">
            <a:schemeClr val="tx1"/>
          </a:fontRef>
        </p:style>
      </p:cxnSp>
      <p:sp>
        <p:nvSpPr>
          <p:cNvPr id="43" name="TextBox 42"/>
          <p:cNvSpPr txBox="1"/>
          <p:nvPr/>
        </p:nvSpPr>
        <p:spPr>
          <a:xfrm>
            <a:off x="1745458" y="2315694"/>
            <a:ext cx="249801" cy="369332"/>
          </a:xfrm>
          <a:prstGeom prst="rect">
            <a:avLst/>
          </a:prstGeom>
          <a:noFill/>
        </p:spPr>
        <p:txBody>
          <a:bodyPr wrap="square" rtlCol="0">
            <a:spAutoFit/>
          </a:bodyPr>
          <a:lstStyle/>
          <a:p>
            <a:r>
              <a:rPr lang="en-GB" sz="1800" dirty="0">
                <a:latin typeface="SassoonPrimaryInfant" pitchFamily="2" charset="0"/>
              </a:rPr>
              <a:t>2</a:t>
            </a:r>
          </a:p>
        </p:txBody>
      </p:sp>
      <p:sp>
        <p:nvSpPr>
          <p:cNvPr id="45" name="TextBox 44"/>
          <p:cNvSpPr txBox="1"/>
          <p:nvPr/>
        </p:nvSpPr>
        <p:spPr>
          <a:xfrm>
            <a:off x="1655234" y="2166516"/>
            <a:ext cx="221356" cy="523220"/>
          </a:xfrm>
          <a:prstGeom prst="rect">
            <a:avLst/>
          </a:prstGeom>
          <a:noFill/>
        </p:spPr>
        <p:txBody>
          <a:bodyPr wrap="square" rtlCol="0">
            <a:spAutoFit/>
          </a:bodyPr>
          <a:lstStyle/>
          <a:p>
            <a:r>
              <a:rPr lang="en-GB" sz="2800" dirty="0">
                <a:latin typeface="SassoonPrimaryInfant" pitchFamily="2" charset="0"/>
              </a:rPr>
              <a:t>.</a:t>
            </a:r>
          </a:p>
        </p:txBody>
      </p:sp>
      <p:sp>
        <p:nvSpPr>
          <p:cNvPr id="46" name="TextBox 45"/>
          <p:cNvSpPr txBox="1"/>
          <p:nvPr/>
        </p:nvSpPr>
        <p:spPr>
          <a:xfrm>
            <a:off x="1527197" y="2323387"/>
            <a:ext cx="266326" cy="369332"/>
          </a:xfrm>
          <a:prstGeom prst="rect">
            <a:avLst/>
          </a:prstGeom>
          <a:noFill/>
        </p:spPr>
        <p:txBody>
          <a:bodyPr wrap="square" rtlCol="0">
            <a:spAutoFit/>
          </a:bodyPr>
          <a:lstStyle/>
          <a:p>
            <a:r>
              <a:rPr lang="en-GB" sz="1800" dirty="0">
                <a:latin typeface="SassoonPrimaryInfant" pitchFamily="2" charset="0"/>
              </a:rPr>
              <a:t>6</a:t>
            </a:r>
          </a:p>
        </p:txBody>
      </p:sp>
      <p:sp>
        <p:nvSpPr>
          <p:cNvPr id="47" name="TextBox 46"/>
          <p:cNvSpPr txBox="1"/>
          <p:nvPr/>
        </p:nvSpPr>
        <p:spPr>
          <a:xfrm>
            <a:off x="662149" y="2915532"/>
            <a:ext cx="1976462" cy="646331"/>
          </a:xfrm>
          <a:prstGeom prst="rect">
            <a:avLst/>
          </a:prstGeom>
          <a:noFill/>
        </p:spPr>
        <p:txBody>
          <a:bodyPr wrap="square" rtlCol="0">
            <a:spAutoFit/>
          </a:bodyPr>
          <a:lstStyle/>
          <a:p>
            <a:r>
              <a:rPr lang="en-GB" sz="1800" dirty="0">
                <a:latin typeface="SassoonPrimaryInfant" pitchFamily="2" charset="0"/>
              </a:rPr>
              <a:t>  £19.99</a:t>
            </a:r>
          </a:p>
          <a:p>
            <a:r>
              <a:rPr lang="en-GB" sz="1800" u="sng" dirty="0">
                <a:latin typeface="SassoonPrimaryInfant" pitchFamily="2" charset="0"/>
              </a:rPr>
              <a:t>- £13.71</a:t>
            </a:r>
          </a:p>
        </p:txBody>
      </p:sp>
      <p:cxnSp>
        <p:nvCxnSpPr>
          <p:cNvPr id="48" name="Straight Connector 47"/>
          <p:cNvCxnSpPr/>
          <p:nvPr/>
        </p:nvCxnSpPr>
        <p:spPr>
          <a:xfrm>
            <a:off x="776313" y="3744089"/>
            <a:ext cx="794000" cy="0"/>
          </a:xfrm>
          <a:prstGeom prst="line">
            <a:avLst/>
          </a:prstGeom>
          <a:ln w="19050"/>
        </p:spPr>
        <p:style>
          <a:lnRef idx="1">
            <a:schemeClr val="dk1"/>
          </a:lnRef>
          <a:fillRef idx="0">
            <a:schemeClr val="dk1"/>
          </a:fillRef>
          <a:effectRef idx="0">
            <a:schemeClr val="dk1"/>
          </a:effectRef>
          <a:fontRef idx="minor">
            <a:schemeClr val="tx1"/>
          </a:fontRef>
        </p:style>
      </p:cxnSp>
      <p:sp>
        <p:nvSpPr>
          <p:cNvPr id="49" name="TextBox 48"/>
          <p:cNvSpPr txBox="1"/>
          <p:nvPr/>
        </p:nvSpPr>
        <p:spPr>
          <a:xfrm>
            <a:off x="790361" y="4176781"/>
            <a:ext cx="5800009" cy="954107"/>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SassoonPrimaryInfant" pitchFamily="2" charset="0"/>
              </a:rPr>
              <a:t>In conclusion, during a few lessons each week, number talks can form a part of a numeracy lesson  They are not designed to replace a whole lesson and they are great for allowing pupils to share their strategies and learn more efficient strategies of solving a problem from each other. </a:t>
            </a:r>
          </a:p>
        </p:txBody>
      </p:sp>
      <p:sp>
        <p:nvSpPr>
          <p:cNvPr id="14" name="TextBox 13"/>
          <p:cNvSpPr txBox="1"/>
          <p:nvPr/>
        </p:nvSpPr>
        <p:spPr>
          <a:xfrm>
            <a:off x="1356097" y="3453182"/>
            <a:ext cx="311304" cy="369332"/>
          </a:xfrm>
          <a:prstGeom prst="rect">
            <a:avLst/>
          </a:prstGeom>
          <a:noFill/>
        </p:spPr>
        <p:txBody>
          <a:bodyPr wrap="none" rtlCol="0">
            <a:spAutoFit/>
          </a:bodyPr>
          <a:lstStyle/>
          <a:p>
            <a:r>
              <a:rPr lang="en-GB" sz="1800" dirty="0">
                <a:latin typeface="SassoonPrimaryInfant" pitchFamily="2" charset="0"/>
              </a:rPr>
              <a:t>8</a:t>
            </a:r>
          </a:p>
        </p:txBody>
      </p:sp>
      <p:sp>
        <p:nvSpPr>
          <p:cNvPr id="52" name="TextBox 51"/>
          <p:cNvSpPr txBox="1"/>
          <p:nvPr/>
        </p:nvSpPr>
        <p:spPr>
          <a:xfrm>
            <a:off x="1215893" y="3453182"/>
            <a:ext cx="311304" cy="369332"/>
          </a:xfrm>
          <a:prstGeom prst="rect">
            <a:avLst/>
          </a:prstGeom>
          <a:noFill/>
        </p:spPr>
        <p:txBody>
          <a:bodyPr wrap="none" rtlCol="0">
            <a:spAutoFit/>
          </a:bodyPr>
          <a:lstStyle/>
          <a:p>
            <a:r>
              <a:rPr lang="en-GB" sz="1800" dirty="0">
                <a:latin typeface="SassoonPrimaryInfant" pitchFamily="2" charset="0"/>
              </a:rPr>
              <a:t>2</a:t>
            </a:r>
          </a:p>
        </p:txBody>
      </p:sp>
      <p:sp>
        <p:nvSpPr>
          <p:cNvPr id="53" name="TextBox 52"/>
          <p:cNvSpPr txBox="1"/>
          <p:nvPr/>
        </p:nvSpPr>
        <p:spPr>
          <a:xfrm>
            <a:off x="1140974" y="3325323"/>
            <a:ext cx="274434" cy="523220"/>
          </a:xfrm>
          <a:prstGeom prst="rect">
            <a:avLst/>
          </a:prstGeom>
          <a:noFill/>
        </p:spPr>
        <p:txBody>
          <a:bodyPr wrap="none" rtlCol="0">
            <a:spAutoFit/>
          </a:bodyPr>
          <a:lstStyle/>
          <a:p>
            <a:r>
              <a:rPr lang="en-GB" sz="2800" dirty="0">
                <a:latin typeface="SassoonPrimaryInfant" pitchFamily="2" charset="0"/>
              </a:rPr>
              <a:t>.</a:t>
            </a:r>
          </a:p>
        </p:txBody>
      </p:sp>
      <p:sp>
        <p:nvSpPr>
          <p:cNvPr id="54" name="TextBox 53"/>
          <p:cNvSpPr txBox="1"/>
          <p:nvPr/>
        </p:nvSpPr>
        <p:spPr>
          <a:xfrm>
            <a:off x="1029185" y="3453182"/>
            <a:ext cx="311304" cy="369332"/>
          </a:xfrm>
          <a:prstGeom prst="rect">
            <a:avLst/>
          </a:prstGeom>
          <a:noFill/>
        </p:spPr>
        <p:txBody>
          <a:bodyPr wrap="none" rtlCol="0">
            <a:spAutoFit/>
          </a:bodyPr>
          <a:lstStyle/>
          <a:p>
            <a:r>
              <a:rPr lang="en-GB" sz="1800" dirty="0">
                <a:latin typeface="SassoonPrimaryInfant" pitchFamily="2" charset="0"/>
              </a:rPr>
              <a:t>6</a:t>
            </a:r>
          </a:p>
        </p:txBody>
      </p:sp>
      <p:pic>
        <p:nvPicPr>
          <p:cNvPr id="4" name="Number Talks Slide 2">
            <a:hlinkClick r:id="" action="ppaction://media"/>
            <a:extLst>
              <a:ext uri="{FF2B5EF4-FFF2-40B4-BE49-F238E27FC236}">
                <a16:creationId xmlns:a16="http://schemas.microsoft.com/office/drawing/2014/main" id="{354FD477-092A-F4CE-A264-00DC1A20AB9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287081" y="101569"/>
            <a:ext cx="487363" cy="487363"/>
          </a:xfrm>
          <a:prstGeom prst="rect">
            <a:avLst/>
          </a:prstGeom>
        </p:spPr>
      </p:pic>
    </p:spTree>
    <p:extLst>
      <p:ext uri="{BB962C8B-B14F-4D97-AF65-F5344CB8AC3E}">
        <p14:creationId xmlns:p14="http://schemas.microsoft.com/office/powerpoint/2010/main" val="363092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509" fill="hold"/>
                                        <p:tgtEl>
                                          <p:spTgt spid="4"/>
                                        </p:tgtEl>
                                      </p:cBhvr>
                                    </p:cmd>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500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10000"/>
                                  </p:stCondLst>
                                  <p:childTnLst>
                                    <p:set>
                                      <p:cBhvr>
                                        <p:cTn id="12" dur="1" fill="hold">
                                          <p:stCondLst>
                                            <p:cond delay="0"/>
                                          </p:stCondLst>
                                        </p:cTn>
                                        <p:tgtEl>
                                          <p:spTgt spid="23">
                                            <p:txEl>
                                              <p:pRg st="0" end="0"/>
                                            </p:txEl>
                                          </p:spTgt>
                                        </p:tgtEl>
                                        <p:attrNameLst>
                                          <p:attrName>style.visibility</p:attrName>
                                        </p:attrNameLst>
                                      </p:cBhvr>
                                      <p:to>
                                        <p:strVal val="visible"/>
                                      </p:to>
                                    </p:set>
                                  </p:childTnLst>
                                </p:cTn>
                              </p:par>
                              <p:par>
                                <p:cTn id="13" presetID="1" presetClass="entr" presetSubtype="0" fill="hold" nodeType="withEffect">
                                  <p:stCondLst>
                                    <p:cond delay="35000"/>
                                  </p:stCondLst>
                                  <p:childTnLst>
                                    <p:set>
                                      <p:cBhvr>
                                        <p:cTn id="14" dur="1" fill="hold">
                                          <p:stCondLst>
                                            <p:cond delay="0"/>
                                          </p:stCondLst>
                                        </p:cTn>
                                        <p:tgtEl>
                                          <p:spTgt spid="23">
                                            <p:txEl>
                                              <p:pRg st="1" end="1"/>
                                            </p:txEl>
                                          </p:spTgt>
                                        </p:tgtEl>
                                        <p:attrNameLst>
                                          <p:attrName>style.visibility</p:attrName>
                                        </p:attrNameLst>
                                      </p:cBhvr>
                                      <p:to>
                                        <p:strVal val="visible"/>
                                      </p:to>
                                    </p:set>
                                  </p:childTnLst>
                                </p:cTn>
                              </p:par>
                              <p:par>
                                <p:cTn id="15" presetID="1" presetClass="entr" presetSubtype="0" fill="hold" grpId="0" nodeType="withEffect">
                                  <p:stCondLst>
                                    <p:cond delay="3500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3500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3600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3600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nodeType="withEffect">
                                  <p:stCondLst>
                                    <p:cond delay="3700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3750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3800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3850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3900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3900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3950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4000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4050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grpId="0" nodeType="withEffect">
                                  <p:stCondLst>
                                    <p:cond delay="4100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4150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grpId="0" nodeType="withEffect">
                                  <p:stCondLst>
                                    <p:cond delay="42000"/>
                                  </p:stCondLst>
                                  <p:childTnLst>
                                    <p:set>
                                      <p:cBhvr>
                                        <p:cTn id="46" dur="1" fill="hold">
                                          <p:stCondLst>
                                            <p:cond delay="0"/>
                                          </p:stCondLst>
                                        </p:cTn>
                                        <p:tgtEl>
                                          <p:spTgt spid="45"/>
                                        </p:tgtEl>
                                        <p:attrNameLst>
                                          <p:attrName>style.visibility</p:attrName>
                                        </p:attrNameLst>
                                      </p:cBhvr>
                                      <p:to>
                                        <p:strVal val="visible"/>
                                      </p:to>
                                    </p:set>
                                  </p:childTnLst>
                                </p:cTn>
                              </p:par>
                              <p:par>
                                <p:cTn id="47" presetID="1" presetClass="entr" presetSubtype="0" fill="hold" grpId="0" nodeType="withEffect">
                                  <p:stCondLst>
                                    <p:cond delay="42500"/>
                                  </p:stCondLst>
                                  <p:childTnLst>
                                    <p:set>
                                      <p:cBhvr>
                                        <p:cTn id="48" dur="1" fill="hold">
                                          <p:stCondLst>
                                            <p:cond delay="0"/>
                                          </p:stCondLst>
                                        </p:cTn>
                                        <p:tgtEl>
                                          <p:spTgt spid="46"/>
                                        </p:tgtEl>
                                        <p:attrNameLst>
                                          <p:attrName>style.visibility</p:attrName>
                                        </p:attrNameLst>
                                      </p:cBhvr>
                                      <p:to>
                                        <p:strVal val="visible"/>
                                      </p:to>
                                    </p:set>
                                  </p:childTnLst>
                                </p:cTn>
                              </p:par>
                              <p:par>
                                <p:cTn id="49" presetID="1" presetClass="entr" presetSubtype="0" fill="hold" nodeType="withEffect">
                                  <p:stCondLst>
                                    <p:cond delay="53000"/>
                                  </p:stCondLst>
                                  <p:childTnLst>
                                    <p:set>
                                      <p:cBhvr>
                                        <p:cTn id="50" dur="1" fill="hold">
                                          <p:stCondLst>
                                            <p:cond delay="0"/>
                                          </p:stCondLst>
                                        </p:cTn>
                                        <p:tgtEl>
                                          <p:spTgt spid="23">
                                            <p:txEl>
                                              <p:pRg st="2" end="2"/>
                                            </p:txEl>
                                          </p:spTgt>
                                        </p:tgtEl>
                                        <p:attrNameLst>
                                          <p:attrName>style.visibility</p:attrName>
                                        </p:attrNameLst>
                                      </p:cBhvr>
                                      <p:to>
                                        <p:strVal val="visible"/>
                                      </p:to>
                                    </p:set>
                                  </p:childTnLst>
                                </p:cTn>
                              </p:par>
                              <p:par>
                                <p:cTn id="51" presetID="1" presetClass="entr" presetSubtype="0" fill="hold" grpId="0" nodeType="withEffect">
                                  <p:stCondLst>
                                    <p:cond delay="54000"/>
                                  </p:stCondLst>
                                  <p:childTnLst>
                                    <p:set>
                                      <p:cBhvr>
                                        <p:cTn id="52" dur="1" fill="hold">
                                          <p:stCondLst>
                                            <p:cond delay="0"/>
                                          </p:stCondLst>
                                        </p:cTn>
                                        <p:tgtEl>
                                          <p:spTgt spid="47"/>
                                        </p:tgtEl>
                                        <p:attrNameLst>
                                          <p:attrName>style.visibility</p:attrName>
                                        </p:attrNameLst>
                                      </p:cBhvr>
                                      <p:to>
                                        <p:strVal val="visible"/>
                                      </p:to>
                                    </p:set>
                                  </p:childTnLst>
                                </p:cTn>
                              </p:par>
                              <p:par>
                                <p:cTn id="53" presetID="1" presetClass="entr" presetSubtype="0" fill="hold" nodeType="withEffect">
                                  <p:stCondLst>
                                    <p:cond delay="55000"/>
                                  </p:stCondLst>
                                  <p:childTnLst>
                                    <p:set>
                                      <p:cBhvr>
                                        <p:cTn id="54" dur="1" fill="hold">
                                          <p:stCondLst>
                                            <p:cond delay="0"/>
                                          </p:stCondLst>
                                        </p:cTn>
                                        <p:tgtEl>
                                          <p:spTgt spid="48"/>
                                        </p:tgtEl>
                                        <p:attrNameLst>
                                          <p:attrName>style.visibility</p:attrName>
                                        </p:attrNameLst>
                                      </p:cBhvr>
                                      <p:to>
                                        <p:strVal val="visible"/>
                                      </p:to>
                                    </p:set>
                                  </p:childTnLst>
                                </p:cTn>
                              </p:par>
                              <p:par>
                                <p:cTn id="55" presetID="1" presetClass="entr" presetSubtype="0" fill="hold" grpId="0" nodeType="withEffect">
                                  <p:stCondLst>
                                    <p:cond delay="5600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57000"/>
                                  </p:stCondLst>
                                  <p:childTnLst>
                                    <p:set>
                                      <p:cBhvr>
                                        <p:cTn id="58" dur="1" fill="hold">
                                          <p:stCondLst>
                                            <p:cond delay="0"/>
                                          </p:stCondLst>
                                        </p:cTn>
                                        <p:tgtEl>
                                          <p:spTgt spid="52"/>
                                        </p:tgtEl>
                                        <p:attrNameLst>
                                          <p:attrName>style.visibility</p:attrName>
                                        </p:attrNameLst>
                                      </p:cBhvr>
                                      <p:to>
                                        <p:strVal val="visible"/>
                                      </p:to>
                                    </p:set>
                                  </p:childTnLst>
                                </p:cTn>
                              </p:par>
                              <p:par>
                                <p:cTn id="59" presetID="1" presetClass="entr" presetSubtype="0" fill="hold" grpId="0" nodeType="withEffect">
                                  <p:stCondLst>
                                    <p:cond delay="58000"/>
                                  </p:stCondLst>
                                  <p:childTnLst>
                                    <p:set>
                                      <p:cBhvr>
                                        <p:cTn id="60" dur="1" fill="hold">
                                          <p:stCondLst>
                                            <p:cond delay="0"/>
                                          </p:stCondLst>
                                        </p:cTn>
                                        <p:tgtEl>
                                          <p:spTgt spid="53"/>
                                        </p:tgtEl>
                                        <p:attrNameLst>
                                          <p:attrName>style.visibility</p:attrName>
                                        </p:attrNameLst>
                                      </p:cBhvr>
                                      <p:to>
                                        <p:strVal val="visible"/>
                                      </p:to>
                                    </p:set>
                                  </p:childTnLst>
                                </p:cTn>
                              </p:par>
                              <p:par>
                                <p:cTn id="61" presetID="1" presetClass="entr" presetSubtype="0" fill="hold" grpId="0" nodeType="withEffect">
                                  <p:stCondLst>
                                    <p:cond delay="59000"/>
                                  </p:stCondLst>
                                  <p:childTnLst>
                                    <p:set>
                                      <p:cBhvr>
                                        <p:cTn id="62" dur="1" fill="hold">
                                          <p:stCondLst>
                                            <p:cond delay="0"/>
                                          </p:stCondLst>
                                        </p:cTn>
                                        <p:tgtEl>
                                          <p:spTgt spid="54"/>
                                        </p:tgtEl>
                                        <p:attrNameLst>
                                          <p:attrName>style.visibility</p:attrName>
                                        </p:attrNameLst>
                                      </p:cBhvr>
                                      <p:to>
                                        <p:strVal val="visible"/>
                                      </p:to>
                                    </p:set>
                                  </p:childTnLst>
                                </p:cTn>
                              </p:par>
                              <p:par>
                                <p:cTn id="63" presetID="1" presetClass="entr" presetSubtype="0" fill="hold" nodeType="withEffect">
                                  <p:stCondLst>
                                    <p:cond delay="60000"/>
                                  </p:stCondLst>
                                  <p:childTnLst>
                                    <p:set>
                                      <p:cBhvr>
                                        <p:cTn id="64"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5" fill="hold" display="0">
                  <p:stCondLst>
                    <p:cond delay="indefinite"/>
                  </p:stCondLst>
                  <p:endCondLst>
                    <p:cond evt="onStopAudio" delay="0">
                      <p:tgtEl>
                        <p:sldTgt/>
                      </p:tgtEl>
                    </p:cond>
                  </p:endCondLst>
                </p:cTn>
                <p:tgtEl>
                  <p:spTgt spid="4"/>
                </p:tgtEl>
              </p:cMediaNode>
            </p:audio>
          </p:childTnLst>
        </p:cTn>
      </p:par>
    </p:tnLst>
    <p:bldLst>
      <p:bldP spid="2" grpId="0"/>
      <p:bldP spid="24" grpId="0"/>
      <p:bldP spid="25" grpId="0"/>
      <p:bldP spid="26" grpId="0"/>
      <p:bldP spid="8" grpId="0"/>
      <p:bldP spid="30" grpId="0"/>
      <p:bldP spid="32" grpId="0"/>
      <p:bldP spid="33" grpId="0"/>
      <p:bldP spid="35" grpId="0"/>
      <p:bldP spid="36" grpId="0"/>
      <p:bldP spid="37" grpId="0"/>
      <p:bldP spid="43" grpId="0"/>
      <p:bldP spid="45" grpId="0"/>
      <p:bldP spid="46" grpId="0"/>
      <p:bldP spid="47" grpId="0"/>
      <p:bldP spid="14" grpId="0"/>
      <p:bldP spid="52" grpId="0"/>
      <p:bldP spid="53" grpId="0"/>
      <p:bldP spid="5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grpSp>
        <p:nvGrpSpPr>
          <p:cNvPr id="1741" name="Google Shape;1741;p43"/>
          <p:cNvGrpSpPr/>
          <p:nvPr/>
        </p:nvGrpSpPr>
        <p:grpSpPr>
          <a:xfrm rot="-1328856">
            <a:off x="8513161" y="4495160"/>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defTabSz="914378"/>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defTabSz="914378"/>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defTabSz="914378"/>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defTabSz="914378"/>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defTabSz="914378"/>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defTabSz="914378"/>
                <a:endParaRPr/>
              </a:p>
            </p:txBody>
          </p:sp>
        </p:grpSp>
      </p:grpSp>
      <p:grpSp>
        <p:nvGrpSpPr>
          <p:cNvPr id="1758" name="Google Shape;1758;p43"/>
          <p:cNvGrpSpPr/>
          <p:nvPr/>
        </p:nvGrpSpPr>
        <p:grpSpPr>
          <a:xfrm>
            <a:off x="1" y="4097825"/>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defTabSz="914378"/>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defTabSz="914378"/>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defTabSz="914378"/>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defTabSz="914378"/>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defTabSz="914378"/>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defTabSz="914378"/>
              <a:endParaRPr/>
            </a:p>
          </p:txBody>
        </p:sp>
      </p:grpSp>
      <p:pic>
        <p:nvPicPr>
          <p:cNvPr id="20" name="Picture 19"/>
          <p:cNvPicPr/>
          <p:nvPr/>
        </p:nvPicPr>
        <p:blipFill>
          <a:blip r:embed="rId5"/>
          <a:stretch>
            <a:fillRect/>
          </a:stretch>
        </p:blipFill>
        <p:spPr>
          <a:xfrm>
            <a:off x="314881" y="232304"/>
            <a:ext cx="2702639" cy="1100108"/>
          </a:xfrm>
          <a:prstGeom prst="rect">
            <a:avLst/>
          </a:prstGeom>
        </p:spPr>
      </p:pic>
      <p:pic>
        <p:nvPicPr>
          <p:cNvPr id="2" name="Picture 1"/>
          <p:cNvPicPr>
            <a:picLocks noChangeAspect="1"/>
          </p:cNvPicPr>
          <p:nvPr/>
        </p:nvPicPr>
        <p:blipFill>
          <a:blip r:embed="rId6"/>
          <a:stretch>
            <a:fillRect/>
          </a:stretch>
        </p:blipFill>
        <p:spPr>
          <a:xfrm>
            <a:off x="1791450" y="2138855"/>
            <a:ext cx="4536281" cy="885825"/>
          </a:xfrm>
          <a:prstGeom prst="rect">
            <a:avLst/>
          </a:prstGeom>
        </p:spPr>
      </p:pic>
      <p:sp>
        <p:nvSpPr>
          <p:cNvPr id="6" name="TextBox 5"/>
          <p:cNvSpPr txBox="1"/>
          <p:nvPr/>
        </p:nvSpPr>
        <p:spPr>
          <a:xfrm>
            <a:off x="559553" y="1359857"/>
            <a:ext cx="5584372" cy="738664"/>
          </a:xfrm>
          <a:prstGeom prst="rect">
            <a:avLst/>
          </a:prstGeom>
          <a:noFill/>
        </p:spPr>
        <p:txBody>
          <a:bodyPr wrap="square" rtlCol="0">
            <a:spAutoFit/>
          </a:bodyPr>
          <a:lstStyle/>
          <a:p>
            <a:pPr marL="214313" indent="-214313">
              <a:buFont typeface="Arial" panose="020B0604020202020204" pitchFamily="34" charset="0"/>
              <a:buChar char="•"/>
            </a:pPr>
            <a:r>
              <a:rPr lang="en-GB" sz="1050" dirty="0">
                <a:solidFill>
                  <a:schemeClr val="accent3"/>
                </a:solidFill>
              </a:rPr>
              <a:t>High quality individualised tutoring </a:t>
            </a:r>
          </a:p>
          <a:p>
            <a:pPr marL="214313" indent="-214313">
              <a:buFont typeface="Arial" panose="020B0604020202020204" pitchFamily="34" charset="0"/>
              <a:buChar char="•"/>
            </a:pPr>
            <a:r>
              <a:rPr lang="en-GB" sz="1050" dirty="0">
                <a:solidFill>
                  <a:schemeClr val="accent3"/>
                </a:solidFill>
              </a:rPr>
              <a:t>Bespoke to each child’s individual needs – support &amp; challenge </a:t>
            </a:r>
          </a:p>
          <a:p>
            <a:pPr marL="214313" indent="-214313">
              <a:buFont typeface="Arial" panose="020B0604020202020204" pitchFamily="34" charset="0"/>
              <a:buChar char="•"/>
            </a:pPr>
            <a:r>
              <a:rPr lang="en-GB" sz="1050" dirty="0">
                <a:solidFill>
                  <a:schemeClr val="accent3"/>
                </a:solidFill>
              </a:rPr>
              <a:t>Encourages independence &amp; responsibility for own learning </a:t>
            </a:r>
          </a:p>
          <a:p>
            <a:pPr marL="214313" indent="-214313">
              <a:buFont typeface="Arial" panose="020B0604020202020204" pitchFamily="34" charset="0"/>
              <a:buChar char="•"/>
            </a:pPr>
            <a:endParaRPr lang="en-GB" sz="1050" dirty="0">
              <a:solidFill>
                <a:schemeClr val="accent3"/>
              </a:solidFill>
            </a:endParaRPr>
          </a:p>
        </p:txBody>
      </p:sp>
      <p:pic>
        <p:nvPicPr>
          <p:cNvPr id="7" name="Picture 6"/>
          <p:cNvPicPr>
            <a:picLocks noChangeAspect="1"/>
          </p:cNvPicPr>
          <p:nvPr/>
        </p:nvPicPr>
        <p:blipFill>
          <a:blip r:embed="rId7"/>
          <a:stretch>
            <a:fillRect/>
          </a:stretch>
        </p:blipFill>
        <p:spPr>
          <a:xfrm>
            <a:off x="1116911" y="3210083"/>
            <a:ext cx="2647950" cy="1474869"/>
          </a:xfrm>
          <a:prstGeom prst="rect">
            <a:avLst/>
          </a:prstGeom>
        </p:spPr>
      </p:pic>
      <p:pic>
        <p:nvPicPr>
          <p:cNvPr id="25" name="Picture 24"/>
          <p:cNvPicPr/>
          <p:nvPr/>
        </p:nvPicPr>
        <p:blipFill>
          <a:blip r:embed="rId8"/>
          <a:stretch>
            <a:fillRect/>
          </a:stretch>
        </p:blipFill>
        <p:spPr>
          <a:xfrm>
            <a:off x="4059590" y="3210083"/>
            <a:ext cx="2648700" cy="1474200"/>
          </a:xfrm>
          <a:prstGeom prst="rect">
            <a:avLst/>
          </a:prstGeom>
        </p:spPr>
      </p:pic>
      <p:pic>
        <p:nvPicPr>
          <p:cNvPr id="3" name="Audio Recording 16 Jun 2022 at 16:51:03" descr="Audio Recording 16 Jun 2022 at 16:51:03">
            <a:hlinkClick r:id="" action="ppaction://media"/>
            <a:extLst>
              <a:ext uri="{FF2B5EF4-FFF2-40B4-BE49-F238E27FC236}">
                <a16:creationId xmlns:a16="http://schemas.microsoft.com/office/drawing/2014/main" id="{75F709FD-6429-5EAE-6E87-76A46860415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22931" y="232304"/>
            <a:ext cx="609600" cy="609600"/>
          </a:xfrm>
          <a:prstGeom prst="rect">
            <a:avLst/>
          </a:prstGeom>
        </p:spPr>
      </p:pic>
    </p:spTree>
    <p:extLst>
      <p:ext uri="{BB962C8B-B14F-4D97-AF65-F5344CB8AC3E}">
        <p14:creationId xmlns:p14="http://schemas.microsoft.com/office/powerpoint/2010/main" val="377812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8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27244"/>
            <a:ext cx="7126979" cy="565374"/>
          </a:xfrm>
        </p:spPr>
        <p:txBody>
          <a:bodyPr>
            <a:normAutofit fontScale="90000"/>
          </a:bodyPr>
          <a:lstStyle/>
          <a:p>
            <a:pPr marL="0" indent="0"/>
            <a:r>
              <a:rPr lang="en-GB" sz="4000" dirty="0">
                <a:solidFill>
                  <a:schemeClr val="accent2">
                    <a:lumMod val="50000"/>
                  </a:schemeClr>
                </a:solidFill>
              </a:rPr>
              <a:t>White Rose Maths</a:t>
            </a:r>
            <a:endParaRPr lang="en-GB" sz="4000" dirty="0"/>
          </a:p>
        </p:txBody>
      </p:sp>
      <p:sp>
        <p:nvSpPr>
          <p:cNvPr id="4" name="Content Placeholder 3"/>
          <p:cNvSpPr>
            <a:spLocks noGrp="1"/>
          </p:cNvSpPr>
          <p:nvPr>
            <p:ph idx="1"/>
          </p:nvPr>
        </p:nvSpPr>
        <p:spPr>
          <a:xfrm>
            <a:off x="313879" y="622603"/>
            <a:ext cx="6881308" cy="3234904"/>
          </a:xfrm>
        </p:spPr>
        <p:txBody>
          <a:bodyPr>
            <a:noAutofit/>
          </a:bodyPr>
          <a:lstStyle/>
          <a:p>
            <a:r>
              <a:rPr lang="en-GB" sz="2400" dirty="0"/>
              <a:t>What is White Rose Maths?</a:t>
            </a:r>
          </a:p>
          <a:p>
            <a:pPr lvl="1"/>
            <a:r>
              <a:rPr lang="en-GB" sz="2250" dirty="0"/>
              <a:t>Mastery in Action</a:t>
            </a:r>
          </a:p>
          <a:p>
            <a:pPr lvl="1"/>
            <a:r>
              <a:rPr lang="en-GB" sz="2250" dirty="0"/>
              <a:t>CPA Approach in Action</a:t>
            </a:r>
          </a:p>
          <a:p>
            <a:pPr lvl="1"/>
            <a:r>
              <a:rPr lang="en-GB" sz="2250" dirty="0"/>
              <a:t>Developing Reasoning </a:t>
            </a:r>
          </a:p>
          <a:p>
            <a:pPr marL="457200" lvl="1" indent="0">
              <a:buNone/>
            </a:pPr>
            <a:r>
              <a:rPr lang="en-GB" sz="2250" dirty="0"/>
              <a:t>and Problem Solving Skills</a:t>
            </a:r>
          </a:p>
          <a:p>
            <a:pPr marL="457200" lvl="1" indent="0">
              <a:buNone/>
            </a:pPr>
            <a:endParaRPr lang="en-GB" sz="225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5"/>
          <a:stretch>
            <a:fillRect/>
          </a:stretch>
        </p:blipFill>
        <p:spPr>
          <a:xfrm>
            <a:off x="4620341" y="112011"/>
            <a:ext cx="4828601" cy="4910442"/>
          </a:xfrm>
          <a:prstGeom prst="rect">
            <a:avLst/>
          </a:prstGeom>
        </p:spPr>
      </p:pic>
      <p:pic>
        <p:nvPicPr>
          <p:cNvPr id="5" name="White Rose 1">
            <a:hlinkClick r:id="" action="ppaction://media"/>
            <a:extLst>
              <a:ext uri="{FF2B5EF4-FFF2-40B4-BE49-F238E27FC236}">
                <a16:creationId xmlns:a16="http://schemas.microsoft.com/office/drawing/2014/main" id="{150C3962-4A9A-A0D0-E605-10C05A360C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24300" y="150780"/>
            <a:ext cx="406400" cy="406400"/>
          </a:xfrm>
          <a:prstGeom prst="rect">
            <a:avLst/>
          </a:prstGeom>
        </p:spPr>
      </p:pic>
    </p:spTree>
    <p:extLst>
      <p:ext uri="{BB962C8B-B14F-4D97-AF65-F5344CB8AC3E}">
        <p14:creationId xmlns:p14="http://schemas.microsoft.com/office/powerpoint/2010/main" val="1027166163"/>
      </p:ext>
    </p:extLst>
  </p:cSld>
  <p:clrMapOvr>
    <a:masterClrMapping/>
  </p:clrMapOvr>
  <mc:AlternateContent xmlns:mc="http://schemas.openxmlformats.org/markup-compatibility/2006" xmlns:p14="http://schemas.microsoft.com/office/powerpoint/2010/main">
    <mc:Choice Requires="p14">
      <p:transition spd="slow" p14:dur="2000" advTm="111443"/>
    </mc:Choice>
    <mc:Fallback xmlns="">
      <p:transition spd="slow" advTm="111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4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0" y="0"/>
            <a:ext cx="7033846" cy="703385"/>
          </a:xfrm>
        </p:spPr>
        <p:txBody>
          <a:bodyPr>
            <a:normAutofit/>
          </a:bodyPr>
          <a:lstStyle/>
          <a:p>
            <a:pPr marL="0" indent="0"/>
            <a:r>
              <a:rPr lang="en-GB" sz="4000" dirty="0">
                <a:solidFill>
                  <a:schemeClr val="accent2">
                    <a:lumMod val="50000"/>
                  </a:schemeClr>
                </a:solidFill>
              </a:rPr>
              <a:t>White Rose Maths for Parents</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p:cNvPicPr>
            <a:picLocks noChangeAspect="1"/>
          </p:cNvPicPr>
          <p:nvPr/>
        </p:nvPicPr>
        <p:blipFill>
          <a:blip r:embed="rId5"/>
          <a:stretch>
            <a:fillRect/>
          </a:stretch>
        </p:blipFill>
        <p:spPr>
          <a:xfrm>
            <a:off x="37970" y="2981869"/>
            <a:ext cx="3583605" cy="21616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716184" y="3836597"/>
            <a:ext cx="1863011" cy="738664"/>
          </a:xfrm>
          <a:prstGeom prst="rect">
            <a:avLst/>
          </a:prstGeom>
          <a:noFill/>
        </p:spPr>
        <p:txBody>
          <a:bodyPr wrap="none" rtlCol="0">
            <a:spAutoFit/>
          </a:bodyPr>
          <a:lstStyle/>
          <a:p>
            <a:pPr algn="r"/>
            <a:r>
              <a:rPr lang="en-GB" dirty="0">
                <a:hlinkClick r:id="rId6"/>
              </a:rPr>
              <a:t>Maths with Michael | </a:t>
            </a:r>
          </a:p>
          <a:p>
            <a:pPr algn="r"/>
            <a:r>
              <a:rPr lang="en-GB" dirty="0">
                <a:hlinkClick r:id="rId6"/>
              </a:rPr>
              <a:t>Michael Underwood |</a:t>
            </a:r>
          </a:p>
          <a:p>
            <a:pPr algn="r"/>
            <a:r>
              <a:rPr lang="en-GB" dirty="0">
                <a:hlinkClick r:id="rId6"/>
              </a:rPr>
              <a:t> White Rose Maths</a:t>
            </a:r>
            <a:endParaRPr lang="en-GB" dirty="0"/>
          </a:p>
        </p:txBody>
      </p:sp>
      <p:pic>
        <p:nvPicPr>
          <p:cNvPr id="8" name="Picture 7"/>
          <p:cNvPicPr>
            <a:picLocks noChangeAspect="1"/>
          </p:cNvPicPr>
          <p:nvPr/>
        </p:nvPicPr>
        <p:blipFill>
          <a:blip r:embed="rId7"/>
          <a:stretch>
            <a:fillRect/>
          </a:stretch>
        </p:blipFill>
        <p:spPr>
          <a:xfrm>
            <a:off x="5673805" y="3393633"/>
            <a:ext cx="3399509" cy="17498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5025936" y="2646988"/>
            <a:ext cx="1896673" cy="738664"/>
          </a:xfrm>
          <a:prstGeom prst="rect">
            <a:avLst/>
          </a:prstGeom>
        </p:spPr>
        <p:txBody>
          <a:bodyPr wrap="none">
            <a:spAutoFit/>
          </a:bodyPr>
          <a:lstStyle/>
          <a:p>
            <a:r>
              <a:rPr lang="en-GB" dirty="0">
                <a:hlinkClick r:id="rId8"/>
              </a:rPr>
              <a:t>Advice and guidance </a:t>
            </a:r>
          </a:p>
          <a:p>
            <a:r>
              <a:rPr lang="en-GB" dirty="0">
                <a:hlinkClick r:id="rId8"/>
              </a:rPr>
              <a:t>for parents | </a:t>
            </a:r>
          </a:p>
          <a:p>
            <a:r>
              <a:rPr lang="en-GB" dirty="0">
                <a:hlinkClick r:id="rId8"/>
              </a:rPr>
              <a:t>White Rose Maths</a:t>
            </a:r>
            <a:endParaRPr lang="en-GB" dirty="0"/>
          </a:p>
        </p:txBody>
      </p:sp>
      <p:pic>
        <p:nvPicPr>
          <p:cNvPr id="10" name="Picture 9"/>
          <p:cNvPicPr>
            <a:picLocks noChangeAspect="1"/>
          </p:cNvPicPr>
          <p:nvPr/>
        </p:nvPicPr>
        <p:blipFill>
          <a:blip r:embed="rId9"/>
          <a:stretch>
            <a:fillRect/>
          </a:stretch>
        </p:blipFill>
        <p:spPr>
          <a:xfrm>
            <a:off x="127018" y="759885"/>
            <a:ext cx="3235249" cy="20716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10"/>
          <p:cNvSpPr/>
          <p:nvPr/>
        </p:nvSpPr>
        <p:spPr>
          <a:xfrm>
            <a:off x="3449682" y="1873873"/>
            <a:ext cx="1648208" cy="738664"/>
          </a:xfrm>
          <a:prstGeom prst="rect">
            <a:avLst/>
          </a:prstGeom>
        </p:spPr>
        <p:txBody>
          <a:bodyPr wrap="none">
            <a:spAutoFit/>
          </a:bodyPr>
          <a:lstStyle/>
          <a:p>
            <a:r>
              <a:rPr lang="en-GB" dirty="0">
                <a:hlinkClick r:id="rId10"/>
              </a:rPr>
              <a:t>Parent FAQ's | </a:t>
            </a:r>
          </a:p>
          <a:p>
            <a:r>
              <a:rPr lang="en-GB" dirty="0">
                <a:hlinkClick r:id="rId10"/>
              </a:rPr>
              <a:t>Maths FAQs | </a:t>
            </a:r>
          </a:p>
          <a:p>
            <a:r>
              <a:rPr lang="en-GB" dirty="0">
                <a:hlinkClick r:id="rId10"/>
              </a:rPr>
              <a:t>White Rose Maths</a:t>
            </a:r>
            <a:endParaRPr lang="en-GB" dirty="0"/>
          </a:p>
        </p:txBody>
      </p:sp>
      <p:pic>
        <p:nvPicPr>
          <p:cNvPr id="12" name="Picture 11"/>
          <p:cNvPicPr>
            <a:picLocks noChangeAspect="1"/>
          </p:cNvPicPr>
          <p:nvPr/>
        </p:nvPicPr>
        <p:blipFill>
          <a:blip r:embed="rId11"/>
          <a:stretch>
            <a:fillRect/>
          </a:stretch>
        </p:blipFill>
        <p:spPr>
          <a:xfrm>
            <a:off x="6286741" y="616793"/>
            <a:ext cx="2786573" cy="19791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Rectangle 12"/>
          <p:cNvSpPr/>
          <p:nvPr/>
        </p:nvSpPr>
        <p:spPr>
          <a:xfrm>
            <a:off x="4341027" y="746047"/>
            <a:ext cx="1928985" cy="738664"/>
          </a:xfrm>
          <a:prstGeom prst="rect">
            <a:avLst/>
          </a:prstGeom>
        </p:spPr>
        <p:txBody>
          <a:bodyPr wrap="square">
            <a:spAutoFit/>
          </a:bodyPr>
          <a:lstStyle/>
          <a:p>
            <a:r>
              <a:rPr lang="en-GB" dirty="0">
                <a:hlinkClick r:id="rId12"/>
              </a:rPr>
              <a:t>Maths home learning | Home learning </a:t>
            </a:r>
          </a:p>
          <a:p>
            <a:r>
              <a:rPr lang="en-GB" dirty="0">
                <a:hlinkClick r:id="rId12"/>
              </a:rPr>
              <a:t>| White Rose Maths</a:t>
            </a:r>
            <a:endParaRPr lang="en-GB" dirty="0"/>
          </a:p>
        </p:txBody>
      </p:sp>
      <p:pic>
        <p:nvPicPr>
          <p:cNvPr id="4" name="Paretns - WR">
            <a:hlinkClick r:id="" action="ppaction://media"/>
            <a:extLst>
              <a:ext uri="{FF2B5EF4-FFF2-40B4-BE49-F238E27FC236}">
                <a16:creationId xmlns:a16="http://schemas.microsoft.com/office/drawing/2014/main" id="{D092B592-9EB9-8194-7DF2-C2AFF5FB51B3}"/>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830646" y="105197"/>
            <a:ext cx="406400" cy="406400"/>
          </a:xfrm>
          <a:prstGeom prst="rect">
            <a:avLst/>
          </a:prstGeom>
        </p:spPr>
      </p:pic>
    </p:spTree>
    <p:extLst>
      <p:ext uri="{BB962C8B-B14F-4D97-AF65-F5344CB8AC3E}">
        <p14:creationId xmlns:p14="http://schemas.microsoft.com/office/powerpoint/2010/main" val="1917003739"/>
      </p:ext>
    </p:extLst>
  </p:cSld>
  <p:clrMapOvr>
    <a:masterClrMapping/>
  </p:clrMapOvr>
  <mc:AlternateContent xmlns:mc="http://schemas.openxmlformats.org/markup-compatibility/2006" xmlns:p14="http://schemas.microsoft.com/office/powerpoint/2010/main">
    <mc:Choice Requires="p14">
      <p:transition spd="slow" p14:dur="2000" advTm="102735"/>
    </mc:Choice>
    <mc:Fallback xmlns="">
      <p:transition spd="slow" advTm="102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7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9914"/>
            <a:ext cx="7271433" cy="990600"/>
          </a:xfrm>
        </p:spPr>
        <p:txBody>
          <a:bodyPr>
            <a:normAutofit fontScale="90000"/>
          </a:bodyPr>
          <a:lstStyle/>
          <a:p>
            <a:r>
              <a:rPr lang="en-GB" dirty="0">
                <a:solidFill>
                  <a:schemeClr val="accent2">
                    <a:lumMod val="50000"/>
                  </a:schemeClr>
                </a:solidFill>
              </a:rPr>
              <a:t>Mastery in a Nutshell</a:t>
            </a:r>
          </a:p>
        </p:txBody>
      </p:sp>
      <p:sp>
        <p:nvSpPr>
          <p:cNvPr id="3" name="Content Placeholder 2"/>
          <p:cNvSpPr>
            <a:spLocks noGrp="1"/>
          </p:cNvSpPr>
          <p:nvPr>
            <p:ph idx="1"/>
          </p:nvPr>
        </p:nvSpPr>
        <p:spPr>
          <a:xfrm>
            <a:off x="411965" y="800686"/>
            <a:ext cx="6447501" cy="4102491"/>
          </a:xfrm>
        </p:spPr>
        <p:txBody>
          <a:bodyPr>
            <a:noAutofit/>
          </a:bodyPr>
          <a:lstStyle/>
          <a:p>
            <a:pPr>
              <a:defRPr/>
            </a:pPr>
            <a:r>
              <a:rPr lang="en-US" sz="2400" b="1" dirty="0">
                <a:solidFill>
                  <a:srgbClr val="175B96"/>
                </a:solidFill>
                <a:latin typeface="Open Sans" charset="0"/>
                <a:ea typeface="Open Sans" charset="0"/>
                <a:cs typeface="Open Sans" charset="0"/>
              </a:rPr>
              <a:t>Fluency </a:t>
            </a:r>
            <a:br>
              <a:rPr lang="en-US" sz="2400" b="1" dirty="0">
                <a:solidFill>
                  <a:srgbClr val="175B96"/>
                </a:solidFill>
                <a:latin typeface="Open Sans" charset="0"/>
                <a:ea typeface="Open Sans" charset="0"/>
                <a:cs typeface="Open Sans" charset="0"/>
              </a:rPr>
            </a:br>
            <a:r>
              <a:rPr lang="en-US" sz="2000" dirty="0">
                <a:latin typeface="Open Sans" charset="0"/>
                <a:ea typeface="Open Sans" charset="0"/>
                <a:cs typeface="Open Sans" charset="0"/>
              </a:rPr>
              <a:t>in recalling facts, performing skills</a:t>
            </a:r>
          </a:p>
          <a:p>
            <a:pPr>
              <a:defRPr/>
            </a:pPr>
            <a:r>
              <a:rPr lang="en-US" sz="2400" b="1" dirty="0">
                <a:solidFill>
                  <a:srgbClr val="175B96"/>
                </a:solidFill>
                <a:latin typeface="Open Sans" charset="0"/>
                <a:ea typeface="Open Sans" charset="0"/>
                <a:cs typeface="Open Sans" charset="0"/>
              </a:rPr>
              <a:t>Interpretations </a:t>
            </a:r>
            <a:r>
              <a:rPr lang="en-US" sz="2000" dirty="0">
                <a:latin typeface="Open Sans" charset="0"/>
                <a:ea typeface="Open Sans" charset="0"/>
                <a:cs typeface="Open Sans" charset="0"/>
              </a:rPr>
              <a:t/>
            </a:r>
            <a:br>
              <a:rPr lang="en-US" sz="2000" dirty="0">
                <a:latin typeface="Open Sans" charset="0"/>
                <a:ea typeface="Open Sans" charset="0"/>
                <a:cs typeface="Open Sans" charset="0"/>
              </a:rPr>
            </a:br>
            <a:r>
              <a:rPr lang="en-US" sz="2000" dirty="0">
                <a:latin typeface="Open Sans" charset="0"/>
                <a:ea typeface="Open Sans" charset="0"/>
                <a:cs typeface="Open Sans" charset="0"/>
              </a:rPr>
              <a:t>for concepts and representations</a:t>
            </a:r>
          </a:p>
          <a:p>
            <a:pPr>
              <a:defRPr/>
            </a:pPr>
            <a:r>
              <a:rPr lang="en-US" sz="2400" b="1" dirty="0">
                <a:solidFill>
                  <a:srgbClr val="175B96"/>
                </a:solidFill>
                <a:latin typeface="Open Sans" charset="0"/>
                <a:ea typeface="Open Sans" charset="0"/>
                <a:cs typeface="Open Sans" charset="0"/>
              </a:rPr>
              <a:t>Strategies </a:t>
            </a:r>
            <a:br>
              <a:rPr lang="en-US" sz="2400" b="1" dirty="0">
                <a:solidFill>
                  <a:srgbClr val="175B96"/>
                </a:solidFill>
                <a:latin typeface="Open Sans" charset="0"/>
                <a:ea typeface="Open Sans" charset="0"/>
                <a:cs typeface="Open Sans" charset="0"/>
              </a:rPr>
            </a:br>
            <a:r>
              <a:rPr lang="en-US" sz="2000" dirty="0">
                <a:latin typeface="Open Sans" charset="0"/>
                <a:ea typeface="Open Sans" charset="0"/>
                <a:cs typeface="Open Sans" charset="0"/>
              </a:rPr>
              <a:t>for investigation and problem solving</a:t>
            </a:r>
          </a:p>
          <a:p>
            <a:pPr>
              <a:defRPr/>
            </a:pPr>
            <a:r>
              <a:rPr lang="en-US" sz="2400" b="1" dirty="0">
                <a:solidFill>
                  <a:srgbClr val="175B96"/>
                </a:solidFill>
                <a:latin typeface="Open Sans" charset="0"/>
                <a:ea typeface="Open Sans" charset="0"/>
                <a:cs typeface="Open Sans" charset="0"/>
              </a:rPr>
              <a:t>Awareness </a:t>
            </a:r>
            <a:br>
              <a:rPr lang="en-US" sz="2400" b="1" dirty="0">
                <a:solidFill>
                  <a:srgbClr val="175B96"/>
                </a:solidFill>
                <a:latin typeface="Open Sans" charset="0"/>
                <a:ea typeface="Open Sans" charset="0"/>
                <a:cs typeface="Open Sans" charset="0"/>
              </a:rPr>
            </a:br>
            <a:r>
              <a:rPr lang="en-US" sz="2000" dirty="0">
                <a:latin typeface="Open Sans" charset="0"/>
                <a:ea typeface="Open Sans" charset="0"/>
                <a:cs typeface="Open Sans" charset="0"/>
              </a:rPr>
              <a:t>of the nature and values of the educational system </a:t>
            </a:r>
          </a:p>
          <a:p>
            <a:pPr>
              <a:defRPr/>
            </a:pPr>
            <a:r>
              <a:rPr lang="en-US" sz="2400" b="1" dirty="0">
                <a:solidFill>
                  <a:srgbClr val="175B96"/>
                </a:solidFill>
                <a:latin typeface="Open Sans" charset="0"/>
                <a:ea typeface="Open Sans" charset="0"/>
                <a:cs typeface="Open Sans" charset="0"/>
              </a:rPr>
              <a:t>Appreciation </a:t>
            </a:r>
            <a:r>
              <a:rPr lang="en-US" sz="2000" dirty="0">
                <a:latin typeface="Open Sans" charset="0"/>
                <a:ea typeface="Open Sans" charset="0"/>
                <a:cs typeface="Open Sans" charset="0"/>
              </a:rPr>
              <a:t/>
            </a:r>
            <a:br>
              <a:rPr lang="en-US" sz="2000" dirty="0">
                <a:latin typeface="Open Sans" charset="0"/>
                <a:ea typeface="Open Sans" charset="0"/>
                <a:cs typeface="Open Sans" charset="0"/>
              </a:rPr>
            </a:br>
            <a:r>
              <a:rPr lang="en-US" sz="2000" dirty="0">
                <a:latin typeface="Open Sans" charset="0"/>
                <a:ea typeface="Open Sans" charset="0"/>
                <a:cs typeface="Open Sans" charset="0"/>
              </a:rPr>
              <a:t>of the power of mathematics in society</a:t>
            </a:r>
          </a:p>
          <a:p>
            <a:endParaRPr lang="en-GB" sz="2000" dirty="0"/>
          </a:p>
        </p:txBody>
      </p:sp>
      <p:pic>
        <p:nvPicPr>
          <p:cNvPr id="4" name="End">
            <a:hlinkClick r:id="" action="ppaction://media"/>
            <a:extLst>
              <a:ext uri="{FF2B5EF4-FFF2-40B4-BE49-F238E27FC236}">
                <a16:creationId xmlns:a16="http://schemas.microsoft.com/office/drawing/2014/main" id="{075F9904-90C4-A7D7-7BC8-C2829C7E26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84133" y="102186"/>
            <a:ext cx="406400" cy="406400"/>
          </a:xfrm>
          <a:prstGeom prst="rect">
            <a:avLst/>
          </a:prstGeom>
        </p:spPr>
      </p:pic>
    </p:spTree>
    <p:extLst>
      <p:ext uri="{BB962C8B-B14F-4D97-AF65-F5344CB8AC3E}">
        <p14:creationId xmlns:p14="http://schemas.microsoft.com/office/powerpoint/2010/main" val="1149772207"/>
      </p:ext>
    </p:extLst>
  </p:cSld>
  <p:clrMapOvr>
    <a:masterClrMapping/>
  </p:clrMapOvr>
  <mc:AlternateContent xmlns:mc="http://schemas.openxmlformats.org/markup-compatibility/2006" xmlns:p14="http://schemas.microsoft.com/office/powerpoint/2010/main">
    <mc:Choice Requires="p14">
      <p:transition spd="slow" p14:dur="2000" advTm="41829"/>
    </mc:Choice>
    <mc:Fallback xmlns="">
      <p:transition spd="slow" advTm="418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8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6059"/>
        <p:cNvGrpSpPr/>
        <p:nvPr/>
      </p:nvGrpSpPr>
      <p:grpSpPr>
        <a:xfrm>
          <a:off x="0" y="0"/>
          <a:ext cx="0" cy="0"/>
          <a:chOff x="0" y="0"/>
          <a:chExt cx="0" cy="0"/>
        </a:xfrm>
      </p:grpSpPr>
      <p:pic>
        <p:nvPicPr>
          <p:cNvPr id="16060" name="Google Shape;16060;p94">
            <a:hlinkClick r:id="rId3"/>
          </p:cNvPr>
          <p:cNvPicPr preferRelativeResize="0"/>
          <p:nvPr/>
        </p:nvPicPr>
        <p:blipFill>
          <a:blip r:embed="rId4">
            <a:alphaModFix/>
          </a:blip>
          <a:stretch>
            <a:fillRect/>
          </a:stretch>
        </p:blipFill>
        <p:spPr>
          <a:xfrm>
            <a:off x="3451063" y="2123075"/>
            <a:ext cx="2241874" cy="897350"/>
          </a:xfrm>
          <a:prstGeom prst="rect">
            <a:avLst/>
          </a:prstGeom>
          <a:noFill/>
          <a:ln>
            <a:noFill/>
          </a:ln>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1CEF4C2AE9154F93F48F089E247D69" ma:contentTypeVersion="11" ma:contentTypeDescription="Create a new document." ma:contentTypeScope="" ma:versionID="958ea6318bac037d0e853a8c493d5301">
  <xsd:schema xmlns:xsd="http://www.w3.org/2001/XMLSchema" xmlns:xs="http://www.w3.org/2001/XMLSchema" xmlns:p="http://schemas.microsoft.com/office/2006/metadata/properties" xmlns:ns3="fe988a73-8668-4a97-b4f4-e00c69d5f392" targetNamespace="http://schemas.microsoft.com/office/2006/metadata/properties" ma:root="true" ma:fieldsID="c8dc21e7cec3dfe76f455a12aac3ea79" ns3:_="">
    <xsd:import namespace="fe988a73-8668-4a97-b4f4-e00c69d5f39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988a73-8668-4a97-b4f4-e00c69d5f3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A59B2E2-42CB-4F3F-B9D4-89FDD22C06DF}">
  <ds:schemaRefs>
    <ds:schemaRef ds:uri="http://schemas.microsoft.com/sharepoint/v3/contenttype/forms"/>
  </ds:schemaRefs>
</ds:datastoreItem>
</file>

<file path=customXml/itemProps2.xml><?xml version="1.0" encoding="utf-8"?>
<ds:datastoreItem xmlns:ds="http://schemas.openxmlformats.org/officeDocument/2006/customXml" ds:itemID="{97B370CC-3AA9-4644-842C-29617F0905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988a73-8668-4a97-b4f4-e00c69d5f3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91B3786-1E56-495E-8EED-DD2C694D1082}">
  <ds:schemaRefs>
    <ds:schemaRef ds:uri="http://purl.org/dc/dcmitype/"/>
    <ds:schemaRef ds:uri="http://schemas.openxmlformats.org/package/2006/metadata/core-properties"/>
    <ds:schemaRef ds:uri="http://schemas.microsoft.com/office/2006/metadata/properties"/>
    <ds:schemaRef ds:uri="http://purl.org/dc/terms/"/>
    <ds:schemaRef ds:uri="http://purl.org/dc/elements/1.1/"/>
    <ds:schemaRef ds:uri="http://schemas.microsoft.com/office/2006/documentManagement/types"/>
    <ds:schemaRef ds:uri="http://www.w3.org/XML/1998/namespace"/>
    <ds:schemaRef ds:uri="http://schemas.microsoft.com/office/infopath/2007/PartnerControls"/>
    <ds:schemaRef ds:uri="fe988a73-8668-4a97-b4f4-e00c69d5f392"/>
  </ds:schemaRefs>
</ds:datastoreItem>
</file>

<file path=docProps/app.xml><?xml version="1.0" encoding="utf-8"?>
<Properties xmlns="http://schemas.openxmlformats.org/officeDocument/2006/extended-properties" xmlns:vt="http://schemas.openxmlformats.org/officeDocument/2006/docPropsVTypes">
  <TotalTime>1256</TotalTime>
  <Words>1670</Words>
  <Application>Microsoft Office PowerPoint</Application>
  <PresentationFormat>On-screen Show (16:9)</PresentationFormat>
  <Paragraphs>153</Paragraphs>
  <Slides>9</Slides>
  <Notes>9</Notes>
  <HiddenSlides>0</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SassoonPrimaryInfant</vt:lpstr>
      <vt:lpstr>Wingdings 3</vt:lpstr>
      <vt:lpstr>Trebuchet MS</vt:lpstr>
      <vt:lpstr>Open Sans</vt:lpstr>
      <vt:lpstr>Facet</vt:lpstr>
      <vt:lpstr>Two-Coloured Counters</vt:lpstr>
      <vt:lpstr>PowerPoint Presentation</vt:lpstr>
      <vt:lpstr>Number Talks</vt:lpstr>
      <vt:lpstr>Number Talks Continued</vt:lpstr>
      <vt:lpstr>PowerPoint Presentation</vt:lpstr>
      <vt:lpstr>White Rose Maths</vt:lpstr>
      <vt:lpstr>White Rose Maths for Parents</vt:lpstr>
      <vt:lpstr>Mastery in a Nutshell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Contents of this template</dc:title>
  <dc:creator>Roslyn</dc:creator>
  <cp:lastModifiedBy>Ashley Johnston</cp:lastModifiedBy>
  <cp:revision>373</cp:revision>
  <dcterms:modified xsi:type="dcterms:W3CDTF">2022-12-07T17:30:11Z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0x010100B41CEF4C2AE9154F93F48F089E247D69</vt:lpwstr>
  </property>
</Properties>
</file>