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8" r:id="rId4"/>
    <p:sldId id="259" r:id="rId5"/>
    <p:sldId id="260" r:id="rId6"/>
    <p:sldId id="261" r:id="rId7"/>
    <p:sldId id="262" r:id="rId8"/>
    <p:sldId id="264" r:id="rId9"/>
    <p:sldId id="265" r:id="rId10"/>
    <p:sldId id="267" r:id="rId11"/>
    <p:sldId id="269" r:id="rId12"/>
    <p:sldId id="270" r:id="rId13"/>
    <p:sldId id="271" r:id="rId14"/>
    <p:sldId id="275" r:id="rId15"/>
    <p:sldId id="258" r:id="rId16"/>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58" d="100"/>
          <a:sy n="58" d="100"/>
        </p:scale>
        <p:origin x="90"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A90FF17-69C8-4B63-A88A-229C3A855FE7}" type="datetimeFigureOut">
              <a:rPr lang="en-GB" smtClean="0"/>
              <a:t>08/12/2022</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92DCA169-2A60-4501-9EBD-4504DD74AC81}" type="slidenum">
              <a:rPr lang="en-GB" smtClean="0"/>
              <a:t>‹#›</a:t>
            </a:fld>
            <a:endParaRPr lang="en-GB"/>
          </a:p>
        </p:txBody>
      </p:sp>
    </p:spTree>
    <p:extLst>
      <p:ext uri="{BB962C8B-B14F-4D97-AF65-F5344CB8AC3E}">
        <p14:creationId xmlns:p14="http://schemas.microsoft.com/office/powerpoint/2010/main" val="148335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function of this presentation</a:t>
            </a:r>
            <a:r>
              <a:rPr lang="en-GB" baseline="0" dirty="0" smtClean="0"/>
              <a:t> is to give parents and carers information about how we assess children’s learning at St Margaret’s and how we involve children in being active participants in their learning.</a:t>
            </a:r>
          </a:p>
          <a:p>
            <a:endParaRPr lang="en-GB" baseline="0" dirty="0" smtClean="0"/>
          </a:p>
          <a:p>
            <a:r>
              <a:rPr lang="en-GB" baseline="0" dirty="0" smtClean="0"/>
              <a:t>When we talk about planning children’s learning around the curriculum we are referring to the totality of the curriculum and the four contexts around this:</a:t>
            </a:r>
          </a:p>
          <a:p>
            <a:r>
              <a:rPr lang="en-GB" baseline="0" dirty="0" smtClean="0"/>
              <a:t>Opportunities for personal achievement, not just in literacy and numeracy but all areas of learning and development. These achievements both inside and out with school are crucial to a child’s overall development, their self-esteem and confidence.</a:t>
            </a:r>
          </a:p>
          <a:p>
            <a:r>
              <a:rPr lang="en-GB" baseline="0" dirty="0" smtClean="0"/>
              <a:t>We plan around all areas of the curriculum, Literacy, Numeracy and Maths, Health and wellbeing, Science, Technologies, Social Subjects, Religious and Moral education and the Expressive Arts. </a:t>
            </a:r>
          </a:p>
          <a:p>
            <a:r>
              <a:rPr lang="en-GB" baseline="0" dirty="0" smtClean="0"/>
              <a:t>Interdisciplinary learning where staff link up areas of the curriculum around a context, a big question, an end goal.</a:t>
            </a:r>
          </a:p>
          <a:p>
            <a:r>
              <a:rPr lang="en-GB" baseline="0" dirty="0" smtClean="0"/>
              <a:t>The ethos and life of the school – our values, leadership opportunities, </a:t>
            </a:r>
            <a:r>
              <a:rPr lang="en-GB" baseline="0" smtClean="0"/>
              <a:t>our community.</a:t>
            </a:r>
            <a:endParaRPr lang="en-GB" dirty="0"/>
          </a:p>
        </p:txBody>
      </p:sp>
      <p:sp>
        <p:nvSpPr>
          <p:cNvPr id="4" name="Slide Number Placeholder 3"/>
          <p:cNvSpPr>
            <a:spLocks noGrp="1"/>
          </p:cNvSpPr>
          <p:nvPr>
            <p:ph type="sldNum" sz="quarter" idx="10"/>
          </p:nvPr>
        </p:nvSpPr>
        <p:spPr/>
        <p:txBody>
          <a:bodyPr/>
          <a:lstStyle/>
          <a:p>
            <a:fld id="{92DCA169-2A60-4501-9EBD-4504DD74AC81}" type="slidenum">
              <a:rPr lang="en-GB" smtClean="0"/>
              <a:t>1</a:t>
            </a:fld>
            <a:endParaRPr lang="en-GB"/>
          </a:p>
        </p:txBody>
      </p:sp>
    </p:spTree>
    <p:extLst>
      <p:ext uri="{BB962C8B-B14F-4D97-AF65-F5344CB8AC3E}">
        <p14:creationId xmlns:p14="http://schemas.microsoft.com/office/powerpoint/2010/main" val="1517452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not only the teachers responsibility to ensure that children progress in their learning. Parents have a crucial role in supporting, encouraging and</a:t>
            </a:r>
            <a:r>
              <a:rPr lang="en-GB" baseline="0" dirty="0" smtClean="0"/>
              <a:t> working in partnership with the school to achieve this. Children are also responsible for their own learning and in St Margaret’s through our vision, values and aims for the school we teach the children about these learning dispositions that will support them become a successful learner.</a:t>
            </a:r>
            <a:endParaRPr lang="en-GB" dirty="0"/>
          </a:p>
        </p:txBody>
      </p:sp>
      <p:sp>
        <p:nvSpPr>
          <p:cNvPr id="4" name="Slide Number Placeholder 3"/>
          <p:cNvSpPr>
            <a:spLocks noGrp="1"/>
          </p:cNvSpPr>
          <p:nvPr>
            <p:ph type="sldNum" sz="quarter" idx="10"/>
          </p:nvPr>
        </p:nvSpPr>
        <p:spPr/>
        <p:txBody>
          <a:bodyPr/>
          <a:lstStyle/>
          <a:p>
            <a:fld id="{92DCA169-2A60-4501-9EBD-4504DD74AC81}" type="slidenum">
              <a:rPr lang="en-GB" smtClean="0"/>
              <a:t>15</a:t>
            </a:fld>
            <a:endParaRPr lang="en-GB"/>
          </a:p>
        </p:txBody>
      </p:sp>
    </p:spTree>
    <p:extLst>
      <p:ext uri="{BB962C8B-B14F-4D97-AF65-F5344CB8AC3E}">
        <p14:creationId xmlns:p14="http://schemas.microsoft.com/office/powerpoint/2010/main" val="3902809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Teachers use a wide range approaches to assess how children are progressing</a:t>
            </a:r>
            <a:r>
              <a:rPr lang="en-GB" baseline="0" dirty="0" smtClean="0"/>
              <a:t> in their learning. They do this daily, weekly, termly and annually. Using </a:t>
            </a:r>
            <a:r>
              <a:rPr lang="en-GB" b="1" baseline="0" dirty="0" smtClean="0"/>
              <a:t>only</a:t>
            </a:r>
            <a:r>
              <a:rPr lang="en-GB" baseline="0" dirty="0" smtClean="0"/>
              <a:t> tests or summative assessments to assess children’s knowledge and understanding is a thing of the past, and while they do have their place, we use much more informative methods of assessing children’s progress across the curriculum and over time; this approach is called formative assessment.</a:t>
            </a:r>
          </a:p>
          <a:p>
            <a:endParaRPr lang="en-GB" dirty="0" smtClean="0"/>
          </a:p>
          <a:p>
            <a:r>
              <a:rPr lang="en-GB" dirty="0" smtClean="0"/>
              <a:t>Learning teaching and assessment are</a:t>
            </a:r>
            <a:r>
              <a:rPr lang="en-GB" baseline="0" dirty="0" smtClean="0"/>
              <a:t> interlinked</a:t>
            </a:r>
            <a:r>
              <a:rPr lang="en-GB" dirty="0" smtClean="0"/>
              <a:t> and teachers use assessment information daily to plan to meet all learners needs.  When assessing children’s learning there are a large number of factors to consider:</a:t>
            </a:r>
            <a:r>
              <a:rPr lang="en-GB" baseline="0" dirty="0" smtClean="0"/>
              <a:t> their level of engagement, their prior learning, their mood that day, their ability to apply their learning in different contexts, their retention of learning and working memory capacity. Staff carefully observe how a child evaluates their own learning and uses prior learning to support new learning. Teachers take into consideration a child’s learning style or preference, potential additional support needs, their interests, differentiation needs, short term/long term/working memory capacity and questioning techniques to name a few. It is a highly sophisticated and skilled process.</a:t>
            </a:r>
          </a:p>
          <a:p>
            <a:endParaRPr lang="en-GB" dirty="0" smtClean="0"/>
          </a:p>
          <a:p>
            <a:r>
              <a:rPr lang="en-GB" baseline="0" dirty="0" smtClean="0"/>
              <a:t>Each Curriculum for Excellence level has benchmarks that teachers use to plan and evaluate children’s progress, particularly when they are making a judgement about how a child is doing within a level. </a:t>
            </a:r>
          </a:p>
          <a:p>
            <a:r>
              <a:rPr lang="en-GB" baseline="0" dirty="0" smtClean="0"/>
              <a:t>Roughly speaking, by the end of P1, we would be expecting most children to have achieved Early level. </a:t>
            </a:r>
          </a:p>
          <a:p>
            <a:r>
              <a:rPr lang="en-GB" baseline="0" dirty="0" smtClean="0"/>
              <a:t>By the end of P4, first level and by the end of P7, Second level. There will always be children who achieve these levels ahead of time, or are slightly behind their peers. We are very skilled at St Margarets in supporting and challenging all children and do so creatively within the parameters of the child’s allocated class, across their stage and level working. For example, children in P2 and P3 may learn and work together when appropriate. </a:t>
            </a:r>
          </a:p>
          <a:p>
            <a:endParaRPr lang="en-GB" baseline="0" dirty="0" smtClean="0"/>
          </a:p>
          <a:p>
            <a:r>
              <a:rPr lang="en-GB" baseline="0" dirty="0" smtClean="0"/>
              <a:t>The senior leadership team meet with staff termly to track children’s progress and discuss support. The Senior leadership team also do this weekly through our SLT meetings, particularly around those children who require additional support. </a:t>
            </a:r>
            <a:endParaRPr lang="en-GB" dirty="0"/>
          </a:p>
        </p:txBody>
      </p:sp>
      <p:sp>
        <p:nvSpPr>
          <p:cNvPr id="4" name="Slide Number Placeholder 3"/>
          <p:cNvSpPr>
            <a:spLocks noGrp="1"/>
          </p:cNvSpPr>
          <p:nvPr>
            <p:ph type="sldNum" sz="quarter" idx="10"/>
          </p:nvPr>
        </p:nvSpPr>
        <p:spPr/>
        <p:txBody>
          <a:bodyPr/>
          <a:lstStyle/>
          <a:p>
            <a:fld id="{92DCA169-2A60-4501-9EBD-4504DD74AC81}" type="slidenum">
              <a:rPr lang="en-GB" smtClean="0"/>
              <a:t>2</a:t>
            </a:fld>
            <a:endParaRPr lang="en-GB"/>
          </a:p>
        </p:txBody>
      </p:sp>
    </p:spTree>
    <p:extLst>
      <p:ext uri="{BB962C8B-B14F-4D97-AF65-F5344CB8AC3E}">
        <p14:creationId xmlns:p14="http://schemas.microsoft.com/office/powerpoint/2010/main" val="3687596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Assessment is for Learning School is</a:t>
            </a:r>
            <a:r>
              <a:rPr lang="en-GB" baseline="0" dirty="0" smtClean="0"/>
              <a:t> based on</a:t>
            </a:r>
            <a:r>
              <a:rPr lang="en-GB" dirty="0" smtClean="0"/>
              <a:t> research</a:t>
            </a:r>
            <a:r>
              <a:rPr lang="en-GB" baseline="0" dirty="0" smtClean="0"/>
              <a:t> into how children learn best.</a:t>
            </a:r>
            <a:r>
              <a:rPr lang="en-GB" dirty="0" smtClean="0"/>
              <a:t> It is an evidence based approach</a:t>
            </a:r>
            <a:r>
              <a:rPr lang="en-GB" baseline="0" dirty="0" smtClean="0"/>
              <a:t> to planning for, with and of children’s learning. Teaching staff carefully form learning intentions and success criteria to ensure that the pupils are able to be fully involved in their learning. These can be shared verbally and discussed with the children or in written form, but they a re point of reference for the children to assess how well they are doing around a key piece of learning.</a:t>
            </a:r>
          </a:p>
          <a:p>
            <a:r>
              <a:rPr lang="en-GB" baseline="0" dirty="0" smtClean="0"/>
              <a:t>Staff regularly moderate with each other around planned learning across the curriculum and share standards across the school. They discuss ways to improve children’s ability to assess their own learning for being able to do this effectively is a crucial part of children progressing in their learning and setting personal goals. This is a skill and the children need to be taught how to do this.</a:t>
            </a:r>
            <a:endParaRPr lang="en-GB" dirty="0"/>
          </a:p>
        </p:txBody>
      </p:sp>
      <p:sp>
        <p:nvSpPr>
          <p:cNvPr id="4" name="Slide Number Placeholder 3"/>
          <p:cNvSpPr>
            <a:spLocks noGrp="1"/>
          </p:cNvSpPr>
          <p:nvPr>
            <p:ph type="sldNum" sz="quarter" idx="10"/>
          </p:nvPr>
        </p:nvSpPr>
        <p:spPr/>
        <p:txBody>
          <a:bodyPr/>
          <a:lstStyle/>
          <a:p>
            <a:fld id="{92DCA169-2A60-4501-9EBD-4504DD74AC81}" type="slidenum">
              <a:rPr lang="en-GB" smtClean="0"/>
              <a:t>3</a:t>
            </a:fld>
            <a:endParaRPr lang="en-GB"/>
          </a:p>
        </p:txBody>
      </p:sp>
    </p:spTree>
    <p:extLst>
      <p:ext uri="{BB962C8B-B14F-4D97-AF65-F5344CB8AC3E}">
        <p14:creationId xmlns:p14="http://schemas.microsoft.com/office/powerpoint/2010/main" val="526996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staff at St Margaret’s</a:t>
            </a:r>
            <a:r>
              <a:rPr lang="en-GB" baseline="0" dirty="0" smtClean="0"/>
              <a:t> know and understand the children as individuals very well. They are very knowledgeable about where they are in their learning journey. They are solution focused on how best to meet learners needs and regularly discuss this in a collegiate way with each other, the support for learning team and the senior leadership team, as well as other relevant professionals.</a:t>
            </a:r>
          </a:p>
          <a:p>
            <a:endParaRPr lang="en-GB" baseline="0" dirty="0" smtClean="0"/>
          </a:p>
          <a:p>
            <a:r>
              <a:rPr lang="en-GB" baseline="0" dirty="0" smtClean="0"/>
              <a:t>They are highly skilled in meeting all learners needs which is a very complex process. </a:t>
            </a:r>
          </a:p>
          <a:p>
            <a:r>
              <a:rPr lang="en-GB" baseline="0" dirty="0" smtClean="0"/>
              <a:t>As I have previously said they take into consideration learning style, a child’s mind set, differentiation needs and supports, emotional wellbeing, life story, identified additional support needs, potential barriers to learning, confidence, prior learning, long term, short term and working memory capacity….the list is long. They use this information to plan highly impactful learning and support for all children.</a:t>
            </a:r>
            <a:endParaRPr lang="en-GB" dirty="0"/>
          </a:p>
        </p:txBody>
      </p:sp>
      <p:sp>
        <p:nvSpPr>
          <p:cNvPr id="4" name="Slide Number Placeholder 3"/>
          <p:cNvSpPr>
            <a:spLocks noGrp="1"/>
          </p:cNvSpPr>
          <p:nvPr>
            <p:ph type="sldNum" sz="quarter" idx="10"/>
          </p:nvPr>
        </p:nvSpPr>
        <p:spPr/>
        <p:txBody>
          <a:bodyPr/>
          <a:lstStyle/>
          <a:p>
            <a:fld id="{92DCA169-2A60-4501-9EBD-4504DD74AC81}" type="slidenum">
              <a:rPr lang="en-GB" smtClean="0"/>
              <a:t>4</a:t>
            </a:fld>
            <a:endParaRPr lang="en-GB"/>
          </a:p>
        </p:txBody>
      </p:sp>
    </p:spTree>
    <p:extLst>
      <p:ext uri="{BB962C8B-B14F-4D97-AF65-F5344CB8AC3E}">
        <p14:creationId xmlns:p14="http://schemas.microsoft.com/office/powerpoint/2010/main" val="4113308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Learning and teaching is a very complex</a:t>
            </a:r>
            <a:r>
              <a:rPr lang="en-GB" baseline="0" dirty="0" smtClean="0"/>
              <a:t> and skilled process.</a:t>
            </a:r>
          </a:p>
          <a:p>
            <a:endParaRPr lang="en-GB" baseline="0" dirty="0" smtClean="0"/>
          </a:p>
          <a:p>
            <a:r>
              <a:rPr lang="en-GB" baseline="0" dirty="0" smtClean="0"/>
              <a:t>Learning is messy and does not happen on a straight trajectory. Children may forget previous learning, their confidence may take a knock, they compare themselves to others which affects their engagement levels, their mind set is not a growth mind-set and they fear failure, their emotional state may present as a barrier to their learning, issues at home – trauma, a parental separation, a bereavement, an unsettled household, parental mental health or too much pressure being placed on them to succeed can all affect how a child learns. </a:t>
            </a:r>
          </a:p>
          <a:p>
            <a:r>
              <a:rPr lang="en-GB" baseline="0" dirty="0" smtClean="0"/>
              <a:t>Some children may be dyslexic, which we do not look at until around P4, as often a child’s maturity and early learning are the barrier and not dyslexia. ASD, ADHD all have an impact on how a child learns and processes information. There is a separate presentation on our website about additional support needs if you wish to look into this further.</a:t>
            </a:r>
          </a:p>
          <a:p>
            <a:endParaRPr lang="en-GB" baseline="0" dirty="0" smtClean="0"/>
          </a:p>
          <a:p>
            <a:r>
              <a:rPr lang="en-GB" baseline="0" dirty="0" smtClean="0"/>
              <a:t>Sometimes, children may leap forward in their pace of progress then stall for a while, this is normal. A key element to ensuring progress is a child’s engagement levels and the effort they make. Without effort from the child, where they are actively involved in their learning will impact on their progress.</a:t>
            </a:r>
          </a:p>
          <a:p>
            <a:endParaRPr lang="en-GB" baseline="0" dirty="0" smtClean="0"/>
          </a:p>
          <a:p>
            <a:r>
              <a:rPr lang="en-GB" baseline="0" dirty="0" smtClean="0"/>
              <a:t>We encourage the children to see value in their mistakes as they are a crucial part of their learning journey. We do not want children to fear making a mistake but to learn from it.</a:t>
            </a:r>
          </a:p>
          <a:p>
            <a:endParaRPr lang="en-GB" baseline="0" dirty="0" smtClean="0"/>
          </a:p>
          <a:p>
            <a:r>
              <a:rPr lang="en-GB" baseline="0" dirty="0" smtClean="0"/>
              <a:t>We teach the children to have a growth mind-set, an ‘I can’t do it yet’ attitude as that is what will help them progress to ‘yes! I did it!’ </a:t>
            </a:r>
          </a:p>
          <a:p>
            <a:endParaRPr lang="en-GB" dirty="0"/>
          </a:p>
        </p:txBody>
      </p:sp>
      <p:sp>
        <p:nvSpPr>
          <p:cNvPr id="4" name="Slide Number Placeholder 3"/>
          <p:cNvSpPr>
            <a:spLocks noGrp="1"/>
          </p:cNvSpPr>
          <p:nvPr>
            <p:ph type="sldNum" sz="quarter" idx="10"/>
          </p:nvPr>
        </p:nvSpPr>
        <p:spPr/>
        <p:txBody>
          <a:bodyPr/>
          <a:lstStyle/>
          <a:p>
            <a:fld id="{92DCA169-2A60-4501-9EBD-4504DD74AC81}" type="slidenum">
              <a:rPr lang="en-GB" smtClean="0"/>
              <a:t>5</a:t>
            </a:fld>
            <a:endParaRPr lang="en-GB"/>
          </a:p>
        </p:txBody>
      </p:sp>
    </p:spTree>
    <p:extLst>
      <p:ext uri="{BB962C8B-B14F-4D97-AF65-F5344CB8AC3E}">
        <p14:creationId xmlns:p14="http://schemas.microsoft.com/office/powerpoint/2010/main" val="2422215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Throughout</a:t>
            </a:r>
            <a:r>
              <a:rPr lang="en-GB" baseline="0" dirty="0" smtClean="0"/>
              <a:t> their time at school all children will regularly go through the learning pit. This is normal, and part of learning. You do it as adults when you are faced with change or something new. It’s human nature.</a:t>
            </a:r>
          </a:p>
          <a:p>
            <a:endParaRPr lang="en-GB" baseline="0" dirty="0" smtClean="0"/>
          </a:p>
          <a:p>
            <a:r>
              <a:rPr lang="en-GB" baseline="0" dirty="0" smtClean="0"/>
              <a:t>When children are comfortable with a learning concept, an experience and outcome, they become confident, comfortable and even bored. They have mastered a skill and are ready for a new challenge. This brings with it a range of emotions – excitement, confusion, stress, feeling overwhelmed and confidence is knocked, frustrated, however, as they begin to master this new learning and can see themselves improving, this leads to a sense of achievement, happiness and confidence…they cycle continues. Children need to become resilient learners who bounce back from a mistake or a perceived failure. </a:t>
            </a:r>
          </a:p>
          <a:p>
            <a:endParaRPr lang="en-GB" baseline="0" dirty="0" smtClean="0"/>
          </a:p>
          <a:p>
            <a:r>
              <a:rPr lang="en-GB" baseline="0" dirty="0" smtClean="0"/>
              <a:t>This is why pupil voice in learning is so important. Here is how we do this at St Margaret’s…through Visible learning </a:t>
            </a:r>
            <a:endParaRPr lang="en-GB" dirty="0"/>
          </a:p>
        </p:txBody>
      </p:sp>
      <p:sp>
        <p:nvSpPr>
          <p:cNvPr id="4" name="Slide Number Placeholder 3"/>
          <p:cNvSpPr>
            <a:spLocks noGrp="1"/>
          </p:cNvSpPr>
          <p:nvPr>
            <p:ph type="sldNum" sz="quarter" idx="10"/>
          </p:nvPr>
        </p:nvSpPr>
        <p:spPr/>
        <p:txBody>
          <a:bodyPr/>
          <a:lstStyle/>
          <a:p>
            <a:fld id="{92DCA169-2A60-4501-9EBD-4504DD74AC81}" type="slidenum">
              <a:rPr lang="en-GB" smtClean="0"/>
              <a:t>6</a:t>
            </a:fld>
            <a:endParaRPr lang="en-GB"/>
          </a:p>
        </p:txBody>
      </p:sp>
    </p:spTree>
    <p:extLst>
      <p:ext uri="{BB962C8B-B14F-4D97-AF65-F5344CB8AC3E}">
        <p14:creationId xmlns:p14="http://schemas.microsoft.com/office/powerpoint/2010/main" val="3227716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Important for teachers to know</a:t>
            </a:r>
            <a:r>
              <a:rPr lang="en-GB" baseline="0" dirty="0" smtClean="0"/>
              <a:t> what the goal of the lesson is and when it has been achieved but also to share this knowledge with the learner and to make it the explicit subject of the lesson. </a:t>
            </a:r>
          </a:p>
          <a:p>
            <a:r>
              <a:rPr lang="en-GB" baseline="0" dirty="0" smtClean="0"/>
              <a:t>Visibility of Learning Intentions and Success Criteria leads to learners understanding where they are in the learning process and where they have their strengths and weaknesses. </a:t>
            </a:r>
            <a:endParaRPr lang="en-GB" dirty="0"/>
          </a:p>
        </p:txBody>
      </p:sp>
      <p:sp>
        <p:nvSpPr>
          <p:cNvPr id="4" name="Slide Number Placeholder 3"/>
          <p:cNvSpPr>
            <a:spLocks noGrp="1"/>
          </p:cNvSpPr>
          <p:nvPr>
            <p:ph type="sldNum" sz="quarter" idx="10"/>
          </p:nvPr>
        </p:nvSpPr>
        <p:spPr/>
        <p:txBody>
          <a:bodyPr/>
          <a:lstStyle/>
          <a:p>
            <a:fld id="{13A4056F-1634-4129-B39E-3F3A2C0015D7}" type="slidenum">
              <a:rPr lang="en-GB" smtClean="0"/>
              <a:t>9</a:t>
            </a:fld>
            <a:endParaRPr lang="en-GB"/>
          </a:p>
        </p:txBody>
      </p:sp>
    </p:spTree>
    <p:extLst>
      <p:ext uri="{BB962C8B-B14F-4D97-AF65-F5344CB8AC3E}">
        <p14:creationId xmlns:p14="http://schemas.microsoft.com/office/powerpoint/2010/main" val="2801965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Relational trust </a:t>
            </a:r>
          </a:p>
          <a:p>
            <a:r>
              <a:rPr lang="en-GB" dirty="0" smtClean="0"/>
              <a:t>Effective feedback double the speed of learning</a:t>
            </a:r>
            <a:r>
              <a:rPr lang="en-GB" baseline="0" dirty="0" smtClean="0"/>
              <a:t> – Dylan Williams </a:t>
            </a:r>
          </a:p>
          <a:p>
            <a:endParaRPr lang="en-GB" baseline="0" dirty="0" smtClean="0"/>
          </a:p>
          <a:p>
            <a:r>
              <a:rPr lang="en-GB" baseline="0" dirty="0" smtClean="0"/>
              <a:t>In schools we aim to be smarter with our feedback to maximise it’s effect. Feedback has the greatest impact when it is delivered timeously, with the child/</a:t>
            </a:r>
            <a:r>
              <a:rPr lang="en-GB" baseline="0" dirty="0" err="1" smtClean="0"/>
              <a:t>ren</a:t>
            </a:r>
            <a:r>
              <a:rPr lang="en-GB" baseline="0" dirty="0" smtClean="0"/>
              <a:t> present and in discussion with them. It would be impossible to do this for every child, every day so assessment is often targeted, where the teacher is marking less to achieve more.  </a:t>
            </a:r>
          </a:p>
          <a:p>
            <a:endParaRPr lang="en-GB" baseline="0" dirty="0" smtClean="0"/>
          </a:p>
          <a:p>
            <a:endParaRPr lang="en-GB" baseline="0" dirty="0" smtClean="0"/>
          </a:p>
          <a:p>
            <a:r>
              <a:rPr lang="en-GB" baseline="0" dirty="0" smtClean="0"/>
              <a:t>Marking less to achieve more </a:t>
            </a:r>
            <a:endParaRPr lang="en-GB" dirty="0"/>
          </a:p>
        </p:txBody>
      </p:sp>
      <p:sp>
        <p:nvSpPr>
          <p:cNvPr id="4" name="Slide Number Placeholder 3"/>
          <p:cNvSpPr>
            <a:spLocks noGrp="1"/>
          </p:cNvSpPr>
          <p:nvPr>
            <p:ph type="sldNum" sz="quarter" idx="10"/>
          </p:nvPr>
        </p:nvSpPr>
        <p:spPr/>
        <p:txBody>
          <a:bodyPr/>
          <a:lstStyle/>
          <a:p>
            <a:fld id="{13A4056F-1634-4129-B39E-3F3A2C0015D7}" type="slidenum">
              <a:rPr lang="en-GB" smtClean="0"/>
              <a:t>12</a:t>
            </a:fld>
            <a:endParaRPr lang="en-GB"/>
          </a:p>
        </p:txBody>
      </p:sp>
    </p:spTree>
    <p:extLst>
      <p:ext uri="{BB962C8B-B14F-4D97-AF65-F5344CB8AC3E}">
        <p14:creationId xmlns:p14="http://schemas.microsoft.com/office/powerpoint/2010/main" val="140733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Learner dispositions,</a:t>
            </a:r>
            <a:r>
              <a:rPr lang="en-GB" baseline="0" dirty="0" smtClean="0"/>
              <a:t> characteristics etc…</a:t>
            </a:r>
          </a:p>
          <a:p>
            <a:r>
              <a:rPr lang="en-GB" baseline="0" dirty="0" smtClean="0"/>
              <a:t>Task: Choose up to 8 learning powers in groups and note them down </a:t>
            </a:r>
          </a:p>
          <a:p>
            <a:r>
              <a:rPr lang="en-GB" baseline="0" dirty="0" smtClean="0"/>
              <a:t>Children’s Task: What makes a </a:t>
            </a:r>
            <a:endParaRPr lang="en-GB" dirty="0"/>
          </a:p>
        </p:txBody>
      </p:sp>
      <p:sp>
        <p:nvSpPr>
          <p:cNvPr id="4" name="Slide Number Placeholder 3"/>
          <p:cNvSpPr>
            <a:spLocks noGrp="1"/>
          </p:cNvSpPr>
          <p:nvPr>
            <p:ph type="sldNum" sz="quarter" idx="10"/>
          </p:nvPr>
        </p:nvSpPr>
        <p:spPr/>
        <p:txBody>
          <a:bodyPr/>
          <a:lstStyle/>
          <a:p>
            <a:fld id="{13A4056F-1634-4129-B39E-3F3A2C0015D7}" type="slidenum">
              <a:rPr lang="en-GB" smtClean="0"/>
              <a:t>14</a:t>
            </a:fld>
            <a:endParaRPr lang="en-GB"/>
          </a:p>
        </p:txBody>
      </p:sp>
    </p:spTree>
    <p:extLst>
      <p:ext uri="{BB962C8B-B14F-4D97-AF65-F5344CB8AC3E}">
        <p14:creationId xmlns:p14="http://schemas.microsoft.com/office/powerpoint/2010/main" val="3221962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AE6EF55-3643-450D-83F3-FDDBE5B639C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2106643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AE6EF55-3643-450D-83F3-FDDBE5B639C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974947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AE6EF55-3643-450D-83F3-FDDBE5B639C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2166766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AE6EF55-3643-450D-83F3-FDDBE5B639C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1716149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E6EF55-3643-450D-83F3-FDDBE5B639C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3533412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AE6EF55-3643-450D-83F3-FDDBE5B639C1}" type="datetimeFigureOut">
              <a:rPr lang="en-GB" smtClean="0"/>
              <a:t>08/12/2022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1299658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AE6EF55-3643-450D-83F3-FDDBE5B639C1}" type="datetimeFigureOut">
              <a:rPr lang="en-GB" smtClean="0"/>
              <a:t>08/12/2022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4121278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AE6EF55-3643-450D-83F3-FDDBE5B639C1}" type="datetimeFigureOut">
              <a:rPr lang="en-GB" smtClean="0"/>
              <a:t>08/12/2022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1628877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E6EF55-3643-450D-83F3-FDDBE5B639C1}" type="datetimeFigureOut">
              <a:rPr lang="en-GB" smtClean="0"/>
              <a:t>08/12/2022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567100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AE6EF55-3643-450D-83F3-FDDBE5B639C1}" type="datetimeFigureOut">
              <a:rPr lang="en-GB" smtClean="0"/>
              <a:t>08/12/2022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4272118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AE6EF55-3643-450D-83F3-FDDBE5B639C1}" type="datetimeFigureOut">
              <a:rPr lang="en-GB" smtClean="0"/>
              <a:t>08/12/2022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5FA553-AD4E-482D-B16E-0A57A2F186DA}" type="slidenum">
              <a:rPr lang="en-GB" smtClean="0"/>
              <a:t>‹#›</a:t>
            </a:fld>
            <a:endParaRPr lang="en-GB"/>
          </a:p>
        </p:txBody>
      </p:sp>
    </p:spTree>
    <p:extLst>
      <p:ext uri="{BB962C8B-B14F-4D97-AF65-F5344CB8AC3E}">
        <p14:creationId xmlns:p14="http://schemas.microsoft.com/office/powerpoint/2010/main" val="276994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E6EF55-3643-450D-83F3-FDDBE5B639C1}" type="datetimeFigureOut">
              <a:rPr lang="en-GB" smtClean="0"/>
              <a:t>08/12/2022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5FA553-AD4E-482D-B16E-0A57A2F186DA}" type="slidenum">
              <a:rPr lang="en-GB" smtClean="0"/>
              <a:t>‹#›</a:t>
            </a:fld>
            <a:endParaRPr lang="en-GB"/>
          </a:p>
        </p:txBody>
      </p:sp>
    </p:spTree>
    <p:extLst>
      <p:ext uri="{BB962C8B-B14F-4D97-AF65-F5344CB8AC3E}">
        <p14:creationId xmlns:p14="http://schemas.microsoft.com/office/powerpoint/2010/main" val="296683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hyperlink" Target="https://www.youtube.com/watch?v=Lmt1wslSN7I&amp;list=PL6-HcJKsXgYHt6529jZP8Y_S28nFc9L6K&amp;index=15"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3.png"/><Relationship Id="rId4" Type="http://schemas.openxmlformats.org/officeDocument/2006/relationships/notesSlide" Target="../notesSlides/notesSlide8.xml"/><Relationship Id="rId9" Type="http://schemas.openxmlformats.org/officeDocument/2006/relationships/hyperlink" Target="https://www.bing.com/videos/search?q=visible+learning+feedback&amp;&amp;view=detail&amp;mid=108198914F1ACBF829E4108198914F1ACBF829E4&amp;&amp;FORM=VRDGAR&amp;ru=%2Fvideos%2Fsearch%3Fq%3Dvisible%2Blearning%2Bfeedback%26FORM%3DHDRSC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png"/><Relationship Id="rId5" Type="http://schemas.openxmlformats.org/officeDocument/2006/relationships/hyperlink" Target="https://youtu.be/gMg4ABS4ik4" TargetMode="External"/><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solidFill>
                  <a:srgbClr val="00B050"/>
                </a:solidFill>
              </a:rPr>
              <a:t>Assessment</a:t>
            </a:r>
            <a:r>
              <a:rPr lang="en-GB" dirty="0" smtClean="0"/>
              <a:t> and </a:t>
            </a:r>
            <a:r>
              <a:rPr lang="en-GB" dirty="0" smtClean="0">
                <a:solidFill>
                  <a:srgbClr val="0070C0"/>
                </a:solidFill>
              </a:rPr>
              <a:t>Visible Learning </a:t>
            </a:r>
            <a:r>
              <a:rPr lang="en-GB" dirty="0" smtClean="0"/>
              <a:t>at St Margarets</a:t>
            </a:r>
            <a:endParaRPr lang="en-GB" dirty="0"/>
          </a:p>
        </p:txBody>
      </p:sp>
      <p:pic>
        <p:nvPicPr>
          <p:cNvPr id="4" name="Picture 3"/>
          <p:cNvPicPr>
            <a:picLocks noChangeAspect="1"/>
          </p:cNvPicPr>
          <p:nvPr/>
        </p:nvPicPr>
        <p:blipFill>
          <a:blip r:embed="rId5"/>
          <a:stretch>
            <a:fillRect/>
          </a:stretch>
        </p:blipFill>
        <p:spPr>
          <a:xfrm>
            <a:off x="2095500" y="3588522"/>
            <a:ext cx="4000500" cy="3091363"/>
          </a:xfrm>
          <a:prstGeom prst="rect">
            <a:avLst/>
          </a:prstGeom>
        </p:spPr>
      </p:pic>
      <p:sp>
        <p:nvSpPr>
          <p:cNvPr id="3" name="Subtitle 2"/>
          <p:cNvSpPr>
            <a:spLocks noGrp="1"/>
          </p:cNvSpPr>
          <p:nvPr>
            <p:ph type="subTitle" idx="1"/>
          </p:nvPr>
        </p:nvSpPr>
        <p:spPr/>
        <p:txBody>
          <a:bodyPr/>
          <a:lstStyle/>
          <a:p>
            <a:endParaRPr lang="en-GB" dirty="0"/>
          </a:p>
        </p:txBody>
      </p:sp>
      <p:pic>
        <p:nvPicPr>
          <p:cNvPr id="5" name="Picture 4"/>
          <p:cNvPicPr>
            <a:picLocks noChangeAspect="1"/>
          </p:cNvPicPr>
          <p:nvPr/>
        </p:nvPicPr>
        <p:blipFill>
          <a:blip r:embed="rId6"/>
          <a:stretch>
            <a:fillRect/>
          </a:stretch>
        </p:blipFill>
        <p:spPr>
          <a:xfrm>
            <a:off x="6096000" y="3625934"/>
            <a:ext cx="3922294" cy="3016541"/>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24000" y="725488"/>
            <a:ext cx="609600" cy="609600"/>
          </a:xfrm>
          <a:prstGeom prst="rect">
            <a:avLst/>
          </a:prstGeom>
        </p:spPr>
      </p:pic>
    </p:spTree>
    <p:extLst>
      <p:ext uri="{BB962C8B-B14F-4D97-AF65-F5344CB8AC3E}">
        <p14:creationId xmlns:p14="http://schemas.microsoft.com/office/powerpoint/2010/main" val="42191675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6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en-GB" dirty="0" smtClean="0"/>
              <a:t>Visible Learning Checklist – Teacher Clarity</a:t>
            </a:r>
            <a:endParaRPr lang="en-GB" dirty="0"/>
          </a:p>
        </p:txBody>
      </p:sp>
      <p:sp>
        <p:nvSpPr>
          <p:cNvPr id="3" name="Content Placeholder 2"/>
          <p:cNvSpPr>
            <a:spLocks noGrp="1"/>
          </p:cNvSpPr>
          <p:nvPr>
            <p:ph idx="1"/>
          </p:nvPr>
        </p:nvSpPr>
        <p:spPr>
          <a:solidFill>
            <a:schemeClr val="accent6">
              <a:lumMod val="40000"/>
              <a:lumOff val="60000"/>
            </a:schemeClr>
          </a:solidFill>
        </p:spPr>
        <p:txBody>
          <a:bodyPr>
            <a:normAutofit lnSpcReduction="10000"/>
          </a:bodyPr>
          <a:lstStyle/>
          <a:p>
            <a:r>
              <a:rPr lang="en-GB" dirty="0" smtClean="0"/>
              <a:t>Always formulate appropriate success criteria for the objectives of the lesson </a:t>
            </a:r>
          </a:p>
          <a:p>
            <a:r>
              <a:rPr lang="en-GB" dirty="0" smtClean="0"/>
              <a:t>Make the success criteria visible in the learning process and name them </a:t>
            </a:r>
          </a:p>
          <a:p>
            <a:r>
              <a:rPr lang="en-GB" dirty="0" smtClean="0"/>
              <a:t>In the learning process, introduce case studies to make both the learning goal and the success criteria of learning visible </a:t>
            </a:r>
          </a:p>
          <a:p>
            <a:r>
              <a:rPr lang="en-GB" dirty="0" smtClean="0"/>
              <a:t>Complete each lesson with the goal of revising the learning objectives and addressing the success criteria. </a:t>
            </a:r>
          </a:p>
          <a:p>
            <a:r>
              <a:rPr lang="en-GB" dirty="0" smtClean="0"/>
              <a:t>Make sure the learner understands the success criteria by requesting feedback. </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53800" y="6176963"/>
            <a:ext cx="609600" cy="609600"/>
          </a:xfrm>
          <a:prstGeom prst="rect">
            <a:avLst/>
          </a:prstGeom>
        </p:spPr>
      </p:pic>
    </p:spTree>
    <p:extLst>
      <p:ext uri="{BB962C8B-B14F-4D97-AF65-F5344CB8AC3E}">
        <p14:creationId xmlns:p14="http://schemas.microsoft.com/office/powerpoint/2010/main" val="3480314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0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influences have the biggest impact on </a:t>
            </a:r>
            <a:r>
              <a:rPr lang="en-GB" sz="8000" dirty="0" smtClean="0">
                <a:solidFill>
                  <a:srgbClr val="92D050"/>
                </a:solidFill>
              </a:rPr>
              <a:t>learning</a:t>
            </a:r>
            <a:r>
              <a:rPr lang="en-GB" dirty="0" smtClean="0"/>
              <a:t>? </a:t>
            </a:r>
            <a:endParaRPr lang="en-GB" dirty="0"/>
          </a:p>
        </p:txBody>
      </p:sp>
      <p:sp>
        <p:nvSpPr>
          <p:cNvPr id="3" name="Content Placeholder 2"/>
          <p:cNvSpPr>
            <a:spLocks noGrp="1"/>
          </p:cNvSpPr>
          <p:nvPr>
            <p:ph idx="1"/>
          </p:nvPr>
        </p:nvSpPr>
        <p:spPr/>
        <p:txBody>
          <a:bodyPr/>
          <a:lstStyle/>
          <a:p>
            <a:pPr marL="0" indent="0">
              <a:buNone/>
            </a:pPr>
            <a:r>
              <a:rPr lang="en-GB" dirty="0">
                <a:hlinkClick r:id="rId4"/>
              </a:rPr>
              <a:t>The Outcomes of Visible Learning Plus - John Hattie – YouTube</a:t>
            </a:r>
            <a:endParaRPr lang="en-GB" dirty="0"/>
          </a:p>
          <a:p>
            <a:endParaRPr lang="en-GB" dirty="0"/>
          </a:p>
        </p:txBody>
      </p:sp>
      <p:graphicFrame>
        <p:nvGraphicFramePr>
          <p:cNvPr id="4" name="Table 3"/>
          <p:cNvGraphicFramePr>
            <a:graphicFrameLocks noGrp="1"/>
          </p:cNvGraphicFramePr>
          <p:nvPr>
            <p:extLst/>
          </p:nvPr>
        </p:nvGraphicFramePr>
        <p:xfrm>
          <a:off x="617837" y="2882099"/>
          <a:ext cx="10735962" cy="3468290"/>
        </p:xfrm>
        <a:graphic>
          <a:graphicData uri="http://schemas.openxmlformats.org/drawingml/2006/table">
            <a:tbl>
              <a:tblPr firstRow="1" bandRow="1">
                <a:tableStyleId>{2D5ABB26-0587-4C30-8999-92F81FD0307C}</a:tableStyleId>
              </a:tblPr>
              <a:tblGrid>
                <a:gridCol w="3578654">
                  <a:extLst>
                    <a:ext uri="{9D8B030D-6E8A-4147-A177-3AD203B41FA5}">
                      <a16:colId xmlns:a16="http://schemas.microsoft.com/office/drawing/2014/main" val="4155234700"/>
                    </a:ext>
                  </a:extLst>
                </a:gridCol>
                <a:gridCol w="3578654">
                  <a:extLst>
                    <a:ext uri="{9D8B030D-6E8A-4147-A177-3AD203B41FA5}">
                      <a16:colId xmlns:a16="http://schemas.microsoft.com/office/drawing/2014/main" val="1605738110"/>
                    </a:ext>
                  </a:extLst>
                </a:gridCol>
                <a:gridCol w="3578654">
                  <a:extLst>
                    <a:ext uri="{9D8B030D-6E8A-4147-A177-3AD203B41FA5}">
                      <a16:colId xmlns:a16="http://schemas.microsoft.com/office/drawing/2014/main" val="2372405343"/>
                    </a:ext>
                  </a:extLst>
                </a:gridCol>
              </a:tblGrid>
              <a:tr h="936392">
                <a:tc>
                  <a:txBody>
                    <a:bodyPr/>
                    <a:lstStyle/>
                    <a:p>
                      <a:pPr algn="ctr"/>
                      <a:r>
                        <a:rPr lang="en-GB" sz="2400" dirty="0" smtClean="0"/>
                        <a:t>Teacher</a:t>
                      </a:r>
                      <a:r>
                        <a:rPr lang="en-GB" sz="2400" baseline="0" dirty="0" smtClean="0"/>
                        <a:t> estimates of achievement </a:t>
                      </a:r>
                    </a:p>
                    <a:p>
                      <a:pPr algn="ctr"/>
                      <a:endParaRPr lang="en-GB" sz="2400" dirty="0"/>
                    </a:p>
                  </a:txBody>
                  <a:tcPr/>
                </a:tc>
                <a:tc>
                  <a:txBody>
                    <a:bodyPr/>
                    <a:lstStyle/>
                    <a:p>
                      <a:pPr algn="ctr"/>
                      <a:r>
                        <a:rPr lang="en-GB" sz="2400" dirty="0" smtClean="0">
                          <a:solidFill>
                            <a:schemeClr val="tx1"/>
                          </a:solidFill>
                        </a:rPr>
                        <a:t>Teacher</a:t>
                      </a:r>
                      <a:r>
                        <a:rPr lang="en-GB" sz="2400" baseline="0" dirty="0" smtClean="0">
                          <a:solidFill>
                            <a:schemeClr val="tx1"/>
                          </a:solidFill>
                        </a:rPr>
                        <a:t> Clarity </a:t>
                      </a:r>
                      <a:endParaRPr lang="en-GB" sz="2400" dirty="0">
                        <a:solidFill>
                          <a:schemeClr val="tx1"/>
                        </a:solidFill>
                      </a:endParaRPr>
                    </a:p>
                  </a:txBody>
                  <a:tcPr/>
                </a:tc>
                <a:tc>
                  <a:txBody>
                    <a:bodyPr/>
                    <a:lstStyle/>
                    <a:p>
                      <a:pPr algn="ctr"/>
                      <a:r>
                        <a:rPr lang="en-GB" sz="2400" dirty="0" smtClean="0"/>
                        <a:t>Teacher</a:t>
                      </a:r>
                      <a:r>
                        <a:rPr lang="en-GB" sz="2400" baseline="0" dirty="0" smtClean="0"/>
                        <a:t> Reflection </a:t>
                      </a:r>
                      <a:endParaRPr lang="en-GB" sz="2400" dirty="0"/>
                    </a:p>
                  </a:txBody>
                  <a:tcPr/>
                </a:tc>
                <a:extLst>
                  <a:ext uri="{0D108BD9-81ED-4DB2-BD59-A6C34878D82A}">
                    <a16:rowId xmlns:a16="http://schemas.microsoft.com/office/drawing/2014/main" val="2318091161"/>
                  </a:ext>
                </a:extLst>
              </a:tr>
              <a:tr h="936392">
                <a:tc>
                  <a:txBody>
                    <a:bodyPr/>
                    <a:lstStyle/>
                    <a:p>
                      <a:pPr algn="ctr"/>
                      <a:r>
                        <a:rPr lang="en-GB" sz="2400" dirty="0" smtClean="0">
                          <a:solidFill>
                            <a:srgbClr val="92D050"/>
                          </a:solidFill>
                        </a:rPr>
                        <a:t>Feedback </a:t>
                      </a:r>
                      <a:endParaRPr lang="en-GB" sz="2400" dirty="0">
                        <a:solidFill>
                          <a:srgbClr val="92D050"/>
                        </a:solidFill>
                      </a:endParaRPr>
                    </a:p>
                  </a:txBody>
                  <a:tcPr/>
                </a:tc>
                <a:tc>
                  <a:txBody>
                    <a:bodyPr/>
                    <a:lstStyle/>
                    <a:p>
                      <a:pPr algn="ctr"/>
                      <a:r>
                        <a:rPr lang="en-GB" sz="2400" dirty="0" smtClean="0"/>
                        <a:t>Scaffolding </a:t>
                      </a:r>
                      <a:endParaRPr lang="en-GB" sz="2400" dirty="0"/>
                    </a:p>
                  </a:txBody>
                  <a:tcPr/>
                </a:tc>
                <a:tc>
                  <a:txBody>
                    <a:bodyPr/>
                    <a:lstStyle/>
                    <a:p>
                      <a:pPr algn="ctr"/>
                      <a:r>
                        <a:rPr lang="en-GB" sz="2400" dirty="0" smtClean="0"/>
                        <a:t>Classroom</a:t>
                      </a:r>
                      <a:r>
                        <a:rPr lang="en-GB" sz="2400" baseline="0" dirty="0" smtClean="0"/>
                        <a:t> discussion </a:t>
                      </a:r>
                      <a:endParaRPr lang="en-GB" sz="2400" dirty="0"/>
                    </a:p>
                  </a:txBody>
                  <a:tcPr/>
                </a:tc>
                <a:extLst>
                  <a:ext uri="{0D108BD9-81ED-4DB2-BD59-A6C34878D82A}">
                    <a16:rowId xmlns:a16="http://schemas.microsoft.com/office/drawing/2014/main" val="3188630929"/>
                  </a:ext>
                </a:extLst>
              </a:tr>
              <a:tr h="520218">
                <a:tc>
                  <a:txBody>
                    <a:bodyPr/>
                    <a:lstStyle/>
                    <a:p>
                      <a:pPr algn="ctr"/>
                      <a:r>
                        <a:rPr lang="en-GB" sz="2400" dirty="0" smtClean="0"/>
                        <a:t>Help seeking </a:t>
                      </a:r>
                      <a:endParaRPr lang="en-GB" sz="2400" dirty="0"/>
                    </a:p>
                  </a:txBody>
                  <a:tcPr/>
                </a:tc>
                <a:tc>
                  <a:txBody>
                    <a:bodyPr/>
                    <a:lstStyle/>
                    <a:p>
                      <a:pPr algn="ctr"/>
                      <a:r>
                        <a:rPr lang="en-GB" sz="2400" dirty="0" smtClean="0"/>
                        <a:t>Relationships</a:t>
                      </a:r>
                      <a:r>
                        <a:rPr lang="en-GB" sz="2400" baseline="0" dirty="0" smtClean="0"/>
                        <a:t> </a:t>
                      </a:r>
                      <a:endParaRPr lang="en-GB" sz="2400" dirty="0"/>
                    </a:p>
                  </a:txBody>
                  <a:tcPr/>
                </a:tc>
                <a:tc>
                  <a:txBody>
                    <a:bodyPr/>
                    <a:lstStyle/>
                    <a:p>
                      <a:pPr algn="ctr"/>
                      <a:r>
                        <a:rPr lang="en-GB" sz="2400" dirty="0" smtClean="0"/>
                        <a:t>Prior knowledge </a:t>
                      </a:r>
                    </a:p>
                    <a:p>
                      <a:pPr algn="ctr"/>
                      <a:endParaRPr lang="en-GB" sz="2400" dirty="0"/>
                    </a:p>
                  </a:txBody>
                  <a:tcPr/>
                </a:tc>
                <a:extLst>
                  <a:ext uri="{0D108BD9-81ED-4DB2-BD59-A6C34878D82A}">
                    <a16:rowId xmlns:a16="http://schemas.microsoft.com/office/drawing/2014/main" val="1417371957"/>
                  </a:ext>
                </a:extLst>
              </a:tr>
              <a:tr h="520218">
                <a:tc>
                  <a:txBody>
                    <a:bodyPr/>
                    <a:lstStyle/>
                    <a:p>
                      <a:pPr algn="ctr"/>
                      <a:r>
                        <a:rPr lang="en-GB" sz="2400" dirty="0" smtClean="0"/>
                        <a:t>Effort </a:t>
                      </a:r>
                      <a:endParaRPr lang="en-GB" sz="2400" dirty="0"/>
                    </a:p>
                  </a:txBody>
                  <a:tcPr/>
                </a:tc>
                <a:tc>
                  <a:txBody>
                    <a:bodyPr/>
                    <a:lstStyle/>
                    <a:p>
                      <a:pPr algn="ctr"/>
                      <a:r>
                        <a:rPr lang="en-GB" sz="2400" dirty="0" smtClean="0"/>
                        <a:t>Reciprocal teaching </a:t>
                      </a:r>
                      <a:endParaRPr lang="en-GB" sz="2400" dirty="0"/>
                    </a:p>
                  </a:txBody>
                  <a:tcPr/>
                </a:tc>
                <a:tc>
                  <a:txBody>
                    <a:bodyPr/>
                    <a:lstStyle/>
                    <a:p>
                      <a:pPr algn="ctr"/>
                      <a:r>
                        <a:rPr lang="en-GB" sz="2400" dirty="0" smtClean="0"/>
                        <a:t>Interventions </a:t>
                      </a:r>
                      <a:endParaRPr lang="en-GB" sz="2400" dirty="0"/>
                    </a:p>
                  </a:txBody>
                  <a:tcPr/>
                </a:tc>
                <a:extLst>
                  <a:ext uri="{0D108BD9-81ED-4DB2-BD59-A6C34878D82A}">
                    <a16:rowId xmlns:a16="http://schemas.microsoft.com/office/drawing/2014/main" val="2923397588"/>
                  </a:ext>
                </a:extLst>
              </a:tr>
            </a:tbl>
          </a:graphicData>
        </a:graphic>
      </p:graphicFrame>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8999" y="418306"/>
            <a:ext cx="609600" cy="609600"/>
          </a:xfrm>
          <a:prstGeom prst="rect">
            <a:avLst/>
          </a:prstGeom>
        </p:spPr>
      </p:pic>
    </p:spTree>
    <p:extLst>
      <p:ext uri="{BB962C8B-B14F-4D97-AF65-F5344CB8AC3E}">
        <p14:creationId xmlns:p14="http://schemas.microsoft.com/office/powerpoint/2010/main" val="22344330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3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a:t>
            </a:r>
            <a:endParaRPr lang="en-GB" dirty="0"/>
          </a:p>
        </p:txBody>
      </p:sp>
      <p:pic>
        <p:nvPicPr>
          <p:cNvPr id="4" name="Content Placeholder 3"/>
          <p:cNvPicPr>
            <a:picLocks noGrp="1" noChangeAspect="1"/>
          </p:cNvPicPr>
          <p:nvPr>
            <p:ph idx="1"/>
          </p:nvPr>
        </p:nvPicPr>
        <p:blipFill>
          <a:blip r:embed="rId5"/>
          <a:stretch>
            <a:fillRect/>
          </a:stretch>
        </p:blipFill>
        <p:spPr>
          <a:xfrm>
            <a:off x="8514491" y="4996772"/>
            <a:ext cx="3170195" cy="1493649"/>
          </a:xfrm>
          <a:prstGeom prst="rect">
            <a:avLst/>
          </a:prstGeom>
        </p:spPr>
      </p:pic>
      <p:sp>
        <p:nvSpPr>
          <p:cNvPr id="5" name="Cloud 4"/>
          <p:cNvSpPr/>
          <p:nvPr/>
        </p:nvSpPr>
        <p:spPr>
          <a:xfrm>
            <a:off x="998838" y="1425669"/>
            <a:ext cx="9452918" cy="3571103"/>
          </a:xfrm>
          <a:prstGeom prst="cloud">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Feedback is </a:t>
            </a:r>
            <a:r>
              <a:rPr lang="en-GB" sz="3200" b="1" dirty="0" smtClean="0">
                <a:solidFill>
                  <a:schemeClr val="tx1"/>
                </a:solidFill>
              </a:rPr>
              <a:t>just in time</a:t>
            </a:r>
            <a:r>
              <a:rPr lang="en-GB" sz="3200" dirty="0" smtClean="0">
                <a:solidFill>
                  <a:schemeClr val="tx1"/>
                </a:solidFill>
              </a:rPr>
              <a:t>, just for me, information delivered when and where it can be most effective. </a:t>
            </a:r>
            <a:endParaRPr lang="en-GB" sz="3200" dirty="0">
              <a:solidFill>
                <a:schemeClr val="tx1"/>
              </a:solidFill>
            </a:endParaRPr>
          </a:p>
        </p:txBody>
      </p:sp>
      <p:pic>
        <p:nvPicPr>
          <p:cNvPr id="6" name="Picture 5"/>
          <p:cNvPicPr>
            <a:picLocks noChangeAspect="1"/>
          </p:cNvPicPr>
          <p:nvPr/>
        </p:nvPicPr>
        <p:blipFill>
          <a:blip r:embed="rId6"/>
          <a:stretch>
            <a:fillRect/>
          </a:stretch>
        </p:blipFill>
        <p:spPr>
          <a:xfrm>
            <a:off x="213669" y="4996772"/>
            <a:ext cx="1238811" cy="1732662"/>
          </a:xfrm>
          <a:prstGeom prst="rect">
            <a:avLst/>
          </a:prstGeom>
        </p:spPr>
      </p:pic>
      <p:pic>
        <p:nvPicPr>
          <p:cNvPr id="7" name="Picture 6"/>
          <p:cNvPicPr>
            <a:picLocks noChangeAspect="1"/>
          </p:cNvPicPr>
          <p:nvPr/>
        </p:nvPicPr>
        <p:blipFill>
          <a:blip r:embed="rId7"/>
          <a:stretch>
            <a:fillRect/>
          </a:stretch>
        </p:blipFill>
        <p:spPr>
          <a:xfrm>
            <a:off x="1613118" y="4996772"/>
            <a:ext cx="1213700" cy="1732661"/>
          </a:xfrm>
          <a:prstGeom prst="rect">
            <a:avLst/>
          </a:prstGeom>
        </p:spPr>
      </p:pic>
      <p:pic>
        <p:nvPicPr>
          <p:cNvPr id="3" name="Picture 2"/>
          <p:cNvPicPr>
            <a:picLocks noChangeAspect="1"/>
          </p:cNvPicPr>
          <p:nvPr/>
        </p:nvPicPr>
        <p:blipFill rotWithShape="1">
          <a:blip r:embed="rId8"/>
          <a:srcRect r="49432"/>
          <a:stretch/>
        </p:blipFill>
        <p:spPr>
          <a:xfrm>
            <a:off x="2702508" y="4996772"/>
            <a:ext cx="1611915" cy="1867961"/>
          </a:xfrm>
          <a:prstGeom prst="rect">
            <a:avLst/>
          </a:prstGeom>
        </p:spPr>
      </p:pic>
      <p:sp>
        <p:nvSpPr>
          <p:cNvPr id="8" name="Rectangle 7"/>
          <p:cNvSpPr/>
          <p:nvPr/>
        </p:nvSpPr>
        <p:spPr>
          <a:xfrm>
            <a:off x="312311" y="45159"/>
            <a:ext cx="7260465" cy="369332"/>
          </a:xfrm>
          <a:prstGeom prst="rect">
            <a:avLst/>
          </a:prstGeom>
        </p:spPr>
        <p:txBody>
          <a:bodyPr wrap="square">
            <a:spAutoFit/>
          </a:bodyPr>
          <a:lstStyle/>
          <a:p>
            <a:r>
              <a:rPr lang="en-GB" dirty="0">
                <a:hlinkClick r:id="rId9"/>
              </a:rPr>
              <a:t>John Hattie on Visible Learning and Feedback in the Classroom - Bing video</a:t>
            </a:r>
            <a:endParaRPr lang="en-GB" dirty="0"/>
          </a:p>
        </p:txBody>
      </p:sp>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075086" y="229825"/>
            <a:ext cx="609600" cy="609600"/>
          </a:xfrm>
          <a:prstGeom prst="rect">
            <a:avLst/>
          </a:prstGeom>
        </p:spPr>
      </p:pic>
    </p:spTree>
    <p:extLst>
      <p:ext uri="{BB962C8B-B14F-4D97-AF65-F5344CB8AC3E}">
        <p14:creationId xmlns:p14="http://schemas.microsoft.com/office/powerpoint/2010/main" val="42084666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858"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a:t>
            </a:r>
            <a:endParaRPr lang="en-GB"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4447" r="6714" b="13694"/>
          <a:stretch/>
        </p:blipFill>
        <p:spPr bwMode="auto">
          <a:xfrm rot="16200000">
            <a:off x="6340710" y="708550"/>
            <a:ext cx="5928555" cy="52417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5007" t="5806" r="21394" b="4803"/>
          <a:stretch/>
        </p:blipFill>
        <p:spPr>
          <a:xfrm rot="16200000">
            <a:off x="1700014" y="708339"/>
            <a:ext cx="3271234" cy="6130341"/>
          </a:xfrm>
          <a:prstGeom prst="rect">
            <a:avLst/>
          </a:prstGeom>
        </p:spPr>
      </p:pic>
    </p:spTree>
    <p:extLst>
      <p:ext uri="{BB962C8B-B14F-4D97-AF65-F5344CB8AC3E}">
        <p14:creationId xmlns:p14="http://schemas.microsoft.com/office/powerpoint/2010/main" val="372524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212124" y="210065"/>
            <a:ext cx="3810000" cy="1371600"/>
          </a:xfrm>
          <a:prstGeom prst="rect">
            <a:avLst/>
          </a:prstGeom>
        </p:spPr>
      </p:pic>
      <p:pic>
        <p:nvPicPr>
          <p:cNvPr id="4" name="Picture 3"/>
          <p:cNvPicPr>
            <a:picLocks noChangeAspect="1"/>
          </p:cNvPicPr>
          <p:nvPr/>
        </p:nvPicPr>
        <p:blipFill>
          <a:blip r:embed="rId6"/>
          <a:stretch>
            <a:fillRect/>
          </a:stretch>
        </p:blipFill>
        <p:spPr>
          <a:xfrm>
            <a:off x="9389287" y="233977"/>
            <a:ext cx="2616331" cy="2107600"/>
          </a:xfrm>
          <a:prstGeom prst="rect">
            <a:avLst/>
          </a:prstGeom>
        </p:spPr>
      </p:pic>
      <p:sp>
        <p:nvSpPr>
          <p:cNvPr id="5" name="TextBox 4"/>
          <p:cNvSpPr txBox="1"/>
          <p:nvPr/>
        </p:nvSpPr>
        <p:spPr>
          <a:xfrm>
            <a:off x="212124" y="2916194"/>
            <a:ext cx="10120184" cy="923330"/>
          </a:xfrm>
          <a:prstGeom prst="rect">
            <a:avLst/>
          </a:prstGeom>
          <a:noFill/>
        </p:spPr>
        <p:txBody>
          <a:bodyPr wrap="square" rtlCol="0">
            <a:spAutoFit/>
          </a:bodyPr>
          <a:lstStyle/>
          <a:p>
            <a:r>
              <a:rPr lang="en-GB" sz="5400" dirty="0" smtClean="0"/>
              <a:t>What makes a good learner? </a:t>
            </a:r>
            <a:endParaRPr lang="en-GB" sz="5400" dirty="0"/>
          </a:p>
        </p:txBody>
      </p:sp>
      <p:pic>
        <p:nvPicPr>
          <p:cNvPr id="6" name="Picture 5"/>
          <p:cNvPicPr>
            <a:picLocks noChangeAspect="1"/>
          </p:cNvPicPr>
          <p:nvPr/>
        </p:nvPicPr>
        <p:blipFill>
          <a:blip r:embed="rId7"/>
          <a:stretch>
            <a:fillRect/>
          </a:stretch>
        </p:blipFill>
        <p:spPr>
          <a:xfrm>
            <a:off x="9268703" y="2563950"/>
            <a:ext cx="2857500" cy="402907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03654" y="5983425"/>
            <a:ext cx="609600" cy="609600"/>
          </a:xfrm>
          <a:prstGeom prst="rect">
            <a:avLst/>
          </a:prstGeom>
        </p:spPr>
      </p:pic>
    </p:spTree>
    <p:extLst>
      <p:ext uri="{BB962C8B-B14F-4D97-AF65-F5344CB8AC3E}">
        <p14:creationId xmlns:p14="http://schemas.microsoft.com/office/powerpoint/2010/main" val="27043072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3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Visible Learning: our learning powers! </a:t>
            </a:r>
            <a:endParaRPr lang="en-GB" dirty="0"/>
          </a:p>
        </p:txBody>
      </p:sp>
      <p:sp>
        <p:nvSpPr>
          <p:cNvPr id="3" name="Content Placeholder 2"/>
          <p:cNvSpPr>
            <a:spLocks noGrp="1"/>
          </p:cNvSpPr>
          <p:nvPr>
            <p:ph idx="1"/>
          </p:nvPr>
        </p:nvSpPr>
        <p:spPr/>
        <p:txBody>
          <a:bodyPr>
            <a:normAutofit lnSpcReduction="10000"/>
          </a:bodyPr>
          <a:lstStyle/>
          <a:p>
            <a:r>
              <a:rPr lang="en-GB" b="1" dirty="0" smtClean="0">
                <a:solidFill>
                  <a:srgbClr val="FF0000"/>
                </a:solidFill>
              </a:rPr>
              <a:t>Determined and resilient </a:t>
            </a:r>
            <a:r>
              <a:rPr lang="en-GB" dirty="0" smtClean="0"/>
              <a:t>= ‘We will never give up and will make sure we succeed!’</a:t>
            </a:r>
          </a:p>
          <a:p>
            <a:pPr marL="0" indent="0">
              <a:buNone/>
            </a:pPr>
            <a:endParaRPr lang="en-GB" dirty="0" smtClean="0"/>
          </a:p>
          <a:p>
            <a:r>
              <a:rPr lang="en-GB" b="1" dirty="0" smtClean="0">
                <a:solidFill>
                  <a:srgbClr val="0070C0"/>
                </a:solidFill>
              </a:rPr>
              <a:t>Curious and creative </a:t>
            </a:r>
            <a:r>
              <a:rPr lang="en-GB" dirty="0" smtClean="0"/>
              <a:t>= ‘We see, we think, we wonder and we ask!’ </a:t>
            </a:r>
          </a:p>
          <a:p>
            <a:pPr marL="0" indent="0">
              <a:buNone/>
            </a:pPr>
            <a:endParaRPr lang="en-GB" dirty="0" smtClean="0"/>
          </a:p>
          <a:p>
            <a:r>
              <a:rPr lang="en-GB" b="1" dirty="0" smtClean="0">
                <a:solidFill>
                  <a:srgbClr val="00B050"/>
                </a:solidFill>
              </a:rPr>
              <a:t>Co-operative and patient </a:t>
            </a:r>
            <a:r>
              <a:rPr lang="en-GB" dirty="0" smtClean="0"/>
              <a:t>= ‘We are team players and celebrate &amp; respect everyone’s differences!’ </a:t>
            </a:r>
          </a:p>
          <a:p>
            <a:pPr marL="0" indent="0">
              <a:buNone/>
            </a:pPr>
            <a:endParaRPr lang="en-GB" dirty="0" smtClean="0"/>
          </a:p>
          <a:p>
            <a:r>
              <a:rPr lang="en-GB" b="1" dirty="0" smtClean="0">
                <a:solidFill>
                  <a:srgbClr val="FFC000"/>
                </a:solidFill>
              </a:rPr>
              <a:t>Motivated and courageous </a:t>
            </a:r>
            <a:r>
              <a:rPr lang="en-GB" dirty="0" smtClean="0"/>
              <a:t>= ‘We believe, we are brave so we always want to try!’ </a:t>
            </a:r>
          </a:p>
          <a:p>
            <a:endParaRPr lang="en-GB" dirty="0" smtClean="0"/>
          </a:p>
          <a:p>
            <a:endParaRPr lang="en-GB" dirty="0"/>
          </a:p>
        </p:txBody>
      </p:sp>
      <p:pic>
        <p:nvPicPr>
          <p:cNvPr id="5" name="Picture 4"/>
          <p:cNvPicPr>
            <a:picLocks noChangeAspect="1"/>
          </p:cNvPicPr>
          <p:nvPr/>
        </p:nvPicPr>
        <p:blipFill>
          <a:blip r:embed="rId5"/>
          <a:stretch>
            <a:fillRect/>
          </a:stretch>
        </p:blipFill>
        <p:spPr>
          <a:xfrm>
            <a:off x="9811266" y="141334"/>
            <a:ext cx="2117152" cy="161826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18818" y="6007100"/>
            <a:ext cx="609600" cy="609600"/>
          </a:xfrm>
          <a:prstGeom prst="rect">
            <a:avLst/>
          </a:prstGeom>
        </p:spPr>
      </p:pic>
    </p:spTree>
    <p:extLst>
      <p:ext uri="{BB962C8B-B14F-4D97-AF65-F5344CB8AC3E}">
        <p14:creationId xmlns:p14="http://schemas.microsoft.com/office/powerpoint/2010/main" val="32473763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5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assessment?</a:t>
            </a:r>
            <a:endParaRPr lang="en-GB" dirty="0"/>
          </a:p>
        </p:txBody>
      </p:sp>
      <p:sp>
        <p:nvSpPr>
          <p:cNvPr id="3" name="Content Placeholder 2"/>
          <p:cNvSpPr>
            <a:spLocks noGrp="1"/>
          </p:cNvSpPr>
          <p:nvPr>
            <p:ph idx="1"/>
          </p:nvPr>
        </p:nvSpPr>
        <p:spPr>
          <a:xfrm>
            <a:off x="838200" y="1462097"/>
            <a:ext cx="10515600" cy="4351338"/>
          </a:xfrm>
        </p:spPr>
        <p:txBody>
          <a:bodyPr/>
          <a:lstStyle/>
          <a:p>
            <a:pPr marL="0" indent="0">
              <a:buNone/>
            </a:pPr>
            <a:r>
              <a:rPr lang="en-GB" i="1" dirty="0" smtClean="0"/>
              <a:t>How do teachers know how well children are progressing in their learning?</a:t>
            </a:r>
          </a:p>
          <a:p>
            <a:r>
              <a:rPr lang="en-GB" b="1" dirty="0" smtClean="0"/>
              <a:t>Broad range </a:t>
            </a:r>
            <a:r>
              <a:rPr lang="en-GB" dirty="0" smtClean="0"/>
              <a:t>of assessment tools and methods</a:t>
            </a:r>
          </a:p>
          <a:p>
            <a:r>
              <a:rPr lang="en-GB" dirty="0" smtClean="0"/>
              <a:t>Learning, teaching and assessment are </a:t>
            </a:r>
            <a:r>
              <a:rPr lang="en-GB" b="1" dirty="0" smtClean="0"/>
              <a:t>interlinked</a:t>
            </a:r>
          </a:p>
          <a:p>
            <a:r>
              <a:rPr lang="en-GB" b="1" dirty="0" smtClean="0"/>
              <a:t>Formative </a:t>
            </a:r>
            <a:r>
              <a:rPr lang="en-GB" dirty="0" smtClean="0"/>
              <a:t>assessment: Assessment is for learning (</a:t>
            </a:r>
            <a:r>
              <a:rPr lang="en-GB" b="1" dirty="0" smtClean="0"/>
              <a:t>AIFL</a:t>
            </a:r>
            <a:r>
              <a:rPr lang="en-GB" dirty="0" smtClean="0"/>
              <a:t>)</a:t>
            </a:r>
          </a:p>
          <a:p>
            <a:r>
              <a:rPr lang="en-GB" b="1" dirty="0" smtClean="0"/>
              <a:t>Summative</a:t>
            </a:r>
            <a:r>
              <a:rPr lang="en-GB" dirty="0" smtClean="0"/>
              <a:t> assessments are used to back up a teachers judgement</a:t>
            </a:r>
          </a:p>
          <a:p>
            <a:r>
              <a:rPr lang="en-GB" dirty="0" smtClean="0"/>
              <a:t>The Curriculum for Excellence (</a:t>
            </a:r>
            <a:r>
              <a:rPr lang="en-GB" dirty="0" err="1" smtClean="0"/>
              <a:t>CfE</a:t>
            </a:r>
            <a:r>
              <a:rPr lang="en-GB" dirty="0" smtClean="0"/>
              <a:t>) </a:t>
            </a:r>
            <a:r>
              <a:rPr lang="en-GB" b="1" dirty="0" smtClean="0"/>
              <a:t>benchmarks</a:t>
            </a:r>
          </a:p>
        </p:txBody>
      </p:sp>
      <p:pic>
        <p:nvPicPr>
          <p:cNvPr id="4" name="Picture 3"/>
          <p:cNvPicPr>
            <a:picLocks noChangeAspect="1"/>
          </p:cNvPicPr>
          <p:nvPr/>
        </p:nvPicPr>
        <p:blipFill>
          <a:blip r:embed="rId5"/>
          <a:stretch>
            <a:fillRect/>
          </a:stretch>
        </p:blipFill>
        <p:spPr>
          <a:xfrm>
            <a:off x="7395411" y="4768871"/>
            <a:ext cx="4222332" cy="2089129"/>
          </a:xfrm>
          <a:prstGeom prst="rect">
            <a:avLst/>
          </a:prstGeom>
        </p:spPr>
      </p:pic>
      <p:sp>
        <p:nvSpPr>
          <p:cNvPr id="5" name="TextBox 4"/>
          <p:cNvSpPr txBox="1"/>
          <p:nvPr/>
        </p:nvSpPr>
        <p:spPr>
          <a:xfrm>
            <a:off x="10144455" y="4399539"/>
            <a:ext cx="1491049" cy="369332"/>
          </a:xfrm>
          <a:prstGeom prst="rect">
            <a:avLst/>
          </a:prstGeom>
          <a:noFill/>
        </p:spPr>
        <p:txBody>
          <a:bodyPr wrap="none" rtlCol="0">
            <a:spAutoFit/>
          </a:bodyPr>
          <a:lstStyle/>
          <a:p>
            <a:r>
              <a:rPr lang="en-GB" b="1" u="sng" dirty="0" smtClean="0"/>
              <a:t>The </a:t>
            </a:r>
            <a:r>
              <a:rPr lang="en-GB" b="1" u="sng" dirty="0" err="1" smtClean="0"/>
              <a:t>CfE</a:t>
            </a:r>
            <a:r>
              <a:rPr lang="en-GB" b="1" u="sng" dirty="0" smtClean="0"/>
              <a:t> levels</a:t>
            </a:r>
            <a:endParaRPr lang="en-GB" b="1" u="sng"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10800" y="363031"/>
            <a:ext cx="609600" cy="609600"/>
          </a:xfrm>
          <a:prstGeom prst="rect">
            <a:avLst/>
          </a:prstGeom>
        </p:spPr>
      </p:pic>
    </p:spTree>
    <p:extLst>
      <p:ext uri="{BB962C8B-B14F-4D97-AF65-F5344CB8AC3E}">
        <p14:creationId xmlns:p14="http://schemas.microsoft.com/office/powerpoint/2010/main" val="29294011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77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5"/>
          <a:stretch>
            <a:fillRect/>
          </a:stretch>
        </p:blipFill>
        <p:spPr>
          <a:xfrm>
            <a:off x="1295400" y="690705"/>
            <a:ext cx="9601200" cy="5550427"/>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91800" y="541421"/>
            <a:ext cx="609600" cy="609600"/>
          </a:xfrm>
          <a:prstGeom prst="rect">
            <a:avLst/>
          </a:prstGeom>
        </p:spPr>
      </p:pic>
    </p:spTree>
    <p:extLst>
      <p:ext uri="{BB962C8B-B14F-4D97-AF65-F5344CB8AC3E}">
        <p14:creationId xmlns:p14="http://schemas.microsoft.com/office/powerpoint/2010/main" val="13660069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4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369" y="139115"/>
            <a:ext cx="10515600" cy="1325563"/>
          </a:xfrm>
        </p:spPr>
        <p:txBody>
          <a:bodyPr/>
          <a:lstStyle/>
          <a:p>
            <a:r>
              <a:rPr lang="en-GB" dirty="0" smtClean="0"/>
              <a:t>Assessment at St Margaret’s</a:t>
            </a:r>
            <a:endParaRPr lang="en-GB" dirty="0"/>
          </a:p>
        </p:txBody>
      </p:sp>
      <p:sp>
        <p:nvSpPr>
          <p:cNvPr id="3" name="Content Placeholder 2"/>
          <p:cNvSpPr>
            <a:spLocks noGrp="1"/>
          </p:cNvSpPr>
          <p:nvPr>
            <p:ph idx="1"/>
          </p:nvPr>
        </p:nvSpPr>
        <p:spPr>
          <a:xfrm>
            <a:off x="838200" y="1464678"/>
            <a:ext cx="10515600" cy="4351338"/>
          </a:xfrm>
        </p:spPr>
        <p:txBody>
          <a:bodyPr>
            <a:normAutofit fontScale="92500"/>
          </a:bodyPr>
          <a:lstStyle/>
          <a:p>
            <a:r>
              <a:rPr lang="en-GB" dirty="0" smtClean="0"/>
              <a:t>Staff meet weekly to plan together </a:t>
            </a:r>
          </a:p>
          <a:p>
            <a:r>
              <a:rPr lang="en-GB" dirty="0" smtClean="0"/>
              <a:t>They visit each others classrooms and share excellent, effective practice</a:t>
            </a:r>
          </a:p>
          <a:p>
            <a:r>
              <a:rPr lang="en-GB" dirty="0" smtClean="0"/>
              <a:t>They work across stages and levels to meet learners needs creatively</a:t>
            </a:r>
          </a:p>
          <a:p>
            <a:r>
              <a:rPr lang="en-GB" dirty="0" smtClean="0"/>
              <a:t>Senior Leadership (SLT) regularly go on learning walks and join in with planning meetings</a:t>
            </a:r>
          </a:p>
          <a:p>
            <a:r>
              <a:rPr lang="en-GB" dirty="0" smtClean="0"/>
              <a:t>Teacher meet with SLT termly to discuss and track all learners progress</a:t>
            </a:r>
          </a:p>
          <a:p>
            <a:r>
              <a:rPr lang="en-GB" dirty="0" smtClean="0"/>
              <a:t>Regular planning discussions involve the teachers moderating learning </a:t>
            </a:r>
          </a:p>
          <a:p>
            <a:r>
              <a:rPr lang="en-GB" dirty="0" smtClean="0"/>
              <a:t>The children are taught how to assess their own skills progression</a:t>
            </a:r>
            <a:endParaRPr lang="en-GB" dirty="0"/>
          </a:p>
        </p:txBody>
      </p:sp>
      <p:pic>
        <p:nvPicPr>
          <p:cNvPr id="4" name="Picture 3"/>
          <p:cNvPicPr>
            <a:picLocks noChangeAspect="1"/>
          </p:cNvPicPr>
          <p:nvPr/>
        </p:nvPicPr>
        <p:blipFill>
          <a:blip r:embed="rId5"/>
          <a:stretch>
            <a:fillRect/>
          </a:stretch>
        </p:blipFill>
        <p:spPr>
          <a:xfrm>
            <a:off x="986589" y="5157537"/>
            <a:ext cx="9914022" cy="1625065"/>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11326" y="356937"/>
            <a:ext cx="609600" cy="609600"/>
          </a:xfrm>
          <a:prstGeom prst="rect">
            <a:avLst/>
          </a:prstGeom>
        </p:spPr>
      </p:pic>
    </p:spTree>
    <p:extLst>
      <p:ext uri="{BB962C8B-B14F-4D97-AF65-F5344CB8AC3E}">
        <p14:creationId xmlns:p14="http://schemas.microsoft.com/office/powerpoint/2010/main" val="27536599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22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is messy</a:t>
            </a:r>
            <a:endParaRPr lang="en-GB" dirty="0"/>
          </a:p>
        </p:txBody>
      </p:sp>
      <p:pic>
        <p:nvPicPr>
          <p:cNvPr id="4" name="Content Placeholder 3"/>
          <p:cNvPicPr>
            <a:picLocks noGrp="1" noChangeAspect="1"/>
          </p:cNvPicPr>
          <p:nvPr>
            <p:ph idx="1"/>
          </p:nvPr>
        </p:nvPicPr>
        <p:blipFill>
          <a:blip r:embed="rId5"/>
          <a:stretch>
            <a:fillRect/>
          </a:stretch>
        </p:blipFill>
        <p:spPr>
          <a:xfrm>
            <a:off x="716602" y="1690688"/>
            <a:ext cx="5801784" cy="4351338"/>
          </a:xfrm>
          <a:prstGeom prst="rect">
            <a:avLst/>
          </a:prstGeom>
        </p:spPr>
      </p:pic>
      <p:pic>
        <p:nvPicPr>
          <p:cNvPr id="5" name="Picture 4"/>
          <p:cNvPicPr>
            <a:picLocks noChangeAspect="1"/>
          </p:cNvPicPr>
          <p:nvPr/>
        </p:nvPicPr>
        <p:blipFill>
          <a:blip r:embed="rId6"/>
          <a:stretch>
            <a:fillRect/>
          </a:stretch>
        </p:blipFill>
        <p:spPr>
          <a:xfrm>
            <a:off x="6871822" y="96252"/>
            <a:ext cx="2687268" cy="3504197"/>
          </a:xfrm>
          <a:prstGeom prst="rect">
            <a:avLst/>
          </a:prstGeom>
        </p:spPr>
      </p:pic>
      <p:pic>
        <p:nvPicPr>
          <p:cNvPr id="6" name="Picture 5"/>
          <p:cNvPicPr>
            <a:picLocks noChangeAspect="1"/>
          </p:cNvPicPr>
          <p:nvPr/>
        </p:nvPicPr>
        <p:blipFill>
          <a:blip r:embed="rId7"/>
          <a:stretch>
            <a:fillRect/>
          </a:stretch>
        </p:blipFill>
        <p:spPr>
          <a:xfrm>
            <a:off x="7764052" y="3704722"/>
            <a:ext cx="4264863" cy="3099134"/>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44200" y="418306"/>
            <a:ext cx="609600" cy="609600"/>
          </a:xfrm>
          <a:prstGeom prst="rect">
            <a:avLst/>
          </a:prstGeom>
        </p:spPr>
      </p:pic>
    </p:spTree>
    <p:extLst>
      <p:ext uri="{BB962C8B-B14F-4D97-AF65-F5344CB8AC3E}">
        <p14:creationId xmlns:p14="http://schemas.microsoft.com/office/powerpoint/2010/main" val="34807379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52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The learning pit</a:t>
            </a:r>
            <a:r>
              <a:rPr lang="en-GB" dirty="0" smtClean="0"/>
              <a:t/>
            </a:r>
            <a:br>
              <a:rPr lang="en-GB" dirty="0" smtClean="0"/>
            </a:br>
            <a:r>
              <a:rPr lang="en-GB" dirty="0" smtClean="0"/>
              <a:t> </a:t>
            </a:r>
            <a:r>
              <a:rPr lang="en-GB" sz="1800" dirty="0" smtClean="0"/>
              <a:t>James Nottingham 2007</a:t>
            </a:r>
            <a:endParaRPr lang="en-GB" sz="1800" dirty="0"/>
          </a:p>
        </p:txBody>
      </p:sp>
      <p:pic>
        <p:nvPicPr>
          <p:cNvPr id="4" name="Content Placeholder 3"/>
          <p:cNvPicPr>
            <a:picLocks noGrp="1" noChangeAspect="1"/>
          </p:cNvPicPr>
          <p:nvPr>
            <p:ph idx="1"/>
          </p:nvPr>
        </p:nvPicPr>
        <p:blipFill>
          <a:blip r:embed="rId5"/>
          <a:stretch>
            <a:fillRect/>
          </a:stretch>
        </p:blipFill>
        <p:spPr>
          <a:xfrm>
            <a:off x="0" y="1825625"/>
            <a:ext cx="12192000" cy="4976228"/>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4200" y="418306"/>
            <a:ext cx="609600" cy="609600"/>
          </a:xfrm>
          <a:prstGeom prst="rect">
            <a:avLst/>
          </a:prstGeom>
        </p:spPr>
      </p:pic>
    </p:spTree>
    <p:extLst>
      <p:ext uri="{BB962C8B-B14F-4D97-AF65-F5344CB8AC3E}">
        <p14:creationId xmlns:p14="http://schemas.microsoft.com/office/powerpoint/2010/main" val="4066811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Visible Learning? </a:t>
            </a:r>
            <a:endParaRPr lang="en-GB" dirty="0"/>
          </a:p>
        </p:txBody>
      </p:sp>
      <p:pic>
        <p:nvPicPr>
          <p:cNvPr id="6" name="Picture 5"/>
          <p:cNvPicPr>
            <a:picLocks noChangeAspect="1"/>
          </p:cNvPicPr>
          <p:nvPr/>
        </p:nvPicPr>
        <p:blipFill>
          <a:blip r:embed="rId4"/>
          <a:stretch>
            <a:fillRect/>
          </a:stretch>
        </p:blipFill>
        <p:spPr>
          <a:xfrm>
            <a:off x="7825740" y="0"/>
            <a:ext cx="4366260" cy="6858000"/>
          </a:xfrm>
          <a:prstGeom prst="rect">
            <a:avLst/>
          </a:prstGeom>
        </p:spPr>
      </p:pic>
      <p:pic>
        <p:nvPicPr>
          <p:cNvPr id="9" name="Picture 8"/>
          <p:cNvPicPr>
            <a:picLocks noChangeAspect="1"/>
          </p:cNvPicPr>
          <p:nvPr/>
        </p:nvPicPr>
        <p:blipFill>
          <a:blip r:embed="rId5"/>
          <a:stretch>
            <a:fillRect/>
          </a:stretch>
        </p:blipFill>
        <p:spPr>
          <a:xfrm>
            <a:off x="534578" y="2693775"/>
            <a:ext cx="6478267" cy="3792516"/>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 y="1582631"/>
            <a:ext cx="609600" cy="609600"/>
          </a:xfrm>
          <a:prstGeom prst="rect">
            <a:avLst/>
          </a:prstGeom>
        </p:spPr>
      </p:pic>
    </p:spTree>
    <p:extLst>
      <p:ext uri="{BB962C8B-B14F-4D97-AF65-F5344CB8AC3E}">
        <p14:creationId xmlns:p14="http://schemas.microsoft.com/office/powerpoint/2010/main" val="14511513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1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influences have the biggest impact on </a:t>
            </a:r>
            <a:r>
              <a:rPr lang="en-GB" sz="8000" dirty="0" smtClean="0">
                <a:solidFill>
                  <a:srgbClr val="92D050"/>
                </a:solidFill>
              </a:rPr>
              <a:t>learning</a:t>
            </a:r>
            <a:r>
              <a:rPr lang="en-GB" dirty="0" smtClean="0"/>
              <a:t>? </a:t>
            </a:r>
            <a:endParaRPr lang="en-GB" dirty="0"/>
          </a:p>
        </p:txBody>
      </p:sp>
      <p:graphicFrame>
        <p:nvGraphicFramePr>
          <p:cNvPr id="4" name="Table 3"/>
          <p:cNvGraphicFramePr>
            <a:graphicFrameLocks noGrp="1"/>
          </p:cNvGraphicFramePr>
          <p:nvPr>
            <p:extLst/>
          </p:nvPr>
        </p:nvGraphicFramePr>
        <p:xfrm>
          <a:off x="617838" y="2624521"/>
          <a:ext cx="10735962" cy="3468290"/>
        </p:xfrm>
        <a:graphic>
          <a:graphicData uri="http://schemas.openxmlformats.org/drawingml/2006/table">
            <a:tbl>
              <a:tblPr firstRow="1" bandRow="1">
                <a:tableStyleId>{2D5ABB26-0587-4C30-8999-92F81FD0307C}</a:tableStyleId>
              </a:tblPr>
              <a:tblGrid>
                <a:gridCol w="3578654">
                  <a:extLst>
                    <a:ext uri="{9D8B030D-6E8A-4147-A177-3AD203B41FA5}">
                      <a16:colId xmlns:a16="http://schemas.microsoft.com/office/drawing/2014/main" val="4155234700"/>
                    </a:ext>
                  </a:extLst>
                </a:gridCol>
                <a:gridCol w="3578654">
                  <a:extLst>
                    <a:ext uri="{9D8B030D-6E8A-4147-A177-3AD203B41FA5}">
                      <a16:colId xmlns:a16="http://schemas.microsoft.com/office/drawing/2014/main" val="1605738110"/>
                    </a:ext>
                  </a:extLst>
                </a:gridCol>
                <a:gridCol w="3578654">
                  <a:extLst>
                    <a:ext uri="{9D8B030D-6E8A-4147-A177-3AD203B41FA5}">
                      <a16:colId xmlns:a16="http://schemas.microsoft.com/office/drawing/2014/main" val="2372405343"/>
                    </a:ext>
                  </a:extLst>
                </a:gridCol>
              </a:tblGrid>
              <a:tr h="936392">
                <a:tc>
                  <a:txBody>
                    <a:bodyPr/>
                    <a:lstStyle/>
                    <a:p>
                      <a:pPr algn="ctr"/>
                      <a:r>
                        <a:rPr lang="en-GB" sz="2400" dirty="0" smtClean="0"/>
                        <a:t>Teacher</a:t>
                      </a:r>
                      <a:r>
                        <a:rPr lang="en-GB" sz="2400" baseline="0" dirty="0" smtClean="0"/>
                        <a:t> estimates of achievement </a:t>
                      </a:r>
                    </a:p>
                    <a:p>
                      <a:pPr algn="ctr"/>
                      <a:endParaRPr lang="en-GB" sz="2400" dirty="0"/>
                    </a:p>
                  </a:txBody>
                  <a:tcPr/>
                </a:tc>
                <a:tc>
                  <a:txBody>
                    <a:bodyPr/>
                    <a:lstStyle/>
                    <a:p>
                      <a:pPr algn="ctr"/>
                      <a:r>
                        <a:rPr lang="en-GB" sz="2400" dirty="0" smtClean="0">
                          <a:solidFill>
                            <a:srgbClr val="92D050"/>
                          </a:solidFill>
                        </a:rPr>
                        <a:t>Teacher</a:t>
                      </a:r>
                      <a:r>
                        <a:rPr lang="en-GB" sz="2400" baseline="0" dirty="0" smtClean="0">
                          <a:solidFill>
                            <a:srgbClr val="92D050"/>
                          </a:solidFill>
                        </a:rPr>
                        <a:t> Clarity </a:t>
                      </a:r>
                      <a:endParaRPr lang="en-GB" sz="2400" dirty="0">
                        <a:solidFill>
                          <a:srgbClr val="92D050"/>
                        </a:solidFill>
                      </a:endParaRPr>
                    </a:p>
                  </a:txBody>
                  <a:tcPr/>
                </a:tc>
                <a:tc>
                  <a:txBody>
                    <a:bodyPr/>
                    <a:lstStyle/>
                    <a:p>
                      <a:pPr algn="ctr"/>
                      <a:r>
                        <a:rPr lang="en-GB" sz="2400" dirty="0" smtClean="0"/>
                        <a:t>Teacher</a:t>
                      </a:r>
                      <a:r>
                        <a:rPr lang="en-GB" sz="2400" baseline="0" dirty="0" smtClean="0"/>
                        <a:t> Reflection </a:t>
                      </a:r>
                      <a:endParaRPr lang="en-GB" sz="2400" dirty="0"/>
                    </a:p>
                  </a:txBody>
                  <a:tcPr/>
                </a:tc>
                <a:extLst>
                  <a:ext uri="{0D108BD9-81ED-4DB2-BD59-A6C34878D82A}">
                    <a16:rowId xmlns:a16="http://schemas.microsoft.com/office/drawing/2014/main" val="2318091161"/>
                  </a:ext>
                </a:extLst>
              </a:tr>
              <a:tr h="936392">
                <a:tc>
                  <a:txBody>
                    <a:bodyPr/>
                    <a:lstStyle/>
                    <a:p>
                      <a:pPr algn="ctr"/>
                      <a:r>
                        <a:rPr lang="en-GB" sz="2400" dirty="0" smtClean="0">
                          <a:solidFill>
                            <a:schemeClr val="tx1"/>
                          </a:solidFill>
                        </a:rPr>
                        <a:t>Feedback </a:t>
                      </a:r>
                      <a:endParaRPr lang="en-GB" sz="2400" dirty="0">
                        <a:solidFill>
                          <a:schemeClr val="tx1"/>
                        </a:solidFill>
                      </a:endParaRPr>
                    </a:p>
                  </a:txBody>
                  <a:tcPr/>
                </a:tc>
                <a:tc>
                  <a:txBody>
                    <a:bodyPr/>
                    <a:lstStyle/>
                    <a:p>
                      <a:pPr algn="ctr"/>
                      <a:r>
                        <a:rPr lang="en-GB" sz="2400" dirty="0" smtClean="0"/>
                        <a:t>Scaffolding </a:t>
                      </a:r>
                      <a:endParaRPr lang="en-GB" sz="2400" dirty="0"/>
                    </a:p>
                  </a:txBody>
                  <a:tcPr/>
                </a:tc>
                <a:tc>
                  <a:txBody>
                    <a:bodyPr/>
                    <a:lstStyle/>
                    <a:p>
                      <a:pPr algn="ctr"/>
                      <a:r>
                        <a:rPr lang="en-GB" sz="2400" dirty="0" smtClean="0"/>
                        <a:t>Classroom</a:t>
                      </a:r>
                      <a:r>
                        <a:rPr lang="en-GB" sz="2400" baseline="0" dirty="0" smtClean="0"/>
                        <a:t> discussion </a:t>
                      </a:r>
                      <a:endParaRPr lang="en-GB" sz="2400" dirty="0"/>
                    </a:p>
                  </a:txBody>
                  <a:tcPr/>
                </a:tc>
                <a:extLst>
                  <a:ext uri="{0D108BD9-81ED-4DB2-BD59-A6C34878D82A}">
                    <a16:rowId xmlns:a16="http://schemas.microsoft.com/office/drawing/2014/main" val="3188630929"/>
                  </a:ext>
                </a:extLst>
              </a:tr>
              <a:tr h="520218">
                <a:tc>
                  <a:txBody>
                    <a:bodyPr/>
                    <a:lstStyle/>
                    <a:p>
                      <a:pPr algn="ctr"/>
                      <a:r>
                        <a:rPr lang="en-GB" sz="2400" dirty="0" smtClean="0"/>
                        <a:t>Help seeking </a:t>
                      </a:r>
                      <a:endParaRPr lang="en-GB" sz="2400" dirty="0"/>
                    </a:p>
                  </a:txBody>
                  <a:tcPr/>
                </a:tc>
                <a:tc>
                  <a:txBody>
                    <a:bodyPr/>
                    <a:lstStyle/>
                    <a:p>
                      <a:pPr algn="ctr"/>
                      <a:r>
                        <a:rPr lang="en-GB" sz="2400" dirty="0" smtClean="0"/>
                        <a:t>Relationships</a:t>
                      </a:r>
                      <a:r>
                        <a:rPr lang="en-GB" sz="2400" baseline="0" dirty="0" smtClean="0"/>
                        <a:t> </a:t>
                      </a:r>
                      <a:endParaRPr lang="en-GB" sz="2400" dirty="0"/>
                    </a:p>
                  </a:txBody>
                  <a:tcPr/>
                </a:tc>
                <a:tc>
                  <a:txBody>
                    <a:bodyPr/>
                    <a:lstStyle/>
                    <a:p>
                      <a:pPr algn="ctr"/>
                      <a:r>
                        <a:rPr lang="en-GB" sz="2400" dirty="0" smtClean="0"/>
                        <a:t>Prior knowledge </a:t>
                      </a:r>
                    </a:p>
                    <a:p>
                      <a:pPr algn="ctr"/>
                      <a:endParaRPr lang="en-GB" sz="2400" dirty="0"/>
                    </a:p>
                  </a:txBody>
                  <a:tcPr/>
                </a:tc>
                <a:extLst>
                  <a:ext uri="{0D108BD9-81ED-4DB2-BD59-A6C34878D82A}">
                    <a16:rowId xmlns:a16="http://schemas.microsoft.com/office/drawing/2014/main" val="1417371957"/>
                  </a:ext>
                </a:extLst>
              </a:tr>
              <a:tr h="520218">
                <a:tc>
                  <a:txBody>
                    <a:bodyPr/>
                    <a:lstStyle/>
                    <a:p>
                      <a:pPr algn="ctr"/>
                      <a:r>
                        <a:rPr lang="en-GB" sz="2400" dirty="0" smtClean="0"/>
                        <a:t>Effort </a:t>
                      </a:r>
                      <a:endParaRPr lang="en-GB" sz="2400" dirty="0"/>
                    </a:p>
                  </a:txBody>
                  <a:tcPr/>
                </a:tc>
                <a:tc>
                  <a:txBody>
                    <a:bodyPr/>
                    <a:lstStyle/>
                    <a:p>
                      <a:pPr algn="ctr"/>
                      <a:r>
                        <a:rPr lang="en-GB" sz="2400" dirty="0" smtClean="0"/>
                        <a:t>Reciprocal teaching </a:t>
                      </a:r>
                      <a:endParaRPr lang="en-GB" sz="2400" dirty="0"/>
                    </a:p>
                  </a:txBody>
                  <a:tcPr/>
                </a:tc>
                <a:tc>
                  <a:txBody>
                    <a:bodyPr/>
                    <a:lstStyle/>
                    <a:p>
                      <a:pPr algn="ctr"/>
                      <a:r>
                        <a:rPr lang="en-GB" sz="2400" dirty="0" smtClean="0"/>
                        <a:t>Interventions </a:t>
                      </a:r>
                      <a:endParaRPr lang="en-GB" sz="2400" dirty="0"/>
                    </a:p>
                  </a:txBody>
                  <a:tcPr/>
                </a:tc>
                <a:extLst>
                  <a:ext uri="{0D108BD9-81ED-4DB2-BD59-A6C34878D82A}">
                    <a16:rowId xmlns:a16="http://schemas.microsoft.com/office/drawing/2014/main" val="2923397588"/>
                  </a:ext>
                </a:extLst>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48551" y="838200"/>
            <a:ext cx="609600" cy="609600"/>
          </a:xfrm>
          <a:prstGeom prst="rect">
            <a:avLst/>
          </a:prstGeom>
        </p:spPr>
      </p:pic>
    </p:spTree>
    <p:extLst>
      <p:ext uri="{BB962C8B-B14F-4D97-AF65-F5344CB8AC3E}">
        <p14:creationId xmlns:p14="http://schemas.microsoft.com/office/powerpoint/2010/main" val="17071085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Teacher Clarity - Learning Intention &amp; Success Criteria </a:t>
            </a:r>
            <a:endParaRPr lang="en-GB" dirty="0"/>
          </a:p>
        </p:txBody>
      </p:sp>
      <p:sp>
        <p:nvSpPr>
          <p:cNvPr id="3" name="Content Placeholder 2"/>
          <p:cNvSpPr>
            <a:spLocks noGrp="1"/>
          </p:cNvSpPr>
          <p:nvPr>
            <p:ph idx="1"/>
          </p:nvPr>
        </p:nvSpPr>
        <p:spPr/>
        <p:txBody>
          <a:bodyPr/>
          <a:lstStyle/>
          <a:p>
            <a:pPr marL="0" indent="0">
              <a:buNone/>
            </a:pPr>
            <a:r>
              <a:rPr lang="en-GB" dirty="0">
                <a:hlinkClick r:id="rId5"/>
              </a:rPr>
              <a:t>https://</a:t>
            </a:r>
            <a:r>
              <a:rPr lang="en-GB" dirty="0" smtClean="0">
                <a:hlinkClick r:id="rId5"/>
              </a:rPr>
              <a:t>youtu.be/gMg4ABS4ik4</a:t>
            </a:r>
            <a:r>
              <a:rPr lang="en-GB" dirty="0" smtClean="0"/>
              <a:t> </a:t>
            </a:r>
            <a:endParaRPr lang="en-GB" dirty="0"/>
          </a:p>
        </p:txBody>
      </p:sp>
      <p:sp>
        <p:nvSpPr>
          <p:cNvPr id="6" name="TextBox 5"/>
          <p:cNvSpPr txBox="1"/>
          <p:nvPr/>
        </p:nvSpPr>
        <p:spPr>
          <a:xfrm>
            <a:off x="274750" y="6339168"/>
            <a:ext cx="11642500" cy="369332"/>
          </a:xfrm>
          <a:prstGeom prst="rect">
            <a:avLst/>
          </a:prstGeom>
          <a:noFill/>
        </p:spPr>
        <p:txBody>
          <a:bodyPr wrap="square" rtlCol="0">
            <a:spAutoFit/>
          </a:bodyPr>
          <a:lstStyle/>
          <a:p>
            <a:r>
              <a:rPr lang="en-GB" b="1" dirty="0" smtClean="0">
                <a:solidFill>
                  <a:schemeClr val="accent6">
                    <a:lumMod val="75000"/>
                  </a:schemeClr>
                </a:solidFill>
              </a:rPr>
              <a:t>Visible Learning Attitude: I explicitly inform students what successful impact looks like form the outset. </a:t>
            </a:r>
            <a:endParaRPr lang="en-GB" b="1" dirty="0">
              <a:solidFill>
                <a:schemeClr val="accent6">
                  <a:lumMod val="75000"/>
                </a:schemeClr>
              </a:solidFill>
            </a:endParaRPr>
          </a:p>
        </p:txBody>
      </p:sp>
      <p:pic>
        <p:nvPicPr>
          <p:cNvPr id="7" name="Picture 6"/>
          <p:cNvPicPr>
            <a:picLocks noChangeAspect="1"/>
          </p:cNvPicPr>
          <p:nvPr/>
        </p:nvPicPr>
        <p:blipFill>
          <a:blip r:embed="rId6"/>
          <a:stretch>
            <a:fillRect/>
          </a:stretch>
        </p:blipFill>
        <p:spPr>
          <a:xfrm>
            <a:off x="274750" y="2766243"/>
            <a:ext cx="3361308" cy="2497371"/>
          </a:xfrm>
          <a:prstGeom prst="rect">
            <a:avLst/>
          </a:prstGeom>
        </p:spPr>
      </p:pic>
      <p:pic>
        <p:nvPicPr>
          <p:cNvPr id="5" name="Picture 4"/>
          <p:cNvPicPr>
            <a:picLocks noChangeAspect="1"/>
          </p:cNvPicPr>
          <p:nvPr/>
        </p:nvPicPr>
        <p:blipFill>
          <a:blip r:embed="rId7"/>
          <a:stretch>
            <a:fillRect/>
          </a:stretch>
        </p:blipFill>
        <p:spPr>
          <a:xfrm>
            <a:off x="4905632" y="2261409"/>
            <a:ext cx="6725216" cy="3733787"/>
          </a:xfrm>
          <a:prstGeom prst="rect">
            <a:avLst/>
          </a:prstGeom>
        </p:spPr>
      </p:pic>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44200" y="1243293"/>
            <a:ext cx="609600" cy="609600"/>
          </a:xfrm>
          <a:prstGeom prst="rect">
            <a:avLst/>
          </a:prstGeom>
        </p:spPr>
      </p:pic>
    </p:spTree>
    <p:extLst>
      <p:ext uri="{BB962C8B-B14F-4D97-AF65-F5344CB8AC3E}">
        <p14:creationId xmlns:p14="http://schemas.microsoft.com/office/powerpoint/2010/main" val="35665774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19"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TotalTime>
  <Words>2079</Words>
  <Application>Microsoft Office PowerPoint</Application>
  <PresentationFormat>Widescreen</PresentationFormat>
  <Paragraphs>129</Paragraphs>
  <Slides>15</Slides>
  <Notes>10</Notes>
  <HiddenSlides>0</HiddenSlides>
  <MMClips>14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Assessment and Visible Learning at St Margarets</vt:lpstr>
      <vt:lpstr>What do we mean by assessment?</vt:lpstr>
      <vt:lpstr>PowerPoint Presentation</vt:lpstr>
      <vt:lpstr>Assessment at St Margaret’s</vt:lpstr>
      <vt:lpstr>Learning is messy</vt:lpstr>
      <vt:lpstr>The learning pit  James Nottingham 2007</vt:lpstr>
      <vt:lpstr>What is Visible Learning? </vt:lpstr>
      <vt:lpstr>What influences have the biggest impact on learning? </vt:lpstr>
      <vt:lpstr>Teacher Clarity - Learning Intention &amp; Success Criteria </vt:lpstr>
      <vt:lpstr>Visible Learning Checklist – Teacher Clarity</vt:lpstr>
      <vt:lpstr>What influences have the biggest impact on learning? </vt:lpstr>
      <vt:lpstr>Feedback </vt:lpstr>
      <vt:lpstr>Feedback </vt:lpstr>
      <vt:lpstr>PowerPoint Presentation</vt:lpstr>
      <vt:lpstr>Visible Learning: our learning powers! </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at St Margarets</dc:title>
  <dc:creator>Mrs Snedden</dc:creator>
  <cp:lastModifiedBy>Ashley Johnston</cp:lastModifiedBy>
  <cp:revision>28</cp:revision>
  <cp:lastPrinted>2022-09-07T09:31:02Z</cp:lastPrinted>
  <dcterms:created xsi:type="dcterms:W3CDTF">2022-09-01T12:30:20Z</dcterms:created>
  <dcterms:modified xsi:type="dcterms:W3CDTF">2022-12-08T09:38:59Z</dcterms:modified>
</cp:coreProperties>
</file>