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56" r:id="rId2"/>
    <p:sldId id="257" r:id="rId3"/>
    <p:sldId id="258" r:id="rId4"/>
    <p:sldId id="259" r:id="rId5"/>
    <p:sldId id="262" r:id="rId6"/>
    <p:sldId id="263" r:id="rId7"/>
    <p:sldId id="264" r:id="rId8"/>
  </p:sldIdLst>
  <p:sldSz cx="12192000" cy="6858000"/>
  <p:notesSz cx="6858000" cy="99472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6" d="100"/>
          <a:sy n="76" d="100"/>
        </p:scale>
        <p:origin x="126" y="666"/>
      </p:cViewPr>
      <p:guideLst/>
    </p:cSldViewPr>
  </p:slideViewPr>
  <p:notesTextViewPr>
    <p:cViewPr>
      <p:scale>
        <a:sx n="1" d="1"/>
        <a:sy n="1" d="1"/>
      </p:scale>
      <p:origin x="0" y="0"/>
    </p:cViewPr>
  </p:notesTextViewPr>
  <p:notesViewPr>
    <p:cSldViewPr snapToGrid="0">
      <p:cViewPr varScale="1">
        <p:scale>
          <a:sx n="75" d="100"/>
          <a:sy n="75" d="100"/>
        </p:scale>
        <p:origin x="2172"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909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9091"/>
          </a:xfrm>
          <a:prstGeom prst="rect">
            <a:avLst/>
          </a:prstGeom>
        </p:spPr>
        <p:txBody>
          <a:bodyPr vert="horz" lIns="91440" tIns="45720" rIns="91440" bIns="45720" rtlCol="0"/>
          <a:lstStyle>
            <a:lvl1pPr algn="r">
              <a:defRPr sz="1200"/>
            </a:lvl1pPr>
          </a:lstStyle>
          <a:p>
            <a:fld id="{346C6141-776A-408C-BEC0-8B1DCF6E56B5}" type="datetimeFigureOut">
              <a:rPr lang="en-GB" smtClean="0"/>
              <a:t>29/06/2023</a:t>
            </a:fld>
            <a:endParaRPr lang="en-GB"/>
          </a:p>
        </p:txBody>
      </p:sp>
      <p:sp>
        <p:nvSpPr>
          <p:cNvPr id="4" name="Slide Image Placeholder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787126"/>
            <a:ext cx="5486400" cy="391674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48185"/>
            <a:ext cx="2971800" cy="49909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448185"/>
            <a:ext cx="2971800" cy="499090"/>
          </a:xfrm>
          <a:prstGeom prst="rect">
            <a:avLst/>
          </a:prstGeom>
        </p:spPr>
        <p:txBody>
          <a:bodyPr vert="horz" lIns="91440" tIns="45720" rIns="91440" bIns="45720" rtlCol="0" anchor="b"/>
          <a:lstStyle>
            <a:lvl1pPr algn="r">
              <a:defRPr sz="1200"/>
            </a:lvl1pPr>
          </a:lstStyle>
          <a:p>
            <a:fld id="{8AD0E923-57CE-4AC4-99E3-259964AF6B3A}" type="slidenum">
              <a:rPr lang="en-GB" smtClean="0"/>
              <a:t>‹#›</a:t>
            </a:fld>
            <a:endParaRPr lang="en-GB"/>
          </a:p>
        </p:txBody>
      </p:sp>
    </p:spTree>
    <p:extLst>
      <p:ext uri="{BB962C8B-B14F-4D97-AF65-F5344CB8AC3E}">
        <p14:creationId xmlns:p14="http://schemas.microsoft.com/office/powerpoint/2010/main" val="944419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AD0E923-57CE-4AC4-99E3-259964AF6B3A}" type="slidenum">
              <a:rPr lang="en-GB" smtClean="0"/>
              <a:t>1</a:t>
            </a:fld>
            <a:endParaRPr lang="en-GB"/>
          </a:p>
        </p:txBody>
      </p:sp>
    </p:spTree>
    <p:extLst>
      <p:ext uri="{BB962C8B-B14F-4D97-AF65-F5344CB8AC3E}">
        <p14:creationId xmlns:p14="http://schemas.microsoft.com/office/powerpoint/2010/main" val="2174773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Comic Sans MS" panose="030F0702030302020204" pitchFamily="66" charset="0"/>
              </a:rPr>
              <a:t>P1</a:t>
            </a:r>
            <a:r>
              <a:rPr lang="en-GB" sz="1200" kern="1200" baseline="0" dirty="0" smtClean="0">
                <a:solidFill>
                  <a:schemeClr val="tx1"/>
                </a:solidFill>
                <a:effectLst/>
                <a:latin typeface="Comic Sans MS" panose="030F0702030302020204" pitchFamily="66" charset="0"/>
              </a:rPr>
              <a:t>- </a:t>
            </a:r>
            <a:r>
              <a:rPr lang="en-GB" sz="1200" kern="1200" dirty="0" smtClean="0">
                <a:solidFill>
                  <a:schemeClr val="tx1"/>
                </a:solidFill>
                <a:effectLst/>
                <a:latin typeface="Comic Sans MS" panose="030F0702030302020204" pitchFamily="66" charset="0"/>
              </a:rPr>
              <a:t>We learned the story of </a:t>
            </a:r>
            <a:r>
              <a:rPr lang="en-GB" sz="1200" kern="1200" baseline="0" dirty="0" smtClean="0">
                <a:solidFill>
                  <a:schemeClr val="tx1"/>
                </a:solidFill>
                <a:effectLst/>
                <a:latin typeface="Comic Sans MS" panose="030F0702030302020204" pitchFamily="66" charset="0"/>
              </a:rPr>
              <a:t> </a:t>
            </a:r>
            <a:r>
              <a:rPr lang="en-GB" sz="1200" kern="1200" dirty="0" smtClean="0">
                <a:solidFill>
                  <a:schemeClr val="tx1"/>
                </a:solidFill>
                <a:effectLst/>
                <a:latin typeface="Comic Sans MS" panose="030F0702030302020204" pitchFamily="66" charset="0"/>
              </a:rPr>
              <a:t>‘The little red hen’, </a:t>
            </a:r>
          </a:p>
          <a:p>
            <a:r>
              <a:rPr lang="en-GB" dirty="0" smtClean="0">
                <a:latin typeface="Comic Sans MS" panose="030F0702030302020204" pitchFamily="66" charset="0"/>
              </a:rPr>
              <a:t>This is our model text.</a:t>
            </a:r>
            <a:endParaRPr lang="en-GB" dirty="0">
              <a:latin typeface="Comic Sans MS" panose="030F0702030302020204" pitchFamily="66" charset="0"/>
            </a:endParaRPr>
          </a:p>
          <a:p>
            <a:endParaRPr lang="en-GB" sz="1200" kern="1200" dirty="0" smtClean="0">
              <a:solidFill>
                <a:schemeClr val="tx1"/>
              </a:solidFill>
              <a:effectLst/>
              <a:latin typeface="Comic Sans MS" panose="030F0702030302020204" pitchFamily="66" charset="0"/>
            </a:endParaRPr>
          </a:p>
          <a:p>
            <a:r>
              <a:rPr lang="en-GB" sz="1200" kern="1200" dirty="0" smtClean="0">
                <a:solidFill>
                  <a:schemeClr val="tx1"/>
                </a:solidFill>
                <a:effectLst/>
                <a:latin typeface="Comic Sans MS" panose="030F0702030302020204" pitchFamily="66" charset="0"/>
              </a:rPr>
              <a:t>P2</a:t>
            </a:r>
            <a:r>
              <a:rPr lang="en-GB" sz="1200" kern="1200" baseline="0" dirty="0" smtClean="0">
                <a:solidFill>
                  <a:schemeClr val="tx1"/>
                </a:solidFill>
                <a:effectLst/>
                <a:latin typeface="Comic Sans MS" panose="030F0702030302020204" pitchFamily="66" charset="0"/>
              </a:rPr>
              <a:t> – We have been using the </a:t>
            </a:r>
            <a:r>
              <a:rPr lang="en-GB" sz="1200" kern="1200" dirty="0" smtClean="0">
                <a:solidFill>
                  <a:schemeClr val="tx1"/>
                </a:solidFill>
                <a:effectLst/>
                <a:latin typeface="Comic Sans MS" panose="030F0702030302020204" pitchFamily="66" charset="0"/>
              </a:rPr>
              <a:t>model text to develop the skill of characterisation where we create our own new character.</a:t>
            </a:r>
          </a:p>
          <a:p>
            <a:endParaRPr lang="en-GB" dirty="0">
              <a:latin typeface="Comic Sans MS" panose="030F0702030302020204" pitchFamily="66" charset="0"/>
            </a:endParaRPr>
          </a:p>
          <a:p>
            <a:endParaRPr lang="en-GB" sz="1200" kern="1200" dirty="0" smtClean="0">
              <a:solidFill>
                <a:schemeClr val="tx1"/>
              </a:solidFill>
              <a:effectLst/>
              <a:latin typeface="Comic Sans MS" panose="030F0702030302020204" pitchFamily="66" charset="0"/>
            </a:endParaRPr>
          </a:p>
          <a:p>
            <a:r>
              <a:rPr lang="en-GB" sz="1200" kern="1200" dirty="0" smtClean="0">
                <a:solidFill>
                  <a:schemeClr val="tx1"/>
                </a:solidFill>
                <a:effectLst/>
                <a:latin typeface="Comic Sans MS" panose="030F0702030302020204" pitchFamily="66" charset="0"/>
              </a:rPr>
              <a:t>P5</a:t>
            </a:r>
            <a:r>
              <a:rPr lang="en-GB" sz="1200" kern="1200" baseline="0" dirty="0" smtClean="0">
                <a:solidFill>
                  <a:schemeClr val="tx1"/>
                </a:solidFill>
                <a:effectLst/>
                <a:latin typeface="Comic Sans MS" panose="030F0702030302020204" pitchFamily="66" charset="0"/>
              </a:rPr>
              <a:t> </a:t>
            </a:r>
            <a:r>
              <a:rPr lang="en-GB" sz="1200" kern="1200" dirty="0" smtClean="0">
                <a:solidFill>
                  <a:schemeClr val="tx1"/>
                </a:solidFill>
                <a:effectLst/>
                <a:latin typeface="Comic Sans MS" panose="030F0702030302020204" pitchFamily="66" charset="0"/>
              </a:rPr>
              <a:t>- </a:t>
            </a:r>
            <a:r>
              <a:rPr lang="en-GB" sz="1200" b="0" i="0" kern="1200" dirty="0" smtClean="0">
                <a:solidFill>
                  <a:schemeClr val="tx1"/>
                </a:solidFill>
                <a:effectLst/>
                <a:latin typeface="Comic Sans MS" panose="030F0702030302020204" pitchFamily="66" charset="0"/>
              </a:rPr>
              <a:t>We were looking at recount writing and</a:t>
            </a:r>
            <a:r>
              <a:rPr lang="en-GB" sz="1200" b="0" i="0" kern="1200" baseline="0" dirty="0" smtClean="0">
                <a:solidFill>
                  <a:schemeClr val="tx1"/>
                </a:solidFill>
                <a:effectLst/>
                <a:latin typeface="Comic Sans MS" panose="030F0702030302020204" pitchFamily="66" charset="0"/>
              </a:rPr>
              <a:t> </a:t>
            </a:r>
            <a:r>
              <a:rPr lang="en-GB" sz="1200" b="0" i="0" kern="1200" dirty="0" smtClean="0">
                <a:solidFill>
                  <a:schemeClr val="tx1"/>
                </a:solidFill>
                <a:effectLst/>
                <a:latin typeface="Comic Sans MS" panose="030F0702030302020204" pitchFamily="66" charset="0"/>
              </a:rPr>
              <a:t>had great fun completing the treasure hunt clues. Our final clue was a recount of the mystery of Coco's Island treasure. We</a:t>
            </a:r>
            <a:r>
              <a:rPr lang="en-GB" sz="1200" b="0" i="0" kern="1200" baseline="0" dirty="0" smtClean="0">
                <a:solidFill>
                  <a:schemeClr val="tx1"/>
                </a:solidFill>
                <a:effectLst/>
                <a:latin typeface="Comic Sans MS" panose="030F0702030302020204" pitchFamily="66" charset="0"/>
              </a:rPr>
              <a:t> found </a:t>
            </a:r>
            <a:r>
              <a:rPr lang="en-GB" sz="1200" b="0" i="0" kern="1200" dirty="0" smtClean="0">
                <a:solidFill>
                  <a:schemeClr val="tx1"/>
                </a:solidFill>
                <a:effectLst/>
                <a:latin typeface="Comic Sans MS" panose="030F0702030302020204" pitchFamily="66" charset="0"/>
              </a:rPr>
              <a:t>where the treasure was hidden when we looked more closely at the text.</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8AD0E923-57CE-4AC4-99E3-259964AF6B3A}" type="slidenum">
              <a:rPr lang="en-GB" smtClean="0"/>
              <a:t>2</a:t>
            </a:fld>
            <a:endParaRPr lang="en-GB"/>
          </a:p>
        </p:txBody>
      </p:sp>
    </p:spTree>
    <p:extLst>
      <p:ext uri="{BB962C8B-B14F-4D97-AF65-F5344CB8AC3E}">
        <p14:creationId xmlns:p14="http://schemas.microsoft.com/office/powerpoint/2010/main" val="14355150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latin typeface="Comic Sans MS" panose="030F0702030302020204" pitchFamily="66" charset="0"/>
              </a:rPr>
              <a:t>P5 - </a:t>
            </a:r>
            <a:r>
              <a:rPr lang="en-GB" sz="1200" dirty="0" smtClean="0">
                <a:latin typeface="Comic Sans MS" panose="030F0702030302020204" pitchFamily="66" charset="0"/>
              </a:rPr>
              <a:t>We have been learning about how our emotions change in different situations and the things we can do to make us feel better. We u</a:t>
            </a:r>
            <a:r>
              <a:rPr lang="en-GB" sz="1200" kern="1200" dirty="0" smtClean="0">
                <a:solidFill>
                  <a:schemeClr val="tx1"/>
                </a:solidFill>
                <a:effectLst/>
                <a:latin typeface="Comic Sans MS" panose="030F0702030302020204" pitchFamily="66" charset="0"/>
              </a:rPr>
              <a:t>se the blue cog strategies to make us feel better when we experience negative emotions.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Comic Sans MS" panose="030F0702030302020204" pitchFamily="66" charset="0"/>
              </a:rPr>
              <a:t>P4 - During our Health and Wellbeing lessons, we focussed on It’s okay to be different, it’s important to respect others and self-respect is important too.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Comic Sans MS" panose="030F0702030302020204" pitchFamily="66" charset="0"/>
              </a:rPr>
              <a:t>P2 </a:t>
            </a:r>
            <a:r>
              <a:rPr lang="en-GB" sz="1200" kern="1200" dirty="0" smtClean="0">
                <a:effectLst/>
                <a:latin typeface="Comic Sans MS" panose="030F0702030302020204" pitchFamily="66" charset="0"/>
              </a:rPr>
              <a:t>- </a:t>
            </a:r>
            <a:r>
              <a:rPr lang="en-GB" sz="1200" dirty="0" smtClean="0">
                <a:latin typeface="Comic Sans MS" panose="030F0702030302020204" pitchFamily="66" charset="0"/>
                <a:ea typeface="Calibri" panose="020F0502020204030204" pitchFamily="34" charset="0"/>
                <a:cs typeface="Times New Roman" panose="02020603050405020304" pitchFamily="18" charset="0"/>
              </a:rPr>
              <a:t>We have learned how to talk about and use lots of different feeling words.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AD0E923-57CE-4AC4-99E3-259964AF6B3A}" type="slidenum">
              <a:rPr lang="en-GB" smtClean="0"/>
              <a:t>3</a:t>
            </a:fld>
            <a:endParaRPr lang="en-GB"/>
          </a:p>
        </p:txBody>
      </p:sp>
    </p:spTree>
    <p:extLst>
      <p:ext uri="{BB962C8B-B14F-4D97-AF65-F5344CB8AC3E}">
        <p14:creationId xmlns:p14="http://schemas.microsoft.com/office/powerpoint/2010/main" val="2280138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P4</a:t>
            </a:r>
            <a:r>
              <a:rPr lang="en-GB" baseline="0" dirty="0" smtClean="0">
                <a:latin typeface="Comic Sans MS" panose="030F0702030302020204" pitchFamily="66" charset="0"/>
              </a:rPr>
              <a:t> – We a</a:t>
            </a:r>
            <a:r>
              <a:rPr lang="en-GB" sz="1200" b="0" i="0" kern="1200" dirty="0" smtClean="0">
                <a:solidFill>
                  <a:schemeClr val="tx1"/>
                </a:solidFill>
                <a:effectLst/>
                <a:latin typeface="Comic Sans MS" panose="030F0702030302020204" pitchFamily="66" charset="0"/>
              </a:rPr>
              <a:t>re using concrete materials to support us with completing number sentences for adding and subtracting 100’s.</a:t>
            </a:r>
          </a:p>
          <a:p>
            <a:endParaRPr lang="en-GB" sz="1200" kern="1200" dirty="0" smtClean="0">
              <a:solidFill>
                <a:schemeClr val="tx1"/>
              </a:solidFill>
              <a:effectLst/>
              <a:latin typeface="Comic Sans MS" panose="030F0702030302020204" pitchFamily="66" charset="0"/>
            </a:endParaRPr>
          </a:p>
          <a:p>
            <a:r>
              <a:rPr lang="en-GB" sz="1200" kern="1200" dirty="0" smtClean="0">
                <a:solidFill>
                  <a:schemeClr val="tx1"/>
                </a:solidFill>
                <a:effectLst/>
                <a:latin typeface="Comic Sans MS" panose="030F0702030302020204" pitchFamily="66" charset="0"/>
              </a:rPr>
              <a:t>P3 - We have learned to use 2-coloured counters for grouping and sharing and this has helped us to learn that multiplication and division are inverse operations. </a:t>
            </a:r>
          </a:p>
          <a:p>
            <a:endParaRPr lang="en-GB" sz="1200" kern="1200" dirty="0" smtClean="0">
              <a:solidFill>
                <a:schemeClr val="tx1"/>
              </a:solidFill>
              <a:effectLst/>
              <a:latin typeface="Comic Sans MS" panose="030F0702030302020204" pitchFamily="66"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Comic Sans MS" panose="030F0702030302020204" pitchFamily="66" charset="0"/>
              </a:rPr>
              <a:t>P1 - We have been learning to subtract</a:t>
            </a:r>
            <a:r>
              <a:rPr lang="en-GB" sz="1200" kern="1200" baseline="0" dirty="0" smtClean="0">
                <a:solidFill>
                  <a:schemeClr val="tx1"/>
                </a:solidFill>
                <a:effectLst/>
                <a:latin typeface="Comic Sans MS" panose="030F0702030302020204" pitchFamily="66" charset="0"/>
              </a:rPr>
              <a:t> using our 10 frames.</a:t>
            </a:r>
            <a:endParaRPr lang="en-GB" sz="1200" kern="1200" dirty="0" smtClean="0">
              <a:solidFill>
                <a:schemeClr val="tx1"/>
              </a:solidFill>
              <a:effectLst/>
              <a:latin typeface="Comic Sans MS" panose="030F0702030302020204" pitchFamily="66" charset="0"/>
            </a:endParaRPr>
          </a:p>
          <a:p>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8AD0E923-57CE-4AC4-99E3-259964AF6B3A}" type="slidenum">
              <a:rPr lang="en-GB" smtClean="0"/>
              <a:t>4</a:t>
            </a:fld>
            <a:endParaRPr lang="en-GB"/>
          </a:p>
        </p:txBody>
      </p:sp>
    </p:spTree>
    <p:extLst>
      <p:ext uri="{BB962C8B-B14F-4D97-AF65-F5344CB8AC3E}">
        <p14:creationId xmlns:p14="http://schemas.microsoft.com/office/powerpoint/2010/main" val="1397503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P4 – We used </a:t>
            </a:r>
            <a:r>
              <a:rPr lang="en-GB" sz="1200" b="0" i="0" kern="1200" dirty="0" smtClean="0">
                <a:solidFill>
                  <a:schemeClr val="tx1"/>
                </a:solidFill>
                <a:effectLst/>
                <a:latin typeface="Comic Sans MS" panose="030F0702030302020204" pitchFamily="66" charset="0"/>
              </a:rPr>
              <a:t>a </a:t>
            </a:r>
            <a:r>
              <a:rPr lang="en-GB" sz="1200" b="0" i="0" kern="1200" dirty="0" err="1" smtClean="0">
                <a:solidFill>
                  <a:schemeClr val="tx1"/>
                </a:solidFill>
                <a:effectLst/>
                <a:latin typeface="Comic Sans MS" panose="030F0702030302020204" pitchFamily="66" charset="0"/>
              </a:rPr>
              <a:t>Padlet</a:t>
            </a:r>
            <a:r>
              <a:rPr lang="en-GB" sz="1200" b="0" i="0" kern="1200" dirty="0" smtClean="0">
                <a:solidFill>
                  <a:schemeClr val="tx1"/>
                </a:solidFill>
                <a:effectLst/>
                <a:latin typeface="Comic Sans MS" panose="030F0702030302020204" pitchFamily="66" charset="0"/>
              </a:rPr>
              <a:t> to analyse our model text. We successfully identified different ‘information toolkit’ features from the text and organised examples under the </a:t>
            </a:r>
            <a:r>
              <a:rPr lang="en-GB" sz="1200" b="0" i="0" kern="1200" dirty="0" err="1" smtClean="0">
                <a:solidFill>
                  <a:schemeClr val="tx1"/>
                </a:solidFill>
                <a:effectLst/>
                <a:latin typeface="Comic Sans MS" panose="030F0702030302020204" pitchFamily="66" charset="0"/>
              </a:rPr>
              <a:t>Padlet</a:t>
            </a:r>
            <a:r>
              <a:rPr lang="en-GB" sz="1200" b="0" i="0" kern="1200" dirty="0" smtClean="0">
                <a:solidFill>
                  <a:schemeClr val="tx1"/>
                </a:solidFill>
                <a:effectLst/>
                <a:latin typeface="Comic Sans MS" panose="030F0702030302020204" pitchFamily="66" charset="0"/>
              </a:rPr>
              <a:t> category. We also gave each other feedback through the comment and rate tool.</a:t>
            </a:r>
          </a:p>
          <a:p>
            <a:endParaRPr lang="en-GB" sz="1200" b="0" i="0" kern="1200" dirty="0" smtClean="0">
              <a:solidFill>
                <a:schemeClr val="tx1"/>
              </a:solidFill>
              <a:effectLst/>
              <a:latin typeface="Comic Sans MS" panose="030F0702030302020204" pitchFamily="66" charset="0"/>
            </a:endParaRPr>
          </a:p>
          <a:p>
            <a:r>
              <a:rPr lang="en-GB" dirty="0" smtClean="0">
                <a:latin typeface="Comic Sans MS" panose="030F0702030302020204" pitchFamily="66" charset="0"/>
              </a:rPr>
              <a:t>P7 -  We </a:t>
            </a:r>
            <a:r>
              <a:rPr lang="en-GB" sz="1200" b="0" i="0" kern="1200" dirty="0" smtClean="0">
                <a:solidFill>
                  <a:schemeClr val="tx1"/>
                </a:solidFill>
                <a:effectLst/>
                <a:latin typeface="Comic Sans MS" panose="030F0702030302020204" pitchFamily="66" charset="0"/>
              </a:rPr>
              <a:t>used the mark up tool to highlight features of action in our Talk 4 Writing texts. We then added these features to our action toolkits to help us with our writing.</a:t>
            </a:r>
          </a:p>
          <a:p>
            <a:endParaRPr lang="en-GB" sz="1200" b="0" i="0" kern="1200" dirty="0" smtClean="0">
              <a:solidFill>
                <a:schemeClr val="tx1"/>
              </a:solidFill>
              <a:effectLst/>
              <a:latin typeface="Comic Sans MS" panose="030F0702030302020204" pitchFamily="66" charset="0"/>
            </a:endParaRPr>
          </a:p>
          <a:p>
            <a:r>
              <a:rPr lang="en-GB" sz="1200" b="0" i="0" kern="1200" dirty="0" smtClean="0">
                <a:solidFill>
                  <a:schemeClr val="tx1"/>
                </a:solidFill>
                <a:effectLst/>
                <a:latin typeface="Comic Sans MS" panose="030F0702030302020204" pitchFamily="66" charset="0"/>
              </a:rPr>
              <a:t>P6 – We had a go at creating code</a:t>
            </a:r>
            <a:r>
              <a:rPr lang="en-GB" sz="1200" b="0" i="0" kern="1200" baseline="0" dirty="0" smtClean="0">
                <a:solidFill>
                  <a:schemeClr val="tx1"/>
                </a:solidFill>
                <a:effectLst/>
                <a:latin typeface="Comic Sans MS" panose="030F0702030302020204" pitchFamily="66" charset="0"/>
              </a:rPr>
              <a:t> for our </a:t>
            </a:r>
            <a:r>
              <a:rPr lang="en-GB" sz="1200" b="0" i="0" kern="1200" baseline="0" dirty="0" err="1" smtClean="0">
                <a:solidFill>
                  <a:schemeClr val="tx1"/>
                </a:solidFill>
                <a:effectLst/>
                <a:latin typeface="Comic Sans MS" panose="030F0702030302020204" pitchFamily="66" charset="0"/>
              </a:rPr>
              <a:t>microbits</a:t>
            </a:r>
            <a:r>
              <a:rPr lang="en-GB" sz="1200" b="0" i="0" kern="1200" baseline="0" dirty="0" smtClean="0">
                <a:solidFill>
                  <a:schemeClr val="tx1"/>
                </a:solidFill>
                <a:effectLst/>
                <a:latin typeface="Comic Sans MS" panose="030F0702030302020204" pitchFamily="66" charset="0"/>
              </a:rPr>
              <a:t>.</a:t>
            </a:r>
            <a:endParaRPr lang="en-GB" dirty="0">
              <a:latin typeface="Comic Sans MS" panose="030F0702030302020204" pitchFamily="66" charset="0"/>
            </a:endParaRPr>
          </a:p>
        </p:txBody>
      </p:sp>
      <p:sp>
        <p:nvSpPr>
          <p:cNvPr id="4" name="Slide Number Placeholder 3"/>
          <p:cNvSpPr>
            <a:spLocks noGrp="1"/>
          </p:cNvSpPr>
          <p:nvPr>
            <p:ph type="sldNum" sz="quarter" idx="10"/>
          </p:nvPr>
        </p:nvSpPr>
        <p:spPr/>
        <p:txBody>
          <a:bodyPr/>
          <a:lstStyle/>
          <a:p>
            <a:fld id="{8AD0E923-57CE-4AC4-99E3-259964AF6B3A}" type="slidenum">
              <a:rPr lang="en-GB" smtClean="0"/>
              <a:t>5</a:t>
            </a:fld>
            <a:endParaRPr lang="en-GB"/>
          </a:p>
        </p:txBody>
      </p:sp>
    </p:spTree>
    <p:extLst>
      <p:ext uri="{BB962C8B-B14F-4D97-AF65-F5344CB8AC3E}">
        <p14:creationId xmlns:p14="http://schemas.microsoft.com/office/powerpoint/2010/main" val="1883401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latin typeface="Comic Sans MS" panose="030F0702030302020204" pitchFamily="66" charset="0"/>
              </a:rPr>
              <a:t>P3 - We have enjoyed working together in collaborative groups to create animals using the ‘Make-do kits’ we</a:t>
            </a:r>
            <a:r>
              <a:rPr lang="en-GB" baseline="0" dirty="0" smtClean="0">
                <a:latin typeface="Comic Sans MS" panose="030F0702030302020204" pitchFamily="66" charset="0"/>
              </a:rPr>
              <a:t> </a:t>
            </a:r>
            <a:r>
              <a:rPr lang="en-GB" dirty="0" smtClean="0">
                <a:latin typeface="Comic Sans MS" panose="030F0702030302020204" pitchFamily="66" charset="0"/>
              </a:rPr>
              <a:t>purchased using money raised from our Bake Sale earlier in the year.  We are learning how to safely use screwdrivers and mini saws designed to cut through cardboard to create our models.</a:t>
            </a:r>
          </a:p>
          <a:p>
            <a:endParaRPr lang="en-GB" dirty="0" smtClean="0">
              <a:latin typeface="Comic Sans MS" panose="030F0702030302020204" pitchFamily="66" charset="0"/>
            </a:endParaRPr>
          </a:p>
          <a:p>
            <a:r>
              <a:rPr lang="en-GB" dirty="0" smtClean="0">
                <a:latin typeface="Comic Sans MS" panose="030F0702030302020204" pitchFamily="66" charset="0"/>
              </a:rPr>
              <a:t>P7 – </a:t>
            </a:r>
            <a:r>
              <a:rPr lang="en-GB" sz="1200" b="0" i="0" kern="1200" dirty="0" smtClean="0">
                <a:solidFill>
                  <a:schemeClr val="tx1"/>
                </a:solidFill>
                <a:effectLst/>
                <a:latin typeface="Comic Sans MS" panose="030F0702030302020204" pitchFamily="66" charset="0"/>
              </a:rPr>
              <a:t>We</a:t>
            </a:r>
            <a:r>
              <a:rPr lang="en-GB" sz="1200" b="0" i="0" kern="1200" baseline="0" dirty="0" smtClean="0">
                <a:solidFill>
                  <a:schemeClr val="tx1"/>
                </a:solidFill>
                <a:effectLst/>
                <a:latin typeface="Comic Sans MS" panose="030F0702030302020204" pitchFamily="66" charset="0"/>
              </a:rPr>
              <a:t> planned </a:t>
            </a:r>
            <a:r>
              <a:rPr lang="en-GB" sz="1200" b="0" i="0" kern="1200" dirty="0" smtClean="0">
                <a:solidFill>
                  <a:schemeClr val="tx1"/>
                </a:solidFill>
                <a:effectLst/>
                <a:latin typeface="Comic Sans MS" panose="030F0702030302020204" pitchFamily="66" charset="0"/>
              </a:rPr>
              <a:t>a science experiment to investigate the effects of temperature on a substance. We used magnesium </a:t>
            </a:r>
            <a:r>
              <a:rPr lang="en-GB" sz="1200" b="0" i="0" kern="1200" dirty="0" err="1" smtClean="0">
                <a:solidFill>
                  <a:schemeClr val="tx1"/>
                </a:solidFill>
                <a:effectLst/>
                <a:latin typeface="Comic Sans MS" panose="030F0702030302020204" pitchFamily="66" charset="0"/>
              </a:rPr>
              <a:t>sulfate</a:t>
            </a:r>
            <a:r>
              <a:rPr lang="en-GB" sz="1200" b="0" i="0" kern="1200" dirty="0" smtClean="0">
                <a:solidFill>
                  <a:schemeClr val="tx1"/>
                </a:solidFill>
                <a:effectLst/>
                <a:latin typeface="Comic Sans MS" panose="030F0702030302020204" pitchFamily="66" charset="0"/>
              </a:rPr>
              <a:t> and mixed it with food colouring and water to observe how it would react in various temperatures. We noticed crystals forming in some of the beakers.</a:t>
            </a:r>
          </a:p>
          <a:p>
            <a:endParaRPr lang="en-GB" sz="1200" b="0" i="0" kern="1200" dirty="0" smtClean="0">
              <a:solidFill>
                <a:schemeClr val="tx1"/>
              </a:solidFill>
              <a:effectLst/>
              <a:latin typeface="Comic Sans MS" panose="030F0702030302020204" pitchFamily="66" charset="0"/>
            </a:endParaRPr>
          </a:p>
          <a:p>
            <a:r>
              <a:rPr lang="en-GB" sz="1200" b="0" i="0" kern="1200" dirty="0" smtClean="0">
                <a:solidFill>
                  <a:schemeClr val="tx1"/>
                </a:solidFill>
                <a:effectLst/>
                <a:latin typeface="Comic Sans MS" panose="030F0702030302020204" pitchFamily="66" charset="0"/>
              </a:rPr>
              <a:t>P5 - </a:t>
            </a:r>
            <a:r>
              <a:rPr lang="en-GB" sz="1200" kern="1200" dirty="0" smtClean="0">
                <a:solidFill>
                  <a:schemeClr val="tx1"/>
                </a:solidFill>
                <a:effectLst/>
                <a:latin typeface="Comic Sans MS" panose="030F0702030302020204" pitchFamily="66" charset="0"/>
              </a:rPr>
              <a:t>We researched different salad plants that could be grown within 6-8 weeks and selected five to grow for making our own salad.</a:t>
            </a:r>
          </a:p>
          <a:p>
            <a:r>
              <a:rPr lang="en-GB" sz="1200" kern="1200" dirty="0" smtClean="0">
                <a:solidFill>
                  <a:schemeClr val="tx1"/>
                </a:solidFill>
                <a:effectLst/>
                <a:latin typeface="Comic Sans MS" panose="030F0702030302020204" pitchFamily="66" charset="0"/>
              </a:rPr>
              <a:t>We have used our chopping and grating skills to make a vegetable stir fry.</a:t>
            </a:r>
          </a:p>
          <a:p>
            <a:endParaRPr lang="en-GB" dirty="0"/>
          </a:p>
        </p:txBody>
      </p:sp>
      <p:sp>
        <p:nvSpPr>
          <p:cNvPr id="4" name="Slide Number Placeholder 3"/>
          <p:cNvSpPr>
            <a:spLocks noGrp="1"/>
          </p:cNvSpPr>
          <p:nvPr>
            <p:ph type="sldNum" sz="quarter" idx="10"/>
          </p:nvPr>
        </p:nvSpPr>
        <p:spPr/>
        <p:txBody>
          <a:bodyPr/>
          <a:lstStyle/>
          <a:p>
            <a:fld id="{8AD0E923-57CE-4AC4-99E3-259964AF6B3A}" type="slidenum">
              <a:rPr lang="en-GB" smtClean="0"/>
              <a:t>6</a:t>
            </a:fld>
            <a:endParaRPr lang="en-GB"/>
          </a:p>
        </p:txBody>
      </p:sp>
    </p:spTree>
    <p:extLst>
      <p:ext uri="{BB962C8B-B14F-4D97-AF65-F5344CB8AC3E}">
        <p14:creationId xmlns:p14="http://schemas.microsoft.com/office/powerpoint/2010/main" val="3202493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Our Class Councils and</a:t>
            </a:r>
            <a:r>
              <a:rPr lang="en-GB" baseline="0" dirty="0" smtClean="0"/>
              <a:t> Pupil Parliament have been evaluating our Learning and Teaching statement by considering what an excellent lesson looks like.</a:t>
            </a:r>
          </a:p>
          <a:p>
            <a:r>
              <a:rPr lang="en-GB" baseline="0" dirty="0" smtClean="0"/>
              <a:t>We created a visual to show the key elements things that pupils felt were needed in an excellent lesson.</a:t>
            </a:r>
          </a:p>
          <a:p>
            <a:endParaRPr lang="en-GB" baseline="0" dirty="0" smtClean="0"/>
          </a:p>
          <a:p>
            <a:r>
              <a:rPr lang="en-GB" baseline="0" dirty="0" smtClean="0"/>
              <a:t>In June 2023 we evaluated this to see how well we are meeting the criteria.</a:t>
            </a:r>
          </a:p>
          <a:p>
            <a:endParaRPr lang="en-GB" dirty="0"/>
          </a:p>
          <a:p>
            <a:r>
              <a:rPr lang="en-GB" dirty="0" smtClean="0"/>
              <a:t>Some strengths that the pupils identified were</a:t>
            </a:r>
          </a:p>
          <a:p>
            <a:pPr marL="171450" indent="-171450">
              <a:buFont typeface="Arial" panose="020B0604020202020204" pitchFamily="34" charset="0"/>
              <a:buChar char="•"/>
            </a:pPr>
            <a:r>
              <a:rPr lang="en-GB" baseline="0" dirty="0" smtClean="0"/>
              <a:t>We usually</a:t>
            </a:r>
            <a:r>
              <a:rPr lang="en-GB" dirty="0" smtClean="0"/>
              <a:t> have music on and it helps us concentrate</a:t>
            </a:r>
          </a:p>
          <a:p>
            <a:pPr marL="171450" indent="-171450">
              <a:buFont typeface="Arial" panose="020B0604020202020204" pitchFamily="34" charset="0"/>
              <a:buChar char="•"/>
            </a:pPr>
            <a:r>
              <a:rPr lang="en-GB" dirty="0" smtClean="0"/>
              <a:t>Our teacher makes it fun and happy</a:t>
            </a:r>
          </a:p>
          <a:p>
            <a:pPr marL="171450" indent="-171450">
              <a:buFont typeface="Arial" panose="020B0604020202020204" pitchFamily="34" charset="0"/>
              <a:buChar char="•"/>
            </a:pPr>
            <a:r>
              <a:rPr lang="en-GB" baseline="0" dirty="0" smtClean="0"/>
              <a:t>We</a:t>
            </a:r>
            <a:r>
              <a:rPr lang="en-GB" dirty="0" smtClean="0"/>
              <a:t> have easy, medium and hard tasks to choose from</a:t>
            </a:r>
          </a:p>
          <a:p>
            <a:pPr marL="171450" indent="-171450">
              <a:buFont typeface="Arial" panose="020B0604020202020204" pitchFamily="34" charset="0"/>
              <a:buChar char="•"/>
            </a:pPr>
            <a:r>
              <a:rPr lang="en-GB" dirty="0" smtClean="0"/>
              <a:t>We get the right level of challenge</a:t>
            </a:r>
          </a:p>
          <a:p>
            <a:pPr marL="171450" indent="-171450">
              <a:buFont typeface="Arial" panose="020B0604020202020204" pitchFamily="34" charset="0"/>
              <a:buChar char="•"/>
            </a:pPr>
            <a:endParaRPr lang="en-GB" dirty="0"/>
          </a:p>
          <a:p>
            <a:endParaRPr lang="en-GB" dirty="0"/>
          </a:p>
          <a:p>
            <a:r>
              <a:rPr lang="en-GB" dirty="0" smtClean="0"/>
              <a:t>Some things to work on are</a:t>
            </a:r>
          </a:p>
          <a:p>
            <a:pPr marL="171450" indent="-171450">
              <a:buFont typeface="Arial" panose="020B0604020202020204" pitchFamily="34" charset="0"/>
              <a:buChar char="•"/>
            </a:pPr>
            <a:r>
              <a:rPr lang="en-GB" dirty="0"/>
              <a:t>We would like more opportunities to play so that we can be more creative.</a:t>
            </a:r>
          </a:p>
          <a:p>
            <a:pPr marL="171450" indent="-171450">
              <a:buFont typeface="Arial" panose="020B0604020202020204" pitchFamily="34" charset="0"/>
              <a:buChar char="•"/>
            </a:pPr>
            <a:r>
              <a:rPr lang="en-GB" dirty="0"/>
              <a:t>We would like more arts and crafts and drawing and paper and clay.</a:t>
            </a:r>
          </a:p>
          <a:p>
            <a:pPr marL="171450" indent="-171450">
              <a:buFont typeface="Arial" panose="020B0604020202020204" pitchFamily="34" charset="0"/>
              <a:buChar char="•"/>
            </a:pPr>
            <a:r>
              <a:rPr lang="en-GB" dirty="0"/>
              <a:t>We would like more learning outside.</a:t>
            </a:r>
          </a:p>
          <a:p>
            <a:pPr marL="171450" indent="-171450">
              <a:buFont typeface="Arial" panose="020B0604020202020204" pitchFamily="34" charset="0"/>
              <a:buChar char="•"/>
            </a:pPr>
            <a:r>
              <a:rPr lang="en-GB" dirty="0" smtClean="0"/>
              <a:t>Sometimes people give up too easily, we need to put more effort into our work.</a:t>
            </a:r>
          </a:p>
          <a:p>
            <a:pPr marL="171450" indent="-171450">
              <a:buFont typeface="Arial" panose="020B0604020202020204" pitchFamily="34" charset="0"/>
              <a:buChar char="•"/>
            </a:pPr>
            <a:endParaRPr lang="en-GB" baseline="0" dirty="0" smtClean="0"/>
          </a:p>
          <a:p>
            <a:endParaRPr lang="en-GB" dirty="0"/>
          </a:p>
        </p:txBody>
      </p:sp>
      <p:sp>
        <p:nvSpPr>
          <p:cNvPr id="4" name="Slide Number Placeholder 3"/>
          <p:cNvSpPr>
            <a:spLocks noGrp="1"/>
          </p:cNvSpPr>
          <p:nvPr>
            <p:ph type="sldNum" sz="quarter" idx="10"/>
          </p:nvPr>
        </p:nvSpPr>
        <p:spPr/>
        <p:txBody>
          <a:bodyPr/>
          <a:lstStyle/>
          <a:p>
            <a:fld id="{8AD0E923-57CE-4AC4-99E3-259964AF6B3A}" type="slidenum">
              <a:rPr lang="en-GB" smtClean="0"/>
              <a:t>7</a:t>
            </a:fld>
            <a:endParaRPr lang="en-GB"/>
          </a:p>
        </p:txBody>
      </p:sp>
    </p:spTree>
    <p:extLst>
      <p:ext uri="{BB962C8B-B14F-4D97-AF65-F5344CB8AC3E}">
        <p14:creationId xmlns:p14="http://schemas.microsoft.com/office/powerpoint/2010/main" val="1580037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30AEBE68-60B0-4841-A389-A4496E00EBE1}"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9346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F97D23-20FF-4F28-9CA0-356508525F0A}"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3870875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5298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95693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4556709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6082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8616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988212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02231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4178198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0F97D23-20FF-4F28-9CA0-356508525F0A}" type="datetimeFigureOut">
              <a:rPr lang="en-GB" smtClean="0"/>
              <a:t>29/06/2023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0AEBE68-60B0-4841-A389-A4496E00EBE1}"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093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0F97D23-20FF-4F28-9CA0-356508525F0A}"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3034991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0F97D23-20FF-4F28-9CA0-356508525F0A}" type="datetimeFigureOut">
              <a:rPr lang="en-GB" smtClean="0"/>
              <a:t>29/06/2023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0AEBE68-60B0-4841-A389-A4496E00EBE1}"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7112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80F97D23-20FF-4F28-9CA0-356508525F0A}" type="datetimeFigureOut">
              <a:rPr lang="en-GB" smtClean="0"/>
              <a:t>29/06/2023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0AEBE68-60B0-4841-A389-A4496E00EBE1}"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741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F97D23-20FF-4F28-9CA0-356508525F0A}" type="datetimeFigureOut">
              <a:rPr lang="en-GB" smtClean="0"/>
              <a:t>29/06/2023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1773441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F97D23-20FF-4F28-9CA0-356508525F0A}"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5619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0F97D23-20FF-4F28-9CA0-356508525F0A}" type="datetimeFigureOut">
              <a:rPr lang="en-GB" smtClean="0"/>
              <a:t>29/06/2023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0AEBE68-60B0-4841-A389-A4496E00EBE1}" type="slidenum">
              <a:rPr lang="en-GB" smtClean="0"/>
              <a:t>‹#›</a:t>
            </a:fld>
            <a:endParaRPr lang="en-GB"/>
          </a:p>
        </p:txBody>
      </p:sp>
    </p:spTree>
    <p:extLst>
      <p:ext uri="{BB962C8B-B14F-4D97-AF65-F5344CB8AC3E}">
        <p14:creationId xmlns:p14="http://schemas.microsoft.com/office/powerpoint/2010/main" val="4237048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0F97D23-20FF-4F28-9CA0-356508525F0A}" type="datetimeFigureOut">
              <a:rPr lang="en-GB" smtClean="0"/>
              <a:t>29/06/2023</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0AEBE68-60B0-4841-A389-A4496E00EBE1}" type="slidenum">
              <a:rPr lang="en-GB" smtClean="0"/>
              <a:t>‹#›</a:t>
            </a:fld>
            <a:endParaRPr lang="en-GB"/>
          </a:p>
        </p:txBody>
      </p:sp>
    </p:spTree>
    <p:extLst>
      <p:ext uri="{BB962C8B-B14F-4D97-AF65-F5344CB8AC3E}">
        <p14:creationId xmlns:p14="http://schemas.microsoft.com/office/powerpoint/2010/main" val="13533071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notesSlide" Target="../notesSlides/notesSlide2.xml"/><Relationship Id="rId13" Type="http://schemas.openxmlformats.org/officeDocument/2006/relationships/image" Target="../media/image11.png"/><Relationship Id="rId3" Type="http://schemas.microsoft.com/office/2007/relationships/media" Target="../media/media2.m4a"/><Relationship Id="rId7" Type="http://schemas.openxmlformats.org/officeDocument/2006/relationships/slideLayout" Target="../slideLayouts/slideLayout7.xml"/><Relationship Id="rId12"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audio" Target="../media/media3.m4a"/><Relationship Id="rId11" Type="http://schemas.openxmlformats.org/officeDocument/2006/relationships/image" Target="../media/image9.png"/><Relationship Id="rId5" Type="http://schemas.microsoft.com/office/2007/relationships/media" Target="../media/media3.m4a"/><Relationship Id="rId10" Type="http://schemas.openxmlformats.org/officeDocument/2006/relationships/image" Target="../media/image8.png"/><Relationship Id="rId4" Type="http://schemas.openxmlformats.org/officeDocument/2006/relationships/audio" Target="../media/media2.m4a"/><Relationship Id="rId9" Type="http://schemas.openxmlformats.org/officeDocument/2006/relationships/image" Target="../media/image7.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3.xml"/><Relationship Id="rId13" Type="http://schemas.openxmlformats.org/officeDocument/2006/relationships/image" Target="../media/image15.png"/><Relationship Id="rId3" Type="http://schemas.microsoft.com/office/2007/relationships/media" Target="../media/media5.m4a"/><Relationship Id="rId7" Type="http://schemas.openxmlformats.org/officeDocument/2006/relationships/slideLayout" Target="../slideLayouts/slideLayout7.xml"/><Relationship Id="rId12" Type="http://schemas.openxmlformats.org/officeDocument/2006/relationships/image" Target="../media/image14.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audio" Target="../media/media6.m4a"/><Relationship Id="rId11" Type="http://schemas.openxmlformats.org/officeDocument/2006/relationships/image" Target="../media/image13.png"/><Relationship Id="rId5" Type="http://schemas.microsoft.com/office/2007/relationships/media" Target="../media/media6.m4a"/><Relationship Id="rId10" Type="http://schemas.openxmlformats.org/officeDocument/2006/relationships/image" Target="../media/image8.png"/><Relationship Id="rId4" Type="http://schemas.openxmlformats.org/officeDocument/2006/relationships/audio" Target="../media/media5.m4a"/><Relationship Id="rId9" Type="http://schemas.openxmlformats.org/officeDocument/2006/relationships/image" Target="../media/image7.pn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18.png"/><Relationship Id="rId3" Type="http://schemas.microsoft.com/office/2007/relationships/media" Target="../media/media8.m4a"/><Relationship Id="rId7" Type="http://schemas.openxmlformats.org/officeDocument/2006/relationships/slideLayout" Target="../slideLayouts/slideLayout7.xml"/><Relationship Id="rId12" Type="http://schemas.openxmlformats.org/officeDocument/2006/relationships/image" Target="../media/image17.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audio" Target="../media/media9.m4a"/><Relationship Id="rId11" Type="http://schemas.openxmlformats.org/officeDocument/2006/relationships/image" Target="../media/image16.png"/><Relationship Id="rId5" Type="http://schemas.microsoft.com/office/2007/relationships/media" Target="../media/media9.m4a"/><Relationship Id="rId10" Type="http://schemas.openxmlformats.org/officeDocument/2006/relationships/image" Target="../media/image8.png"/><Relationship Id="rId4" Type="http://schemas.openxmlformats.org/officeDocument/2006/relationships/audio" Target="../media/media8.m4a"/><Relationship Id="rId9" Type="http://schemas.openxmlformats.org/officeDocument/2006/relationships/image" Target="../media/image7.png"/><Relationship Id="rId14" Type="http://schemas.openxmlformats.org/officeDocument/2006/relationships/image" Target="../media/image12.png"/></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13" Type="http://schemas.openxmlformats.org/officeDocument/2006/relationships/image" Target="../media/image21.png"/><Relationship Id="rId3" Type="http://schemas.microsoft.com/office/2007/relationships/media" Target="../media/media11.m4a"/><Relationship Id="rId7" Type="http://schemas.openxmlformats.org/officeDocument/2006/relationships/slideLayout" Target="../slideLayouts/slideLayout7.xml"/><Relationship Id="rId12" Type="http://schemas.openxmlformats.org/officeDocument/2006/relationships/image" Target="../media/image20.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audio" Target="../media/media12.m4a"/><Relationship Id="rId11" Type="http://schemas.openxmlformats.org/officeDocument/2006/relationships/image" Target="../media/image19.png"/><Relationship Id="rId5" Type="http://schemas.microsoft.com/office/2007/relationships/media" Target="../media/media12.m4a"/><Relationship Id="rId10" Type="http://schemas.openxmlformats.org/officeDocument/2006/relationships/image" Target="../media/image8.png"/><Relationship Id="rId4" Type="http://schemas.openxmlformats.org/officeDocument/2006/relationships/audio" Target="../media/media11.m4a"/><Relationship Id="rId9" Type="http://schemas.openxmlformats.org/officeDocument/2006/relationships/image" Target="../media/image7.png"/><Relationship Id="rId1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6.xml"/><Relationship Id="rId13" Type="http://schemas.openxmlformats.org/officeDocument/2006/relationships/image" Target="../media/image12.png"/><Relationship Id="rId3" Type="http://schemas.microsoft.com/office/2007/relationships/media" Target="../media/media14.m4a"/><Relationship Id="rId7" Type="http://schemas.openxmlformats.org/officeDocument/2006/relationships/slideLayout" Target="../slideLayouts/slideLayout7.xml"/><Relationship Id="rId12" Type="http://schemas.openxmlformats.org/officeDocument/2006/relationships/image" Target="../media/image24.png"/><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audio" Target="../media/media15.m4a"/><Relationship Id="rId11" Type="http://schemas.openxmlformats.org/officeDocument/2006/relationships/image" Target="../media/image23.png"/><Relationship Id="rId5" Type="http://schemas.microsoft.com/office/2007/relationships/media" Target="../media/media15.m4a"/><Relationship Id="rId10" Type="http://schemas.openxmlformats.org/officeDocument/2006/relationships/image" Target="../media/image22.png"/><Relationship Id="rId4" Type="http://schemas.openxmlformats.org/officeDocument/2006/relationships/audio" Target="../media/media14.m4a"/><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000" dirty="0" smtClean="0"/>
              <a:t>Our Pupil Standards and Quality </a:t>
            </a:r>
            <a:r>
              <a:rPr lang="en-GB" sz="4000" dirty="0" smtClean="0"/>
              <a:t>Report</a:t>
            </a:r>
            <a:r>
              <a:rPr lang="en-GB" dirty="0" smtClean="0"/>
              <a:t/>
            </a:r>
            <a:br>
              <a:rPr lang="en-GB" dirty="0" smtClean="0"/>
            </a:br>
            <a:r>
              <a:rPr lang="en-GB" sz="2000" dirty="0" smtClean="0"/>
              <a:t>Pupil Voice in Policy</a:t>
            </a:r>
            <a:endParaRPr lang="en-GB" sz="2000" dirty="0"/>
          </a:p>
        </p:txBody>
      </p:sp>
      <p:sp>
        <p:nvSpPr>
          <p:cNvPr id="3" name="Subtitle 2"/>
          <p:cNvSpPr>
            <a:spLocks noGrp="1"/>
          </p:cNvSpPr>
          <p:nvPr>
            <p:ph type="subTitle" idx="1"/>
          </p:nvPr>
        </p:nvSpPr>
        <p:spPr/>
        <p:txBody>
          <a:bodyPr/>
          <a:lstStyle/>
          <a:p>
            <a:r>
              <a:rPr lang="en-GB" dirty="0" smtClean="0"/>
              <a:t>St Margaret’s Primary School</a:t>
            </a:r>
          </a:p>
          <a:p>
            <a:r>
              <a:rPr lang="en-GB" dirty="0" smtClean="0"/>
              <a:t>Session 2022-2023</a:t>
            </a:r>
            <a:endParaRPr lang="en-GB" dirty="0"/>
          </a:p>
        </p:txBody>
      </p:sp>
    </p:spTree>
    <p:extLst>
      <p:ext uri="{BB962C8B-B14F-4D97-AF65-F5344CB8AC3E}">
        <p14:creationId xmlns:p14="http://schemas.microsoft.com/office/powerpoint/2010/main" val="122011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371600" y="1016000"/>
            <a:ext cx="2742242" cy="977900"/>
          </a:xfrm>
          <a:prstGeom prst="wedgeRoundRectCallout">
            <a:avLst>
              <a:gd name="adj1" fmla="val -3460"/>
              <a:gd name="adj2" fmla="val 74621"/>
              <a:gd name="adj3" fmla="val 16667"/>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200" dirty="0">
              <a:solidFill>
                <a:schemeClr val="tx1"/>
              </a:solidFill>
              <a:latin typeface="Comic Sans MS" panose="030F0702030302020204" pitchFamily="66" charset="0"/>
            </a:endParaRPr>
          </a:p>
        </p:txBody>
      </p:sp>
      <p:pic>
        <p:nvPicPr>
          <p:cNvPr id="3" name="Picture 2"/>
          <p:cNvPicPr>
            <a:picLocks noChangeAspect="1"/>
          </p:cNvPicPr>
          <p:nvPr/>
        </p:nvPicPr>
        <p:blipFill>
          <a:blip r:embed="rId9"/>
          <a:stretch>
            <a:fillRect/>
          </a:stretch>
        </p:blipFill>
        <p:spPr>
          <a:xfrm>
            <a:off x="7718559" y="868126"/>
            <a:ext cx="3673341" cy="1443274"/>
          </a:xfrm>
          <a:prstGeom prst="rect">
            <a:avLst/>
          </a:prstGeom>
        </p:spPr>
      </p:pic>
      <p:pic>
        <p:nvPicPr>
          <p:cNvPr id="4" name="Picture 3"/>
          <p:cNvPicPr>
            <a:picLocks noChangeAspect="1"/>
          </p:cNvPicPr>
          <p:nvPr/>
        </p:nvPicPr>
        <p:blipFill>
          <a:blip r:embed="rId9"/>
          <a:stretch>
            <a:fillRect/>
          </a:stretch>
        </p:blipFill>
        <p:spPr>
          <a:xfrm flipV="1">
            <a:off x="4113842" y="4749799"/>
            <a:ext cx="3295281" cy="1175994"/>
          </a:xfrm>
          <a:prstGeom prst="rect">
            <a:avLst/>
          </a:prstGeom>
        </p:spPr>
      </p:pic>
      <p:sp>
        <p:nvSpPr>
          <p:cNvPr id="5" name="Rounded Rectangle 4"/>
          <p:cNvSpPr/>
          <p:nvPr/>
        </p:nvSpPr>
        <p:spPr>
          <a:xfrm>
            <a:off x="975497" y="2503506"/>
            <a:ext cx="3149600" cy="189230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p:cNvPicPr>
            <a:picLocks noChangeAspect="1"/>
          </p:cNvPicPr>
          <p:nvPr/>
        </p:nvPicPr>
        <p:blipFill>
          <a:blip r:embed="rId10"/>
          <a:stretch>
            <a:fillRect/>
          </a:stretch>
        </p:blipFill>
        <p:spPr>
          <a:xfrm>
            <a:off x="4510902" y="2446280"/>
            <a:ext cx="3170195" cy="1908213"/>
          </a:xfrm>
          <a:prstGeom prst="rect">
            <a:avLst/>
          </a:prstGeom>
        </p:spPr>
      </p:pic>
      <p:sp>
        <p:nvSpPr>
          <p:cNvPr id="8" name="Rounded Rectangle 7"/>
          <p:cNvSpPr/>
          <p:nvPr/>
        </p:nvSpPr>
        <p:spPr>
          <a:xfrm>
            <a:off x="4762500" y="1130300"/>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Talk for Writing</a:t>
            </a:r>
            <a:endParaRPr lang="en-GB" dirty="0">
              <a:solidFill>
                <a:schemeClr val="tx1"/>
              </a:solidFill>
              <a:latin typeface="Comic Sans MS" panose="030F0702030302020204" pitchFamily="66" charset="0"/>
            </a:endParaRPr>
          </a:p>
        </p:txBody>
      </p:sp>
      <p:sp>
        <p:nvSpPr>
          <p:cNvPr id="14" name="TextBox 13"/>
          <p:cNvSpPr txBox="1"/>
          <p:nvPr/>
        </p:nvSpPr>
        <p:spPr>
          <a:xfrm>
            <a:off x="4300982" y="5116230"/>
            <a:ext cx="2921000" cy="461665"/>
          </a:xfrm>
          <a:prstGeom prst="rect">
            <a:avLst/>
          </a:prstGeom>
          <a:noFill/>
        </p:spPr>
        <p:txBody>
          <a:bodyPr wrap="square" rtlCol="0">
            <a:spAutoFit/>
          </a:bodyPr>
          <a:lstStyle/>
          <a:p>
            <a:pPr algn="ctr"/>
            <a:r>
              <a:rPr lang="en-GB" sz="1200" dirty="0" smtClean="0">
                <a:latin typeface="Comic Sans MS" panose="030F0702030302020204" pitchFamily="66" charset="0"/>
              </a:rPr>
              <a:t>We can identify the features of a recount text. P5</a:t>
            </a:r>
            <a:endParaRPr lang="en-GB" sz="1200" dirty="0">
              <a:latin typeface="Comic Sans MS" panose="030F0702030302020204" pitchFamily="66" charset="0"/>
            </a:endParaRPr>
          </a:p>
        </p:txBody>
      </p:sp>
      <p:pic>
        <p:nvPicPr>
          <p:cNvPr id="9" name="Picture 8"/>
          <p:cNvPicPr>
            <a:picLocks noChangeAspect="1"/>
          </p:cNvPicPr>
          <p:nvPr/>
        </p:nvPicPr>
        <p:blipFill>
          <a:blip r:embed="rId11"/>
          <a:stretch>
            <a:fillRect/>
          </a:stretch>
        </p:blipFill>
        <p:spPr>
          <a:xfrm>
            <a:off x="8238504" y="2446280"/>
            <a:ext cx="3153395" cy="2519420"/>
          </a:xfrm>
          <a:prstGeom prst="rect">
            <a:avLst/>
          </a:prstGeom>
        </p:spPr>
      </p:pic>
      <p:sp>
        <p:nvSpPr>
          <p:cNvPr id="17" name="TextBox 16"/>
          <p:cNvSpPr txBox="1"/>
          <p:nvPr/>
        </p:nvSpPr>
        <p:spPr>
          <a:xfrm>
            <a:off x="8254029" y="1074003"/>
            <a:ext cx="2921000" cy="461665"/>
          </a:xfrm>
          <a:prstGeom prst="rect">
            <a:avLst/>
          </a:prstGeom>
          <a:noFill/>
        </p:spPr>
        <p:txBody>
          <a:bodyPr wrap="square" rtlCol="0">
            <a:spAutoFit/>
          </a:bodyPr>
          <a:lstStyle/>
          <a:p>
            <a:pPr algn="ctr"/>
            <a:r>
              <a:rPr lang="en-GB" sz="1200" dirty="0" smtClean="0">
                <a:latin typeface="Comic Sans MS" panose="030F0702030302020204" pitchFamily="66" charset="0"/>
              </a:rPr>
              <a:t>We can create a new character using characterisation. P2</a:t>
            </a:r>
            <a:endParaRPr lang="en-GB" sz="1200" dirty="0">
              <a:latin typeface="Comic Sans MS" panose="030F0702030302020204" pitchFamily="66" charset="0"/>
            </a:endParaRPr>
          </a:p>
        </p:txBody>
      </p:sp>
      <p:pic>
        <p:nvPicPr>
          <p:cNvPr id="11" name="Picture 10"/>
          <p:cNvPicPr>
            <a:picLocks noChangeAspect="1"/>
          </p:cNvPicPr>
          <p:nvPr/>
        </p:nvPicPr>
        <p:blipFill rotWithShape="1">
          <a:blip r:embed="rId12"/>
          <a:srcRect t="32783"/>
          <a:stretch/>
        </p:blipFill>
        <p:spPr>
          <a:xfrm>
            <a:off x="4404423" y="2475114"/>
            <a:ext cx="3680831" cy="1862883"/>
          </a:xfrm>
          <a:prstGeom prst="rect">
            <a:avLst/>
          </a:prstGeom>
        </p:spPr>
      </p:pic>
      <p:pic>
        <p:nvPicPr>
          <p:cNvPr id="12" name="Picture 11"/>
          <p:cNvPicPr>
            <a:picLocks noChangeAspect="1"/>
          </p:cNvPicPr>
          <p:nvPr/>
        </p:nvPicPr>
        <p:blipFill rotWithShape="1">
          <a:blip r:embed="rId13"/>
          <a:srcRect l="3468" t="3668" r="4009" b="50319"/>
          <a:stretch/>
        </p:blipFill>
        <p:spPr>
          <a:xfrm>
            <a:off x="696171" y="2254546"/>
            <a:ext cx="3604811" cy="2390219"/>
          </a:xfrm>
          <a:prstGeom prst="rect">
            <a:avLst/>
          </a:prstGeom>
        </p:spPr>
      </p:pic>
      <p:sp>
        <p:nvSpPr>
          <p:cNvPr id="18" name="TextBox 17"/>
          <p:cNvSpPr txBox="1"/>
          <p:nvPr/>
        </p:nvSpPr>
        <p:spPr>
          <a:xfrm>
            <a:off x="1498600" y="1130300"/>
            <a:ext cx="2400300" cy="646331"/>
          </a:xfrm>
          <a:prstGeom prst="rect">
            <a:avLst/>
          </a:prstGeom>
          <a:noFill/>
        </p:spPr>
        <p:txBody>
          <a:bodyPr wrap="square" rtlCol="0">
            <a:spAutoFit/>
          </a:bodyPr>
          <a:lstStyle/>
          <a:p>
            <a:pPr algn="ctr"/>
            <a:r>
              <a:rPr lang="en-GB" sz="1200" dirty="0" smtClean="0">
                <a:latin typeface="Comic Sans MS" panose="030F0702030302020204" pitchFamily="66" charset="0"/>
              </a:rPr>
              <a:t>We can use a model text to help us understand the structure of a story. P1</a:t>
            </a:r>
            <a:endParaRPr lang="en-GB" sz="1200" dirty="0">
              <a:latin typeface="Comic Sans MS" panose="030F0702030302020204" pitchFamily="66" charset="0"/>
            </a:endParaRPr>
          </a:p>
        </p:txBody>
      </p:sp>
      <p:pic>
        <p:nvPicPr>
          <p:cNvPr id="1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3631242" y="1565043"/>
            <a:ext cx="609600" cy="609600"/>
          </a:xfrm>
          <a:prstGeom prst="rect">
            <a:avLst/>
          </a:prstGeom>
        </p:spPr>
      </p:pic>
      <p:pic>
        <p:nvPicPr>
          <p:cNvPr id="1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0709040" y="1504950"/>
            <a:ext cx="609600" cy="609600"/>
          </a:xfrm>
          <a:prstGeom prst="rect">
            <a:avLst/>
          </a:prstGeom>
        </p:spPr>
      </p:pic>
      <p:pic>
        <p:nvPicPr>
          <p:cNvPr id="16"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6799522" y="5421227"/>
            <a:ext cx="609600" cy="609600"/>
          </a:xfrm>
          <a:prstGeom prst="rect">
            <a:avLst/>
          </a:prstGeom>
        </p:spPr>
      </p:pic>
    </p:spTree>
    <p:extLst>
      <p:ext uri="{BB962C8B-B14F-4D97-AF65-F5344CB8AC3E}">
        <p14:creationId xmlns:p14="http://schemas.microsoft.com/office/powerpoint/2010/main" val="44376124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790" fill="hold"/>
                                        <p:tgtEl>
                                          <p:spTgt spid="13"/>
                                        </p:tgtEl>
                                      </p:cBhvr>
                                    </p:cmd>
                                  </p:childTnLst>
                                </p:cTn>
                              </p:par>
                            </p:childTnLst>
                          </p:cTn>
                        </p:par>
                      </p:childTnLst>
                    </p:cTn>
                  </p:par>
                </p:childTnLst>
              </p:cTn>
              <p:nextCondLst>
                <p:cond evt="onClick" delay="0">
                  <p:tgtEl>
                    <p:spTgt spid="13"/>
                  </p:tgtEl>
                </p:cond>
              </p:nextCondLst>
            </p:seq>
            <p:audio>
              <p:cMediaNode vol="80000">
                <p:cTn id="7" fill="hold" display="0">
                  <p:stCondLst>
                    <p:cond delay="indefinite"/>
                  </p:stCondLst>
                  <p:endCondLst>
                    <p:cond evt="onStopAudio" delay="0">
                      <p:tgtEl>
                        <p:sldTgt/>
                      </p:tgtEl>
                    </p:cond>
                  </p:endCondLst>
                </p:cTn>
                <p:tgtEl>
                  <p:spTgt spid="13"/>
                </p:tgtEl>
              </p:cMediaNode>
            </p:audio>
            <p:seq concurrent="1" nextAc="seek">
              <p:cTn id="8" restart="whenNotActive" fill="hold" evtFilter="cancelBubble" nodeType="interactiveSeq">
                <p:stCondLst>
                  <p:cond evt="onClick" delay="0">
                    <p:tgtEl>
                      <p:spTgt spid="15"/>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426" fill="hold"/>
                                        <p:tgtEl>
                                          <p:spTgt spid="15"/>
                                        </p:tgtEl>
                                      </p:cBhvr>
                                    </p:cmd>
                                  </p:childTnLst>
                                </p:cTn>
                              </p:par>
                            </p:childTnLst>
                          </p:cTn>
                        </p:par>
                      </p:childTnLst>
                    </p:cTn>
                  </p:par>
                </p:childTnLst>
              </p:cTn>
              <p:nextCondLst>
                <p:cond evt="onClick" delay="0">
                  <p:tgtEl>
                    <p:spTgt spid="15"/>
                  </p:tgtEl>
                </p:cond>
              </p:nextCondLst>
            </p:seq>
            <p:audio>
              <p:cMediaNode vol="80000">
                <p:cTn id="13" fill="hold" display="0">
                  <p:stCondLst>
                    <p:cond delay="indefinite"/>
                  </p:stCondLst>
                  <p:endCondLst>
                    <p:cond evt="onStopAudio" delay="0">
                      <p:tgtEl>
                        <p:sldTgt/>
                      </p:tgtEl>
                    </p:cond>
                  </p:endCondLst>
                </p:cTn>
                <p:tgtEl>
                  <p:spTgt spid="15"/>
                </p:tgtEl>
              </p:cMediaNode>
            </p:audio>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5779" fill="hold"/>
                                        <p:tgtEl>
                                          <p:spTgt spid="16"/>
                                        </p:tgtEl>
                                      </p:cBhvr>
                                    </p:cmd>
                                  </p:childTnLst>
                                </p:cTn>
                              </p:par>
                            </p:childTnLst>
                          </p:cTn>
                        </p:par>
                      </p:childTnLst>
                    </p:cTn>
                  </p:par>
                </p:childTnLst>
              </p:cTn>
              <p:nextCondLst>
                <p:cond evt="onClick" delay="0">
                  <p:tgtEl>
                    <p:spTgt spid="16"/>
                  </p:tgtEl>
                </p:cond>
              </p:nextCondLst>
            </p:seq>
            <p:audio>
              <p:cMediaNode vol="80000">
                <p:cTn id="19" fill="hold" display="0">
                  <p:stCondLst>
                    <p:cond delay="indefinite"/>
                  </p:stCondLst>
                  <p:endCondLst>
                    <p:cond evt="onStopAudio" delay="0">
                      <p:tgtEl>
                        <p:sldTgt/>
                      </p:tgtEl>
                    </p:cond>
                  </p:endCondLst>
                </p:cTn>
                <p:tgtEl>
                  <p:spTgt spid="1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371600" y="1016000"/>
            <a:ext cx="2742242" cy="977900"/>
          </a:xfrm>
          <a:prstGeom prst="wedgeRoundRectCallout">
            <a:avLst>
              <a:gd name="adj1" fmla="val -3460"/>
              <a:gd name="adj2" fmla="val 74621"/>
              <a:gd name="adj3" fmla="val 16667"/>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200" dirty="0">
              <a:solidFill>
                <a:schemeClr val="tx1"/>
              </a:solidFill>
              <a:latin typeface="Comic Sans MS" panose="030F0702030302020204" pitchFamily="66" charset="0"/>
            </a:endParaRPr>
          </a:p>
        </p:txBody>
      </p:sp>
      <p:pic>
        <p:nvPicPr>
          <p:cNvPr id="3" name="Picture 2"/>
          <p:cNvPicPr>
            <a:picLocks noChangeAspect="1"/>
          </p:cNvPicPr>
          <p:nvPr/>
        </p:nvPicPr>
        <p:blipFill>
          <a:blip r:embed="rId9"/>
          <a:stretch>
            <a:fillRect/>
          </a:stretch>
        </p:blipFill>
        <p:spPr>
          <a:xfrm>
            <a:off x="7718559" y="868126"/>
            <a:ext cx="3673341" cy="1443274"/>
          </a:xfrm>
          <a:prstGeom prst="rect">
            <a:avLst/>
          </a:prstGeom>
        </p:spPr>
      </p:pic>
      <p:pic>
        <p:nvPicPr>
          <p:cNvPr id="4" name="Picture 3"/>
          <p:cNvPicPr>
            <a:picLocks noChangeAspect="1"/>
          </p:cNvPicPr>
          <p:nvPr/>
        </p:nvPicPr>
        <p:blipFill>
          <a:blip r:embed="rId9"/>
          <a:stretch>
            <a:fillRect/>
          </a:stretch>
        </p:blipFill>
        <p:spPr>
          <a:xfrm flipV="1">
            <a:off x="4113842" y="4749799"/>
            <a:ext cx="3295281" cy="1175994"/>
          </a:xfrm>
          <a:prstGeom prst="rect">
            <a:avLst/>
          </a:prstGeom>
        </p:spPr>
      </p:pic>
      <p:pic>
        <p:nvPicPr>
          <p:cNvPr id="7" name="Picture 6"/>
          <p:cNvPicPr>
            <a:picLocks noChangeAspect="1"/>
          </p:cNvPicPr>
          <p:nvPr/>
        </p:nvPicPr>
        <p:blipFill>
          <a:blip r:embed="rId10"/>
          <a:stretch>
            <a:fillRect/>
          </a:stretch>
        </p:blipFill>
        <p:spPr>
          <a:xfrm>
            <a:off x="8066902" y="2446280"/>
            <a:ext cx="3170195" cy="1908213"/>
          </a:xfrm>
          <a:prstGeom prst="rect">
            <a:avLst/>
          </a:prstGeom>
        </p:spPr>
      </p:pic>
      <p:sp>
        <p:nvSpPr>
          <p:cNvPr id="8" name="Rounded Rectangle 7"/>
          <p:cNvSpPr/>
          <p:nvPr/>
        </p:nvSpPr>
        <p:spPr>
          <a:xfrm>
            <a:off x="4645041" y="1163885"/>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Emotion Works and Bounce Back</a:t>
            </a:r>
            <a:endParaRPr lang="en-GB" dirty="0">
              <a:solidFill>
                <a:schemeClr val="tx1"/>
              </a:solidFill>
              <a:latin typeface="Comic Sans MS" panose="030F0702030302020204" pitchFamily="66" charset="0"/>
            </a:endParaRPr>
          </a:p>
        </p:txBody>
      </p:sp>
      <p:sp>
        <p:nvSpPr>
          <p:cNvPr id="13" name="TextBox 12"/>
          <p:cNvSpPr txBox="1"/>
          <p:nvPr/>
        </p:nvSpPr>
        <p:spPr>
          <a:xfrm>
            <a:off x="8066902" y="1016000"/>
            <a:ext cx="2994798" cy="487569"/>
          </a:xfrm>
          <a:prstGeom prst="rect">
            <a:avLst/>
          </a:prstGeom>
          <a:noFill/>
        </p:spPr>
        <p:txBody>
          <a:bodyPr wrap="square" rtlCol="0">
            <a:spAutoFit/>
          </a:bodyPr>
          <a:lstStyle/>
          <a:p>
            <a:pPr algn="ctr">
              <a:lnSpc>
                <a:spcPct val="107000"/>
              </a:lnSpc>
              <a:spcAft>
                <a:spcPts val="800"/>
              </a:spcAft>
            </a:pPr>
            <a:r>
              <a:rPr lang="en-GB" sz="1200" dirty="0">
                <a:latin typeface="Comic Sans MS" panose="030F0702030302020204" pitchFamily="66" charset="0"/>
                <a:ea typeface="Calibri" panose="020F0502020204030204" pitchFamily="34" charset="0"/>
                <a:cs typeface="Times New Roman" panose="02020603050405020304" pitchFamily="18" charset="0"/>
              </a:rPr>
              <a:t>We have learned how to talk about and use lots of different feeling words. </a:t>
            </a:r>
            <a:r>
              <a:rPr lang="en-GB" sz="1200" dirty="0" smtClean="0">
                <a:latin typeface="Comic Sans MS" panose="030F0702030302020204" pitchFamily="66" charset="0"/>
                <a:ea typeface="Calibri" panose="020F0502020204030204" pitchFamily="34" charset="0"/>
                <a:cs typeface="Times New Roman" panose="02020603050405020304" pitchFamily="18" charset="0"/>
              </a:rPr>
              <a:t>P2</a:t>
            </a:r>
            <a:endParaRPr lang="en-GB" sz="1200" dirty="0">
              <a:latin typeface="Comic Sans MS" panose="030F0702030302020204" pitchFamily="66" charset="0"/>
              <a:ea typeface="Calibri" panose="020F0502020204030204" pitchFamily="34" charset="0"/>
              <a:cs typeface="Times New Roman" panose="02020603050405020304" pitchFamily="18" charset="0"/>
            </a:endParaRPr>
          </a:p>
        </p:txBody>
      </p:sp>
      <p:sp>
        <p:nvSpPr>
          <p:cNvPr id="14" name="TextBox 13"/>
          <p:cNvSpPr txBox="1"/>
          <p:nvPr/>
        </p:nvSpPr>
        <p:spPr>
          <a:xfrm>
            <a:off x="4279900" y="5105400"/>
            <a:ext cx="2921000" cy="830997"/>
          </a:xfrm>
          <a:prstGeom prst="rect">
            <a:avLst/>
          </a:prstGeom>
          <a:noFill/>
        </p:spPr>
        <p:txBody>
          <a:bodyPr wrap="square" rtlCol="0">
            <a:spAutoFit/>
          </a:bodyPr>
          <a:lstStyle/>
          <a:p>
            <a:pPr algn="ctr"/>
            <a:r>
              <a:rPr lang="en-GB" sz="1200" dirty="0">
                <a:latin typeface="Comic Sans MS" panose="030F0702030302020204" pitchFamily="66" charset="0"/>
              </a:rPr>
              <a:t>We have been learning about core values, social values and </a:t>
            </a:r>
            <a:r>
              <a:rPr lang="en-GB" sz="1200" dirty="0" smtClean="0">
                <a:latin typeface="Comic Sans MS" panose="030F0702030302020204" pitchFamily="66" charset="0"/>
              </a:rPr>
              <a:t>resilience through the Bounce Back Programme. </a:t>
            </a:r>
            <a:r>
              <a:rPr lang="en-GB" sz="1200" dirty="0">
                <a:latin typeface="Comic Sans MS" panose="030F0702030302020204" pitchFamily="66" charset="0"/>
              </a:rPr>
              <a:t>P</a:t>
            </a:r>
            <a:r>
              <a:rPr lang="en-GB" sz="1200" dirty="0" smtClean="0">
                <a:latin typeface="Comic Sans MS" panose="030F0702030302020204" pitchFamily="66" charset="0"/>
              </a:rPr>
              <a:t>4</a:t>
            </a:r>
            <a:endParaRPr lang="en-GB" sz="1200" dirty="0">
              <a:latin typeface="Comic Sans MS" panose="030F0702030302020204" pitchFamily="66" charset="0"/>
            </a:endParaRPr>
          </a:p>
        </p:txBody>
      </p:sp>
      <p:sp>
        <p:nvSpPr>
          <p:cNvPr id="15" name="Rectangle 14"/>
          <p:cNvSpPr/>
          <p:nvPr/>
        </p:nvSpPr>
        <p:spPr>
          <a:xfrm>
            <a:off x="1413647" y="1074003"/>
            <a:ext cx="2711450" cy="830997"/>
          </a:xfrm>
          <a:prstGeom prst="rect">
            <a:avLst/>
          </a:prstGeom>
        </p:spPr>
        <p:txBody>
          <a:bodyPr wrap="square">
            <a:spAutoFit/>
          </a:bodyPr>
          <a:lstStyle/>
          <a:p>
            <a:pPr algn="ctr"/>
            <a:r>
              <a:rPr lang="en-GB" sz="1200" dirty="0">
                <a:latin typeface="Comic Sans MS" panose="030F0702030302020204" pitchFamily="66" charset="0"/>
              </a:rPr>
              <a:t>We have been learning about how our emotions change in different situations and the things we can do to make us feel better</a:t>
            </a:r>
            <a:r>
              <a:rPr lang="en-GB" sz="1200" dirty="0" smtClean="0">
                <a:latin typeface="Comic Sans MS" panose="030F0702030302020204" pitchFamily="66" charset="0"/>
              </a:rPr>
              <a:t>. P5</a:t>
            </a:r>
            <a:endParaRPr lang="en-GB" sz="1200" dirty="0">
              <a:latin typeface="Comic Sans MS" panose="030F0702030302020204" pitchFamily="66" charset="0"/>
            </a:endParaRPr>
          </a:p>
        </p:txBody>
      </p:sp>
      <p:pic>
        <p:nvPicPr>
          <p:cNvPr id="11" name="Picture 10"/>
          <p:cNvPicPr>
            <a:picLocks noChangeAspect="1"/>
          </p:cNvPicPr>
          <p:nvPr/>
        </p:nvPicPr>
        <p:blipFill>
          <a:blip r:embed="rId11"/>
          <a:stretch>
            <a:fillRect/>
          </a:stretch>
        </p:blipFill>
        <p:spPr>
          <a:xfrm>
            <a:off x="795528" y="2302037"/>
            <a:ext cx="3318314" cy="2491320"/>
          </a:xfrm>
          <a:prstGeom prst="rect">
            <a:avLst/>
          </a:prstGeom>
        </p:spPr>
      </p:pic>
      <p:pic>
        <p:nvPicPr>
          <p:cNvPr id="12" name="Picture 11"/>
          <p:cNvPicPr>
            <a:picLocks noChangeAspect="1"/>
          </p:cNvPicPr>
          <p:nvPr/>
        </p:nvPicPr>
        <p:blipFill>
          <a:blip r:embed="rId12"/>
          <a:stretch>
            <a:fillRect/>
          </a:stretch>
        </p:blipFill>
        <p:spPr>
          <a:xfrm>
            <a:off x="7907251" y="2311400"/>
            <a:ext cx="3484649" cy="2616200"/>
          </a:xfrm>
          <a:prstGeom prst="rect">
            <a:avLst/>
          </a:prstGeom>
        </p:spPr>
      </p:pic>
      <p:pic>
        <p:nvPicPr>
          <p:cNvPr id="16" name="Picture 15"/>
          <p:cNvPicPr>
            <a:picLocks noChangeAspect="1"/>
          </p:cNvPicPr>
          <p:nvPr/>
        </p:nvPicPr>
        <p:blipFill>
          <a:blip r:embed="rId13"/>
          <a:stretch>
            <a:fillRect/>
          </a:stretch>
        </p:blipFill>
        <p:spPr>
          <a:xfrm>
            <a:off x="5138849" y="2178045"/>
            <a:ext cx="1679559" cy="2387609"/>
          </a:xfrm>
          <a:prstGeom prst="rect">
            <a:avLst/>
          </a:prstGeom>
        </p:spPr>
      </p:pic>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580326" y="1464440"/>
            <a:ext cx="609600" cy="609600"/>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6954745" y="4783384"/>
            <a:ext cx="609600" cy="609600"/>
          </a:xfrm>
          <a:prstGeom prst="rect">
            <a:avLst/>
          </a:prstGeom>
        </p:spPr>
      </p:pic>
      <p:pic>
        <p:nvPicPr>
          <p:cNvPr id="9"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3670300" y="1681833"/>
            <a:ext cx="609600" cy="609600"/>
          </a:xfrm>
          <a:prstGeom prst="rect">
            <a:avLst/>
          </a:prstGeom>
        </p:spPr>
      </p:pic>
    </p:spTree>
    <p:extLst>
      <p:ext uri="{BB962C8B-B14F-4D97-AF65-F5344CB8AC3E}">
        <p14:creationId xmlns:p14="http://schemas.microsoft.com/office/powerpoint/2010/main" val="32605462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7"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1961"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5746"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371600" y="1016000"/>
            <a:ext cx="2742242" cy="977900"/>
          </a:xfrm>
          <a:prstGeom prst="wedgeRoundRectCallout">
            <a:avLst>
              <a:gd name="adj1" fmla="val -3460"/>
              <a:gd name="adj2" fmla="val 74621"/>
              <a:gd name="adj3" fmla="val 16667"/>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200" dirty="0">
              <a:solidFill>
                <a:schemeClr val="tx1"/>
              </a:solidFill>
              <a:latin typeface="Comic Sans MS" panose="030F0702030302020204" pitchFamily="66" charset="0"/>
            </a:endParaRPr>
          </a:p>
        </p:txBody>
      </p:sp>
      <p:pic>
        <p:nvPicPr>
          <p:cNvPr id="3" name="Picture 2"/>
          <p:cNvPicPr>
            <a:picLocks noChangeAspect="1"/>
          </p:cNvPicPr>
          <p:nvPr/>
        </p:nvPicPr>
        <p:blipFill>
          <a:blip r:embed="rId9"/>
          <a:stretch>
            <a:fillRect/>
          </a:stretch>
        </p:blipFill>
        <p:spPr>
          <a:xfrm>
            <a:off x="7718559" y="868126"/>
            <a:ext cx="3673341" cy="1443274"/>
          </a:xfrm>
          <a:prstGeom prst="rect">
            <a:avLst/>
          </a:prstGeom>
        </p:spPr>
      </p:pic>
      <p:pic>
        <p:nvPicPr>
          <p:cNvPr id="4" name="Picture 3"/>
          <p:cNvPicPr>
            <a:picLocks noChangeAspect="1"/>
          </p:cNvPicPr>
          <p:nvPr/>
        </p:nvPicPr>
        <p:blipFill>
          <a:blip r:embed="rId9"/>
          <a:stretch>
            <a:fillRect/>
          </a:stretch>
        </p:blipFill>
        <p:spPr>
          <a:xfrm flipV="1">
            <a:off x="4113842" y="4749799"/>
            <a:ext cx="3295281" cy="1175994"/>
          </a:xfrm>
          <a:prstGeom prst="rect">
            <a:avLst/>
          </a:prstGeom>
        </p:spPr>
      </p:pic>
      <p:pic>
        <p:nvPicPr>
          <p:cNvPr id="7" name="Picture 6"/>
          <p:cNvPicPr>
            <a:picLocks noChangeAspect="1"/>
          </p:cNvPicPr>
          <p:nvPr/>
        </p:nvPicPr>
        <p:blipFill>
          <a:blip r:embed="rId10"/>
          <a:stretch>
            <a:fillRect/>
          </a:stretch>
        </p:blipFill>
        <p:spPr>
          <a:xfrm>
            <a:off x="8066902" y="2446280"/>
            <a:ext cx="3170195" cy="1908213"/>
          </a:xfrm>
          <a:prstGeom prst="rect">
            <a:avLst/>
          </a:prstGeom>
        </p:spPr>
      </p:pic>
      <p:sp>
        <p:nvSpPr>
          <p:cNvPr id="8" name="Rounded Rectangle 7"/>
          <p:cNvSpPr/>
          <p:nvPr/>
        </p:nvSpPr>
        <p:spPr>
          <a:xfrm>
            <a:off x="4762500" y="1130300"/>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Mathematics and Numeracy</a:t>
            </a:r>
            <a:endParaRPr lang="en-GB" dirty="0">
              <a:solidFill>
                <a:schemeClr val="tx1"/>
              </a:solidFill>
              <a:latin typeface="Comic Sans MS" panose="030F0702030302020204" pitchFamily="66" charset="0"/>
            </a:endParaRPr>
          </a:p>
        </p:txBody>
      </p:sp>
      <p:sp>
        <p:nvSpPr>
          <p:cNvPr id="13" name="TextBox 12"/>
          <p:cNvSpPr txBox="1"/>
          <p:nvPr/>
        </p:nvSpPr>
        <p:spPr>
          <a:xfrm>
            <a:off x="8066902" y="1016000"/>
            <a:ext cx="3007498" cy="461665"/>
          </a:xfrm>
          <a:prstGeom prst="rect">
            <a:avLst/>
          </a:prstGeom>
          <a:noFill/>
        </p:spPr>
        <p:txBody>
          <a:bodyPr wrap="square" rtlCol="0">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can use tens frames to subtract within 10. P1</a:t>
            </a:r>
            <a:endParaRPr lang="en-GB" sz="1200" dirty="0">
              <a:latin typeface="Comic Sans MS" panose="030F0702030302020204" pitchFamily="66" charset="0"/>
            </a:endParaRPr>
          </a:p>
        </p:txBody>
      </p:sp>
      <p:sp>
        <p:nvSpPr>
          <p:cNvPr id="14" name="TextBox 13"/>
          <p:cNvSpPr txBox="1"/>
          <p:nvPr/>
        </p:nvSpPr>
        <p:spPr>
          <a:xfrm>
            <a:off x="4279900" y="5105400"/>
            <a:ext cx="2921000" cy="461665"/>
          </a:xfrm>
          <a:prstGeom prst="rect">
            <a:avLst/>
          </a:prstGeom>
          <a:noFill/>
        </p:spPr>
        <p:txBody>
          <a:bodyPr wrap="square" rtlCol="0">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can use </a:t>
            </a:r>
            <a:r>
              <a:rPr lang="en-GB" sz="1200" dirty="0">
                <a:latin typeface="Comic Sans MS" panose="030F0702030302020204" pitchFamily="66" charset="0"/>
              </a:rPr>
              <a:t>2-coloured counters for grouping and </a:t>
            </a:r>
            <a:r>
              <a:rPr lang="en-GB" sz="1200" dirty="0" smtClean="0">
                <a:latin typeface="Comic Sans MS" panose="030F0702030302020204" pitchFamily="66" charset="0"/>
              </a:rPr>
              <a:t>sharing. P3</a:t>
            </a:r>
            <a:endParaRPr lang="en-GB" sz="1200" dirty="0">
              <a:latin typeface="Comic Sans MS" panose="030F0702030302020204" pitchFamily="66" charset="0"/>
            </a:endParaRPr>
          </a:p>
        </p:txBody>
      </p:sp>
      <p:pic>
        <p:nvPicPr>
          <p:cNvPr id="10" name="Picture 9"/>
          <p:cNvPicPr>
            <a:picLocks noChangeAspect="1"/>
          </p:cNvPicPr>
          <p:nvPr/>
        </p:nvPicPr>
        <p:blipFill>
          <a:blip r:embed="rId11"/>
          <a:stretch>
            <a:fillRect/>
          </a:stretch>
        </p:blipFill>
        <p:spPr>
          <a:xfrm>
            <a:off x="4348205" y="2081008"/>
            <a:ext cx="3177451" cy="2495462"/>
          </a:xfrm>
          <a:prstGeom prst="rect">
            <a:avLst/>
          </a:prstGeom>
        </p:spPr>
      </p:pic>
      <p:pic>
        <p:nvPicPr>
          <p:cNvPr id="12" name="Picture 11"/>
          <p:cNvPicPr>
            <a:picLocks noChangeAspect="1"/>
          </p:cNvPicPr>
          <p:nvPr/>
        </p:nvPicPr>
        <p:blipFill rotWithShape="1">
          <a:blip r:embed="rId12"/>
          <a:srcRect l="4198" t="35185" b="15185"/>
          <a:stretch/>
        </p:blipFill>
        <p:spPr>
          <a:xfrm>
            <a:off x="7942134" y="2446280"/>
            <a:ext cx="3364862" cy="2130190"/>
          </a:xfrm>
          <a:prstGeom prst="rect">
            <a:avLst/>
          </a:prstGeom>
        </p:spPr>
      </p:pic>
      <p:pic>
        <p:nvPicPr>
          <p:cNvPr id="16" name="Picture 15"/>
          <p:cNvPicPr>
            <a:picLocks noChangeAspect="1"/>
          </p:cNvPicPr>
          <p:nvPr/>
        </p:nvPicPr>
        <p:blipFill rotWithShape="1">
          <a:blip r:embed="rId13"/>
          <a:srcRect l="52549" t="46078" r="1764" b="7255"/>
          <a:stretch/>
        </p:blipFill>
        <p:spPr>
          <a:xfrm>
            <a:off x="1371600" y="2446280"/>
            <a:ext cx="2415403" cy="2467236"/>
          </a:xfrm>
          <a:prstGeom prst="rect">
            <a:avLst/>
          </a:prstGeom>
        </p:spPr>
      </p:pic>
      <p:sp>
        <p:nvSpPr>
          <p:cNvPr id="17" name="TextBox 16"/>
          <p:cNvSpPr txBox="1"/>
          <p:nvPr/>
        </p:nvSpPr>
        <p:spPr>
          <a:xfrm>
            <a:off x="1485900" y="1130300"/>
            <a:ext cx="2489200" cy="646331"/>
          </a:xfrm>
          <a:prstGeom prst="rect">
            <a:avLst/>
          </a:prstGeom>
          <a:noFill/>
        </p:spPr>
        <p:txBody>
          <a:bodyPr wrap="square" rtlCol="0">
            <a:spAutoFit/>
          </a:bodyPr>
          <a:lstStyle/>
          <a:p>
            <a:pPr algn="ctr"/>
            <a:r>
              <a:rPr lang="en-GB" sz="1200" dirty="0" smtClean="0">
                <a:latin typeface="Comic Sans MS" panose="030F0702030302020204" pitchFamily="66" charset="0"/>
              </a:rPr>
              <a:t>We can use base 10 materials to help us add and subtract within 100. P4</a:t>
            </a:r>
            <a:endParaRPr lang="en-GB" sz="1200" dirty="0">
              <a:latin typeface="Comic Sans MS" panose="030F0702030302020204" pitchFamily="66" charset="0"/>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0296289" y="1384300"/>
            <a:ext cx="609600" cy="609600"/>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6695412" y="5430492"/>
            <a:ext cx="609600" cy="609600"/>
          </a:xfrm>
          <a:prstGeom prst="rect">
            <a:avLst/>
          </a:prstGeom>
        </p:spPr>
      </p:pic>
      <p:pic>
        <p:nvPicPr>
          <p:cNvPr id="9"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3109476" y="1580466"/>
            <a:ext cx="609600" cy="609600"/>
          </a:xfrm>
          <a:prstGeom prst="rect">
            <a:avLst/>
          </a:prstGeom>
        </p:spPr>
      </p:pic>
    </p:spTree>
    <p:extLst>
      <p:ext uri="{BB962C8B-B14F-4D97-AF65-F5344CB8AC3E}">
        <p14:creationId xmlns:p14="http://schemas.microsoft.com/office/powerpoint/2010/main" val="268615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83"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2555"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9"/>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8651" fill="hold"/>
                                        <p:tgtEl>
                                          <p:spTgt spid="9"/>
                                        </p:tgtEl>
                                      </p:cBhvr>
                                    </p:cmd>
                                  </p:childTnLst>
                                </p:cTn>
                              </p:par>
                            </p:childTnLst>
                          </p:cTn>
                        </p:par>
                      </p:childTnLst>
                    </p:cTn>
                  </p:par>
                </p:childTnLst>
              </p:cTn>
              <p:nextCondLst>
                <p:cond evt="onClick" delay="0">
                  <p:tgtEl>
                    <p:spTgt spid="9"/>
                  </p:tgtEl>
                </p:cond>
              </p:nextCondLst>
            </p:seq>
            <p:audio>
              <p:cMediaNode vol="80000">
                <p:cTn id="19"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371600" y="1016000"/>
            <a:ext cx="2742242" cy="977900"/>
          </a:xfrm>
          <a:prstGeom prst="wedgeRoundRectCallout">
            <a:avLst>
              <a:gd name="adj1" fmla="val -3460"/>
              <a:gd name="adj2" fmla="val 74621"/>
              <a:gd name="adj3" fmla="val 16667"/>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200" dirty="0">
              <a:solidFill>
                <a:schemeClr val="tx1"/>
              </a:solidFill>
              <a:latin typeface="Comic Sans MS" panose="030F0702030302020204" pitchFamily="66" charset="0"/>
            </a:endParaRPr>
          </a:p>
        </p:txBody>
      </p:sp>
      <p:pic>
        <p:nvPicPr>
          <p:cNvPr id="3" name="Picture 2"/>
          <p:cNvPicPr>
            <a:picLocks noChangeAspect="1"/>
          </p:cNvPicPr>
          <p:nvPr/>
        </p:nvPicPr>
        <p:blipFill>
          <a:blip r:embed="rId9"/>
          <a:stretch>
            <a:fillRect/>
          </a:stretch>
        </p:blipFill>
        <p:spPr>
          <a:xfrm>
            <a:off x="7718559" y="868126"/>
            <a:ext cx="3673341" cy="1443274"/>
          </a:xfrm>
          <a:prstGeom prst="rect">
            <a:avLst/>
          </a:prstGeom>
        </p:spPr>
      </p:pic>
      <p:pic>
        <p:nvPicPr>
          <p:cNvPr id="4" name="Picture 3"/>
          <p:cNvPicPr>
            <a:picLocks noChangeAspect="1"/>
          </p:cNvPicPr>
          <p:nvPr/>
        </p:nvPicPr>
        <p:blipFill>
          <a:blip r:embed="rId9"/>
          <a:stretch>
            <a:fillRect/>
          </a:stretch>
        </p:blipFill>
        <p:spPr>
          <a:xfrm flipV="1">
            <a:off x="4510902" y="4655902"/>
            <a:ext cx="3295281" cy="1175994"/>
          </a:xfrm>
          <a:prstGeom prst="rect">
            <a:avLst/>
          </a:prstGeom>
        </p:spPr>
      </p:pic>
      <p:pic>
        <p:nvPicPr>
          <p:cNvPr id="6" name="Picture 5"/>
          <p:cNvPicPr>
            <a:picLocks noChangeAspect="1"/>
          </p:cNvPicPr>
          <p:nvPr/>
        </p:nvPicPr>
        <p:blipFill>
          <a:blip r:embed="rId10"/>
          <a:stretch>
            <a:fillRect/>
          </a:stretch>
        </p:blipFill>
        <p:spPr>
          <a:xfrm>
            <a:off x="4510902" y="2446280"/>
            <a:ext cx="3170195" cy="1908213"/>
          </a:xfrm>
          <a:prstGeom prst="rect">
            <a:avLst/>
          </a:prstGeom>
        </p:spPr>
      </p:pic>
      <p:sp>
        <p:nvSpPr>
          <p:cNvPr id="8" name="Rounded Rectangle 7"/>
          <p:cNvSpPr/>
          <p:nvPr/>
        </p:nvSpPr>
        <p:spPr>
          <a:xfrm>
            <a:off x="4762500" y="1130300"/>
            <a:ext cx="2646623" cy="77470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Digital Learning</a:t>
            </a:r>
            <a:endParaRPr lang="en-GB" dirty="0">
              <a:solidFill>
                <a:schemeClr val="tx1"/>
              </a:solidFill>
              <a:latin typeface="Comic Sans MS" panose="030F0702030302020204" pitchFamily="66" charset="0"/>
            </a:endParaRPr>
          </a:p>
        </p:txBody>
      </p:sp>
      <p:sp>
        <p:nvSpPr>
          <p:cNvPr id="13" name="TextBox 12"/>
          <p:cNvSpPr txBox="1"/>
          <p:nvPr/>
        </p:nvSpPr>
        <p:spPr>
          <a:xfrm>
            <a:off x="8066902" y="1016000"/>
            <a:ext cx="3007498" cy="646331"/>
          </a:xfrm>
          <a:prstGeom prst="rect">
            <a:avLst/>
          </a:prstGeom>
          <a:noFill/>
        </p:spPr>
        <p:txBody>
          <a:bodyPr wrap="square" rtlCol="0">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can use the mark up tool to highlight features of action in our writing. P7</a:t>
            </a:r>
            <a:endParaRPr lang="en-GB" sz="1200" dirty="0">
              <a:latin typeface="Comic Sans MS" panose="030F0702030302020204" pitchFamily="66" charset="0"/>
            </a:endParaRPr>
          </a:p>
        </p:txBody>
      </p:sp>
      <p:sp>
        <p:nvSpPr>
          <p:cNvPr id="14" name="TextBox 13"/>
          <p:cNvSpPr txBox="1"/>
          <p:nvPr/>
        </p:nvSpPr>
        <p:spPr>
          <a:xfrm>
            <a:off x="4678899" y="5105399"/>
            <a:ext cx="2921000" cy="461665"/>
          </a:xfrm>
          <a:prstGeom prst="rect">
            <a:avLst/>
          </a:prstGeom>
          <a:noFill/>
        </p:spPr>
        <p:txBody>
          <a:bodyPr wrap="square" rtlCol="0">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can use coding skills to programme our </a:t>
            </a:r>
            <a:r>
              <a:rPr lang="en-GB" sz="1200" dirty="0" err="1" smtClean="0">
                <a:latin typeface="Comic Sans MS" panose="030F0702030302020204" pitchFamily="66" charset="0"/>
              </a:rPr>
              <a:t>microbits</a:t>
            </a:r>
            <a:r>
              <a:rPr lang="en-GB" sz="1200" dirty="0" smtClean="0">
                <a:latin typeface="Comic Sans MS" panose="030F0702030302020204" pitchFamily="66" charset="0"/>
              </a:rPr>
              <a:t>. P6</a:t>
            </a:r>
            <a:endParaRPr lang="en-GB" sz="1200" dirty="0">
              <a:latin typeface="Comic Sans MS" panose="030F0702030302020204" pitchFamily="66" charset="0"/>
            </a:endParaRPr>
          </a:p>
        </p:txBody>
      </p:sp>
      <p:sp>
        <p:nvSpPr>
          <p:cNvPr id="15" name="Rectangle 14"/>
          <p:cNvSpPr/>
          <p:nvPr/>
        </p:nvSpPr>
        <p:spPr>
          <a:xfrm>
            <a:off x="1413647" y="1074003"/>
            <a:ext cx="2273300" cy="830997"/>
          </a:xfrm>
          <a:prstGeom prst="rect">
            <a:avLst/>
          </a:prstGeom>
        </p:spPr>
        <p:txBody>
          <a:bodyPr wrap="square">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are able to use the </a:t>
            </a:r>
            <a:r>
              <a:rPr lang="en-GB" sz="1200" dirty="0" err="1" smtClean="0">
                <a:latin typeface="Comic Sans MS" panose="030F0702030302020204" pitchFamily="66" charset="0"/>
              </a:rPr>
              <a:t>Padlet</a:t>
            </a:r>
            <a:r>
              <a:rPr lang="en-GB" sz="1200" dirty="0" smtClean="0">
                <a:latin typeface="Comic Sans MS" panose="030F0702030302020204" pitchFamily="66" charset="0"/>
              </a:rPr>
              <a:t> tool to identify the features of an information text.  P4</a:t>
            </a:r>
            <a:endParaRPr lang="en-GB" sz="1200" dirty="0">
              <a:latin typeface="Comic Sans MS" panose="030F0702030302020204" pitchFamily="66" charset="0"/>
            </a:endParaRPr>
          </a:p>
        </p:txBody>
      </p:sp>
      <p:pic>
        <p:nvPicPr>
          <p:cNvPr id="9" name="Picture 8"/>
          <p:cNvPicPr>
            <a:picLocks noChangeAspect="1"/>
          </p:cNvPicPr>
          <p:nvPr/>
        </p:nvPicPr>
        <p:blipFill rotWithShape="1">
          <a:blip r:embed="rId11"/>
          <a:srcRect l="2248" t="37421" r="25296" b="2335"/>
          <a:stretch/>
        </p:blipFill>
        <p:spPr>
          <a:xfrm>
            <a:off x="886898" y="2225504"/>
            <a:ext cx="3453972" cy="2689396"/>
          </a:xfrm>
          <a:prstGeom prst="rect">
            <a:avLst/>
          </a:prstGeom>
        </p:spPr>
      </p:pic>
      <p:pic>
        <p:nvPicPr>
          <p:cNvPr id="10" name="Picture 9"/>
          <p:cNvPicPr>
            <a:picLocks noChangeAspect="1"/>
          </p:cNvPicPr>
          <p:nvPr/>
        </p:nvPicPr>
        <p:blipFill rotWithShape="1">
          <a:blip r:embed="rId12"/>
          <a:srcRect l="50587" t="51961" r="4118" b="6863"/>
          <a:stretch/>
        </p:blipFill>
        <p:spPr>
          <a:xfrm>
            <a:off x="8216298" y="2503506"/>
            <a:ext cx="3015753" cy="2741594"/>
          </a:xfrm>
          <a:prstGeom prst="rect">
            <a:avLst/>
          </a:prstGeom>
        </p:spPr>
      </p:pic>
      <p:pic>
        <p:nvPicPr>
          <p:cNvPr id="11" name="Picture 10"/>
          <p:cNvPicPr>
            <a:picLocks noChangeAspect="1"/>
          </p:cNvPicPr>
          <p:nvPr/>
        </p:nvPicPr>
        <p:blipFill rotWithShape="1">
          <a:blip r:embed="rId13"/>
          <a:srcRect l="29412" t="26994" r="588" b="8692"/>
          <a:stretch/>
        </p:blipFill>
        <p:spPr>
          <a:xfrm>
            <a:off x="4440547" y="2216418"/>
            <a:ext cx="3397704" cy="2341275"/>
          </a:xfrm>
          <a:prstGeom prst="rect">
            <a:avLst/>
          </a:prstGeom>
        </p:spPr>
      </p:pic>
      <p:pic>
        <p:nvPicPr>
          <p:cNvPr id="16"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3481824" y="1600200"/>
            <a:ext cx="609600" cy="609600"/>
          </a:xfrm>
          <a:prstGeom prst="rect">
            <a:avLst/>
          </a:prstGeom>
        </p:spPr>
      </p:pic>
      <p:pic>
        <p:nvPicPr>
          <p:cNvPr id="7"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7093441" y="5354712"/>
            <a:ext cx="609600" cy="609600"/>
          </a:xfrm>
          <a:prstGeom prst="rect">
            <a:avLst/>
          </a:prstGeom>
        </p:spPr>
      </p:pic>
      <p:pic>
        <p:nvPicPr>
          <p:cNvPr id="12"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4"/>
          <a:stretch>
            <a:fillRect/>
          </a:stretch>
        </p:blipFill>
        <p:spPr>
          <a:xfrm>
            <a:off x="10318750" y="1549637"/>
            <a:ext cx="609600" cy="609600"/>
          </a:xfrm>
          <a:prstGeom prst="rect">
            <a:avLst/>
          </a:prstGeom>
        </p:spPr>
      </p:pic>
    </p:spTree>
    <p:extLst>
      <p:ext uri="{BB962C8B-B14F-4D97-AF65-F5344CB8AC3E}">
        <p14:creationId xmlns:p14="http://schemas.microsoft.com/office/powerpoint/2010/main" val="258549781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90" fill="hold"/>
                                        <p:tgtEl>
                                          <p:spTgt spid="16"/>
                                        </p:tgtEl>
                                      </p:cBhvr>
                                    </p:cmd>
                                  </p:childTnLst>
                                </p:cTn>
                              </p:par>
                            </p:childTnLst>
                          </p:cTn>
                        </p:par>
                      </p:childTnLst>
                    </p:cTn>
                  </p:par>
                </p:childTnLst>
              </p:cTn>
              <p:nextCondLst>
                <p:cond evt="onClick" delay="0">
                  <p:tgtEl>
                    <p:spTgt spid="16"/>
                  </p:tgtEl>
                </p:cond>
              </p:nextCondLst>
            </p:seq>
            <p:audio>
              <p:cMediaNode vol="80000">
                <p:cTn id="7" fill="hold" display="0">
                  <p:stCondLst>
                    <p:cond delay="indefinite"/>
                  </p:stCondLst>
                  <p:endCondLst>
                    <p:cond evt="onStopAudio" delay="0">
                      <p:tgtEl>
                        <p:sldTgt/>
                      </p:tgtEl>
                    </p:cond>
                  </p:endCondLst>
                </p:cTn>
                <p:tgtEl>
                  <p:spTgt spid="16"/>
                </p:tgtEl>
              </p:cMediaNode>
            </p:audi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8259" fill="hold"/>
                                        <p:tgtEl>
                                          <p:spTgt spid="7"/>
                                        </p:tgtEl>
                                      </p:cBhvr>
                                    </p:cmd>
                                  </p:childTnLst>
                                </p:cTn>
                              </p:par>
                            </p:childTnLst>
                          </p:cTn>
                        </p:par>
                      </p:childTnLst>
                    </p:cTn>
                  </p:par>
                </p:childTnLst>
              </p:cTn>
              <p:nextCondLst>
                <p:cond evt="onClick" delay="0">
                  <p:tgtEl>
                    <p:spTgt spid="7"/>
                  </p:tgtEl>
                </p:cond>
              </p:nextCondLst>
            </p:seq>
            <p:audio>
              <p:cMediaNode vol="80000">
                <p:cTn id="13" fill="hold" display="0">
                  <p:stCondLst>
                    <p:cond delay="indefinite"/>
                  </p:stCondLst>
                  <p:endCondLst>
                    <p:cond evt="onStopAudio" delay="0">
                      <p:tgtEl>
                        <p:sldTgt/>
                      </p:tgtEl>
                    </p:cond>
                  </p:endCondLst>
                </p:cTn>
                <p:tgtEl>
                  <p:spTgt spid="7"/>
                </p:tgtEl>
              </p:cMediaNode>
            </p:audio>
            <p:seq concurrent="1" nextAc="seek">
              <p:cTn id="14" restart="whenNotActive" fill="hold" evtFilter="cancelBubble" nodeType="interactiveSeq">
                <p:stCondLst>
                  <p:cond evt="onClick" delay="0">
                    <p:tgtEl>
                      <p:spTgt spid="12"/>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9673" fill="hold"/>
                                        <p:tgtEl>
                                          <p:spTgt spid="12"/>
                                        </p:tgtEl>
                                      </p:cBhvr>
                                    </p:cmd>
                                  </p:childTnLst>
                                </p:cTn>
                              </p:par>
                            </p:childTnLst>
                          </p:cTn>
                        </p:par>
                      </p:childTnLst>
                    </p:cTn>
                  </p:par>
                </p:childTnLst>
              </p:cTn>
              <p:nextCondLst>
                <p:cond evt="onClick" delay="0">
                  <p:tgtEl>
                    <p:spTgt spid="12"/>
                  </p:tgtEl>
                </p:cond>
              </p:nextCondLst>
            </p:seq>
            <p:audio>
              <p:cMediaNode vol="80000">
                <p:cTn id="19" fill="hold" display="0">
                  <p:stCondLst>
                    <p:cond delay="indefinite"/>
                  </p:stCondLst>
                  <p:endCondLst>
                    <p:cond evt="onStopAudio" delay="0">
                      <p:tgtEl>
                        <p:sldTgt/>
                      </p:tgtEl>
                    </p:cond>
                  </p:endCondLst>
                </p:cTn>
                <p:tgtEl>
                  <p:spTgt spid="1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ular Callout 1"/>
          <p:cNvSpPr/>
          <p:nvPr/>
        </p:nvSpPr>
        <p:spPr>
          <a:xfrm>
            <a:off x="1371600" y="1016000"/>
            <a:ext cx="2742242" cy="977900"/>
          </a:xfrm>
          <a:prstGeom prst="wedgeRoundRectCallout">
            <a:avLst>
              <a:gd name="adj1" fmla="val -3460"/>
              <a:gd name="adj2" fmla="val 74621"/>
              <a:gd name="adj3" fmla="val 16667"/>
            </a:avLst>
          </a:prstGeom>
          <a:noFill/>
          <a:ln>
            <a:solidFill>
              <a:schemeClr val="tx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200" dirty="0">
              <a:solidFill>
                <a:schemeClr val="tx1"/>
              </a:solidFill>
              <a:latin typeface="Comic Sans MS" panose="030F0702030302020204" pitchFamily="66" charset="0"/>
            </a:endParaRPr>
          </a:p>
        </p:txBody>
      </p:sp>
      <p:pic>
        <p:nvPicPr>
          <p:cNvPr id="3" name="Picture 2"/>
          <p:cNvPicPr>
            <a:picLocks noChangeAspect="1"/>
          </p:cNvPicPr>
          <p:nvPr/>
        </p:nvPicPr>
        <p:blipFill>
          <a:blip r:embed="rId9"/>
          <a:stretch>
            <a:fillRect/>
          </a:stretch>
        </p:blipFill>
        <p:spPr>
          <a:xfrm>
            <a:off x="7718559" y="868126"/>
            <a:ext cx="3673341" cy="1443274"/>
          </a:xfrm>
          <a:prstGeom prst="rect">
            <a:avLst/>
          </a:prstGeom>
        </p:spPr>
      </p:pic>
      <p:pic>
        <p:nvPicPr>
          <p:cNvPr id="4" name="Picture 3"/>
          <p:cNvPicPr>
            <a:picLocks noChangeAspect="1"/>
          </p:cNvPicPr>
          <p:nvPr/>
        </p:nvPicPr>
        <p:blipFill>
          <a:blip r:embed="rId9"/>
          <a:stretch>
            <a:fillRect/>
          </a:stretch>
        </p:blipFill>
        <p:spPr>
          <a:xfrm flipV="1">
            <a:off x="4385816" y="4553020"/>
            <a:ext cx="3295281" cy="1175994"/>
          </a:xfrm>
          <a:prstGeom prst="rect">
            <a:avLst/>
          </a:prstGeom>
        </p:spPr>
      </p:pic>
      <p:sp>
        <p:nvSpPr>
          <p:cNvPr id="8" name="Rounded Rectangle 7"/>
          <p:cNvSpPr/>
          <p:nvPr/>
        </p:nvSpPr>
        <p:spPr>
          <a:xfrm>
            <a:off x="4510902" y="931773"/>
            <a:ext cx="2806700" cy="131598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latin typeface="Comic Sans MS" panose="030F0702030302020204" pitchFamily="66" charset="0"/>
              </a:rPr>
              <a:t>STEM</a:t>
            </a:r>
          </a:p>
          <a:p>
            <a:pPr algn="ctr"/>
            <a:r>
              <a:rPr lang="en-GB" dirty="0" smtClean="0">
                <a:solidFill>
                  <a:schemeClr val="tx1"/>
                </a:solidFill>
                <a:latin typeface="Comic Sans MS" panose="030F0702030302020204" pitchFamily="66" charset="0"/>
              </a:rPr>
              <a:t>Science, Technology, Engineering and Maths</a:t>
            </a:r>
            <a:endParaRPr lang="en-GB" dirty="0">
              <a:solidFill>
                <a:schemeClr val="tx1"/>
              </a:solidFill>
              <a:latin typeface="Comic Sans MS" panose="030F0702030302020204" pitchFamily="66" charset="0"/>
            </a:endParaRPr>
          </a:p>
        </p:txBody>
      </p:sp>
      <p:sp>
        <p:nvSpPr>
          <p:cNvPr id="13" name="TextBox 12"/>
          <p:cNvSpPr txBox="1"/>
          <p:nvPr/>
        </p:nvSpPr>
        <p:spPr>
          <a:xfrm>
            <a:off x="8066902" y="952837"/>
            <a:ext cx="3007498" cy="1015663"/>
          </a:xfrm>
          <a:prstGeom prst="rect">
            <a:avLst/>
          </a:prstGeom>
          <a:noFill/>
        </p:spPr>
        <p:txBody>
          <a:bodyPr wrap="square" rtlCol="0">
            <a:spAutoFit/>
          </a:bodyPr>
          <a:lstStyle/>
          <a:p>
            <a:pPr algn="ctr"/>
            <a:r>
              <a:rPr lang="en-GB" sz="1200" dirty="0">
                <a:latin typeface="Comic Sans MS" panose="030F0702030302020204" pitchFamily="66" charset="0"/>
              </a:rPr>
              <a:t>In STEM we are learning to use Make-Do </a:t>
            </a:r>
            <a:r>
              <a:rPr lang="en-GB" sz="1200" dirty="0" smtClean="0">
                <a:latin typeface="Comic Sans MS" panose="030F0702030302020204" pitchFamily="66" charset="0"/>
              </a:rPr>
              <a:t>materials. </a:t>
            </a:r>
            <a:r>
              <a:rPr lang="en-GB" sz="1200" dirty="0">
                <a:latin typeface="Comic Sans MS" panose="030F0702030302020204" pitchFamily="66" charset="0"/>
              </a:rPr>
              <a:t>We  are learning how to safely use the screwdrivers and mini saws to create our models.</a:t>
            </a:r>
          </a:p>
          <a:p>
            <a:pPr algn="ctr"/>
            <a:r>
              <a:rPr lang="en-GB" sz="1200" dirty="0" smtClean="0">
                <a:latin typeface="Comic Sans MS" panose="030F0702030302020204" pitchFamily="66" charset="0"/>
              </a:rPr>
              <a:t>P3</a:t>
            </a:r>
            <a:endParaRPr lang="en-GB" sz="1200" dirty="0">
              <a:latin typeface="Comic Sans MS" panose="030F0702030302020204" pitchFamily="66" charset="0"/>
            </a:endParaRPr>
          </a:p>
        </p:txBody>
      </p:sp>
      <p:sp>
        <p:nvSpPr>
          <p:cNvPr id="15" name="Rectangle 14"/>
          <p:cNvSpPr/>
          <p:nvPr/>
        </p:nvSpPr>
        <p:spPr>
          <a:xfrm>
            <a:off x="1413647" y="1074003"/>
            <a:ext cx="2273300" cy="646331"/>
          </a:xfrm>
          <a:prstGeom prst="rect">
            <a:avLst/>
          </a:prstGeom>
        </p:spPr>
        <p:txBody>
          <a:bodyPr wrap="square">
            <a:spAutoFit/>
          </a:bodyPr>
          <a:lstStyle/>
          <a:p>
            <a:pPr algn="ctr"/>
            <a:r>
              <a:rPr lang="en-GB" sz="1200" dirty="0">
                <a:latin typeface="Comic Sans MS" panose="030F0702030302020204" pitchFamily="66" charset="0"/>
              </a:rPr>
              <a:t>We </a:t>
            </a:r>
            <a:r>
              <a:rPr lang="en-GB" sz="1200" dirty="0" smtClean="0">
                <a:latin typeface="Comic Sans MS" panose="030F0702030302020204" pitchFamily="66" charset="0"/>
              </a:rPr>
              <a:t>are able to use cutting skills to prepare vegetables. P5</a:t>
            </a:r>
            <a:endParaRPr lang="en-GB" sz="1200" dirty="0">
              <a:latin typeface="Comic Sans MS" panose="030F0702030302020204" pitchFamily="66" charset="0"/>
            </a:endParaRPr>
          </a:p>
        </p:txBody>
      </p:sp>
      <p:pic>
        <p:nvPicPr>
          <p:cNvPr id="9" name="Picture 8"/>
          <p:cNvPicPr>
            <a:picLocks noChangeAspect="1"/>
          </p:cNvPicPr>
          <p:nvPr/>
        </p:nvPicPr>
        <p:blipFill>
          <a:blip r:embed="rId10"/>
          <a:stretch>
            <a:fillRect/>
          </a:stretch>
        </p:blipFill>
        <p:spPr>
          <a:xfrm>
            <a:off x="7718559" y="2323050"/>
            <a:ext cx="3500228" cy="2731550"/>
          </a:xfrm>
          <a:prstGeom prst="rect">
            <a:avLst/>
          </a:prstGeom>
        </p:spPr>
      </p:pic>
      <p:pic>
        <p:nvPicPr>
          <p:cNvPr id="11" name="Picture 10"/>
          <p:cNvPicPr>
            <a:picLocks noChangeAspect="1"/>
          </p:cNvPicPr>
          <p:nvPr/>
        </p:nvPicPr>
        <p:blipFill>
          <a:blip r:embed="rId11"/>
          <a:stretch>
            <a:fillRect/>
          </a:stretch>
        </p:blipFill>
        <p:spPr>
          <a:xfrm>
            <a:off x="1221711" y="2291471"/>
            <a:ext cx="2465236" cy="3280189"/>
          </a:xfrm>
          <a:prstGeom prst="rect">
            <a:avLst/>
          </a:prstGeom>
        </p:spPr>
      </p:pic>
      <p:pic>
        <p:nvPicPr>
          <p:cNvPr id="12" name="Picture 11"/>
          <p:cNvPicPr>
            <a:picLocks noChangeAspect="1"/>
          </p:cNvPicPr>
          <p:nvPr/>
        </p:nvPicPr>
        <p:blipFill>
          <a:blip r:embed="rId12"/>
          <a:stretch>
            <a:fillRect/>
          </a:stretch>
        </p:blipFill>
        <p:spPr>
          <a:xfrm>
            <a:off x="4394543" y="2368069"/>
            <a:ext cx="2964762" cy="2064635"/>
          </a:xfrm>
          <a:prstGeom prst="rect">
            <a:avLst/>
          </a:prstGeom>
        </p:spPr>
      </p:pic>
      <p:sp>
        <p:nvSpPr>
          <p:cNvPr id="17" name="TextBox 16"/>
          <p:cNvSpPr txBox="1"/>
          <p:nvPr/>
        </p:nvSpPr>
        <p:spPr>
          <a:xfrm>
            <a:off x="4510902" y="4940300"/>
            <a:ext cx="3045598" cy="461665"/>
          </a:xfrm>
          <a:prstGeom prst="rect">
            <a:avLst/>
          </a:prstGeom>
          <a:noFill/>
        </p:spPr>
        <p:txBody>
          <a:bodyPr wrap="square" rtlCol="0">
            <a:spAutoFit/>
          </a:bodyPr>
          <a:lstStyle/>
          <a:p>
            <a:pPr algn="ctr"/>
            <a:r>
              <a:rPr lang="en-GB" sz="1200" dirty="0" smtClean="0">
                <a:latin typeface="Comic Sans MS" panose="030F0702030302020204" pitchFamily="66" charset="0"/>
              </a:rPr>
              <a:t>We can investigate the effects of temperature on a substance. P7</a:t>
            </a:r>
            <a:endParaRPr lang="en-GB" sz="1200" dirty="0">
              <a:latin typeface="Comic Sans MS" panose="030F0702030302020204" pitchFamily="66" charset="0"/>
            </a:endParaRPr>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0739614" y="1589763"/>
            <a:ext cx="609600" cy="609600"/>
          </a:xfrm>
          <a:prstGeom prst="rect">
            <a:avLst/>
          </a:prstGeom>
        </p:spPr>
      </p:pic>
      <p:pic>
        <p:nvPicPr>
          <p:cNvPr id="6"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3119394" y="1460668"/>
            <a:ext cx="609600" cy="609600"/>
          </a:xfrm>
          <a:prstGeom prst="rect">
            <a:avLst/>
          </a:prstGeom>
        </p:spPr>
      </p:pic>
      <p:pic>
        <p:nvPicPr>
          <p:cNvPr id="7" name="Recorded Sound">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7133796" y="5171132"/>
            <a:ext cx="609600" cy="609600"/>
          </a:xfrm>
          <a:prstGeom prst="rect">
            <a:avLst/>
          </a:prstGeom>
        </p:spPr>
      </p:pic>
    </p:spTree>
    <p:extLst>
      <p:ext uri="{BB962C8B-B14F-4D97-AF65-F5344CB8AC3E}">
        <p14:creationId xmlns:p14="http://schemas.microsoft.com/office/powerpoint/2010/main" val="211546154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98"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1" presetClass="mediacall" presetSubtype="0" fill="hold" nodeType="clickEffect">
                                  <p:stCondLst>
                                    <p:cond delay="0"/>
                                  </p:stCondLst>
                                  <p:childTnLst>
                                    <p:cmd type="call" cmd="playFrom(0.0)">
                                      <p:cBhvr>
                                        <p:cTn id="12" dur="13832" fill="hold"/>
                                        <p:tgtEl>
                                          <p:spTgt spid="6"/>
                                        </p:tgtEl>
                                      </p:cBhvr>
                                    </p:cmd>
                                  </p:childTnLst>
                                </p:cTn>
                              </p:par>
                            </p:childTnLst>
                          </p:cTn>
                        </p:par>
                      </p:childTnLst>
                    </p:cTn>
                  </p:par>
                </p:childTnLst>
              </p:cTn>
              <p:nextCondLst>
                <p:cond evt="onClick" delay="0">
                  <p:tgtEl>
                    <p:spTgt spid="6"/>
                  </p:tgtEl>
                </p:cond>
              </p:nextCondLst>
            </p:seq>
            <p:audio>
              <p:cMediaNode vol="80000">
                <p:cTn id="13" fill="hold" display="0">
                  <p:stCondLst>
                    <p:cond delay="indefinite"/>
                  </p:stCondLst>
                  <p:endCondLst>
                    <p:cond evt="onStopAudio" delay="0">
                      <p:tgtEl>
                        <p:sldTgt/>
                      </p:tgtEl>
                    </p:cond>
                  </p:endCondLst>
                </p:cTn>
                <p:tgtEl>
                  <p:spTgt spid="6"/>
                </p:tgtEl>
              </p:cMediaNode>
            </p:audio>
            <p:seq concurrent="1" nextAc="seek">
              <p:cTn id="14" restart="whenNotActive" fill="hold" evtFilter="cancelBubble" nodeType="interactiveSeq">
                <p:stCondLst>
                  <p:cond evt="onClick" delay="0">
                    <p:tgtEl>
                      <p:spTgt spid="7"/>
                    </p:tgtEl>
                  </p:cond>
                </p:stCondLst>
                <p:endSync evt="end" delay="0">
                  <p:rtn val="all"/>
                </p:endSync>
                <p:childTnLst>
                  <p:par>
                    <p:cTn id="15" fill="hold">
                      <p:stCondLst>
                        <p:cond delay="0"/>
                      </p:stCondLst>
                      <p:childTnLst>
                        <p:par>
                          <p:cTn id="16" fill="hold">
                            <p:stCondLst>
                              <p:cond delay="0"/>
                            </p:stCondLst>
                            <p:childTnLst>
                              <p:par>
                                <p:cTn id="17" presetID="1" presetClass="mediacall" presetSubtype="0" fill="hold" nodeType="clickEffect">
                                  <p:stCondLst>
                                    <p:cond delay="0"/>
                                  </p:stCondLst>
                                  <p:childTnLst>
                                    <p:cmd type="call" cmd="playFrom(0.0)">
                                      <p:cBhvr>
                                        <p:cTn id="18" dur="18300" fill="hold"/>
                                        <p:tgtEl>
                                          <p:spTgt spid="7"/>
                                        </p:tgtEl>
                                      </p:cBhvr>
                                    </p:cmd>
                                  </p:childTnLst>
                                </p:cTn>
                              </p:par>
                            </p:childTnLst>
                          </p:cTn>
                        </p:par>
                      </p:childTnLst>
                    </p:cTn>
                  </p:par>
                </p:childTnLst>
              </p:cTn>
              <p:nextCondLst>
                <p:cond evt="onClick" delay="0">
                  <p:tgtEl>
                    <p:spTgt spid="7"/>
                  </p:tgtEl>
                </p:cond>
              </p:nextCondLst>
            </p:seq>
            <p:audio>
              <p:cMediaNode vol="80000">
                <p:cTn id="19" fill="hold" display="0">
                  <p:stCondLst>
                    <p:cond delay="indefinite"/>
                  </p:stCondLst>
                  <p:endCondLst>
                    <p:cond evt="onStopAudio" delay="0">
                      <p:tgtEl>
                        <p:sldTgt/>
                      </p:tgtEl>
                    </p:cond>
                  </p:endCondLst>
                </p:cTn>
                <p:tgtEl>
                  <p:spTgt spid="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256350"/>
            <a:ext cx="9601196" cy="1303867"/>
          </a:xfrm>
        </p:spPr>
        <p:txBody>
          <a:bodyPr/>
          <a:lstStyle/>
          <a:p>
            <a:r>
              <a:rPr lang="en-GB" dirty="0" smtClean="0"/>
              <a:t>What does an excellent lesson…</a:t>
            </a:r>
            <a:endParaRPr lang="en-GB" dirty="0"/>
          </a:p>
        </p:txBody>
      </p:sp>
      <p:pic>
        <p:nvPicPr>
          <p:cNvPr id="5" name="Picture 4"/>
          <p:cNvPicPr>
            <a:picLocks noChangeAspect="1"/>
          </p:cNvPicPr>
          <p:nvPr/>
        </p:nvPicPr>
        <p:blipFill rotWithShape="1">
          <a:blip r:embed="rId5"/>
          <a:srcRect l="52291" t="30377" r="18958" b="22043"/>
          <a:stretch/>
        </p:blipFill>
        <p:spPr>
          <a:xfrm>
            <a:off x="8341327" y="1697565"/>
            <a:ext cx="3505200" cy="4495800"/>
          </a:xfrm>
          <a:prstGeom prst="rect">
            <a:avLst/>
          </a:prstGeom>
        </p:spPr>
      </p:pic>
      <p:pic>
        <p:nvPicPr>
          <p:cNvPr id="4" name="Picture 3"/>
          <p:cNvPicPr>
            <a:picLocks noChangeAspect="1"/>
          </p:cNvPicPr>
          <p:nvPr/>
        </p:nvPicPr>
        <p:blipFill rotWithShape="1">
          <a:blip r:embed="rId6"/>
          <a:srcRect l="21979" t="27688" r="18751" b="31452"/>
          <a:stretch/>
        </p:blipFill>
        <p:spPr>
          <a:xfrm>
            <a:off x="3398460" y="1814685"/>
            <a:ext cx="5395078" cy="2882432"/>
          </a:xfrm>
          <a:prstGeom prst="rect">
            <a:avLst/>
          </a:prstGeom>
        </p:spPr>
      </p:pic>
      <p:pic>
        <p:nvPicPr>
          <p:cNvPr id="6" name="Picture 5"/>
          <p:cNvPicPr>
            <a:picLocks noChangeAspect="1"/>
          </p:cNvPicPr>
          <p:nvPr/>
        </p:nvPicPr>
        <p:blipFill rotWithShape="1">
          <a:blip r:embed="rId5"/>
          <a:srcRect l="21667" t="30780" r="56250" b="15995"/>
          <a:stretch/>
        </p:blipFill>
        <p:spPr>
          <a:xfrm>
            <a:off x="678090" y="1518555"/>
            <a:ext cx="2598510" cy="4853821"/>
          </a:xfrm>
          <a:prstGeom prst="rect">
            <a:avLst/>
          </a:prstGeom>
        </p:spPr>
      </p:pic>
      <p:pic>
        <p:nvPicPr>
          <p:cNvPr id="7"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260294" y="5140441"/>
            <a:ext cx="609600" cy="609600"/>
          </a:xfrm>
          <a:prstGeom prst="rect">
            <a:avLst/>
          </a:prstGeom>
        </p:spPr>
      </p:pic>
    </p:spTree>
    <p:extLst>
      <p:ext uri="{BB962C8B-B14F-4D97-AF65-F5344CB8AC3E}">
        <p14:creationId xmlns:p14="http://schemas.microsoft.com/office/powerpoint/2010/main" val="230282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6845" fill="hold"/>
                                        <p:tgtEl>
                                          <p:spTgt spid="7"/>
                                        </p:tgtEl>
                                      </p:cBhvr>
                                    </p:cmd>
                                  </p:childTnLst>
                                </p:cTn>
                              </p:par>
                            </p:childTnLst>
                          </p:cTn>
                        </p:par>
                      </p:childTnLst>
                    </p:cTn>
                  </p:par>
                </p:childTnLst>
              </p:cTn>
              <p:nextCondLst>
                <p:cond evt="onClick" delay="0">
                  <p:tgtEl>
                    <p:spTgt spid="7"/>
                  </p:tgtEl>
                </p:cond>
              </p:nextCondLst>
            </p:seq>
            <p:audio>
              <p:cMediaNode vol="80000">
                <p:cTn id="7" fill="hold" display="0">
                  <p:stCondLst>
                    <p:cond delay="indefinite"/>
                  </p:stCondLst>
                  <p:endCondLst>
                    <p:cond evt="onStopAudio" delay="0">
                      <p:tgtEl>
                        <p:sldTgt/>
                      </p:tgtEl>
                    </p:cond>
                  </p:endCondLst>
                </p:cTn>
                <p:tgtEl>
                  <p:spTgt spid="7"/>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422</TotalTime>
  <Words>921</Words>
  <Application>Microsoft Office PowerPoint</Application>
  <PresentationFormat>Widescreen</PresentationFormat>
  <Paragraphs>79</Paragraphs>
  <Slides>7</Slides>
  <Notes>7</Notes>
  <HiddenSlides>0</HiddenSlides>
  <MMClips>16</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Comic Sans MS</vt:lpstr>
      <vt:lpstr>Garamond</vt:lpstr>
      <vt:lpstr>Times New Roman</vt:lpstr>
      <vt:lpstr>Organic</vt:lpstr>
      <vt:lpstr>Our Pupil Standards and Quality Report Pupil Voice in Policy</vt:lpstr>
      <vt:lpstr>PowerPoint Presentation</vt:lpstr>
      <vt:lpstr>PowerPoint Presentation</vt:lpstr>
      <vt:lpstr>PowerPoint Presentation</vt:lpstr>
      <vt:lpstr>PowerPoint Presentation</vt:lpstr>
      <vt:lpstr>PowerPoint Presentation</vt:lpstr>
      <vt:lpstr>What does an excellent lesson…</vt:lpstr>
    </vt:vector>
  </TitlesOfParts>
  <Company>Falkirk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Our Pupil Standards and Quality Report</dc:title>
  <dc:creator>Ashley Johnston</dc:creator>
  <cp:lastModifiedBy>Ashley Johnston</cp:lastModifiedBy>
  <cp:revision>46</cp:revision>
  <cp:lastPrinted>2023-06-29T08:46:26Z</cp:lastPrinted>
  <dcterms:created xsi:type="dcterms:W3CDTF">2023-04-26T11:22:48Z</dcterms:created>
  <dcterms:modified xsi:type="dcterms:W3CDTF">2023-06-29T10:48:46Z</dcterms:modified>
</cp:coreProperties>
</file>