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9" r:id="rId4"/>
    <p:sldId id="258" r:id="rId5"/>
    <p:sldId id="260" r:id="rId6"/>
    <p:sldId id="269" r:id="rId7"/>
    <p:sldId id="261" r:id="rId8"/>
    <p:sldId id="262" r:id="rId9"/>
    <p:sldId id="268" r:id="rId10"/>
    <p:sldId id="265" r:id="rId11"/>
    <p:sldId id="270" r:id="rId12"/>
    <p:sldId id="266" r:id="rId13"/>
    <p:sldId id="271" r:id="rId14"/>
    <p:sldId id="263" r:id="rId15"/>
    <p:sldId id="267" r:id="rId16"/>
    <p:sldId id="272" r:id="rId17"/>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0F65620-7388-4CDF-8BB8-22D938168FFC}">
          <p14:sldIdLst>
            <p14:sldId id="256"/>
            <p14:sldId id="257"/>
          </p14:sldIdLst>
        </p14:section>
        <p14:section name="Untitled Section" id="{1EEE0A6E-61C7-41BB-9AC8-E22D6FD5FB7B}">
          <p14:sldIdLst>
            <p14:sldId id="259"/>
            <p14:sldId id="258"/>
            <p14:sldId id="260"/>
            <p14:sldId id="269"/>
            <p14:sldId id="261"/>
            <p14:sldId id="262"/>
            <p14:sldId id="268"/>
            <p14:sldId id="265"/>
            <p14:sldId id="270"/>
            <p14:sldId id="266"/>
            <p14:sldId id="271"/>
          </p14:sldIdLst>
        </p14:section>
        <p14:section name="Untitled Section" id="{FF1E1D47-0FA5-42E3-ABE2-AC7455B0640C}">
          <p14:sldIdLst>
            <p14:sldId id="263"/>
            <p14:sldId id="267"/>
            <p14:sldId id="2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76" d="100"/>
          <a:sy n="76" d="100"/>
        </p:scale>
        <p:origin x="132" y="79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1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2162" tIns="46081" rIns="92162" bIns="46081" rtlCol="0"/>
          <a:lstStyle>
            <a:lvl1pPr algn="l">
              <a:defRPr sz="1200"/>
            </a:lvl1pPr>
          </a:lstStyle>
          <a:p>
            <a:endParaRPr lang="en-GB"/>
          </a:p>
        </p:txBody>
      </p:sp>
      <p:sp>
        <p:nvSpPr>
          <p:cNvPr id="3" name="Date Placeholder 2"/>
          <p:cNvSpPr>
            <a:spLocks noGrp="1"/>
          </p:cNvSpPr>
          <p:nvPr>
            <p:ph type="dt" idx="1"/>
          </p:nvPr>
        </p:nvSpPr>
        <p:spPr>
          <a:xfrm>
            <a:off x="3884614" y="0"/>
            <a:ext cx="2971800" cy="499091"/>
          </a:xfrm>
          <a:prstGeom prst="rect">
            <a:avLst/>
          </a:prstGeom>
        </p:spPr>
        <p:txBody>
          <a:bodyPr vert="horz" lIns="92162" tIns="46081" rIns="92162" bIns="46081" rtlCol="0"/>
          <a:lstStyle>
            <a:lvl1pPr algn="r">
              <a:defRPr sz="1200"/>
            </a:lvl1pPr>
          </a:lstStyle>
          <a:p>
            <a:fld id="{12945424-5839-4A6A-B54B-17C2CBDC4489}" type="datetimeFigureOut">
              <a:rPr lang="en-GB" smtClean="0"/>
              <a:t>24/06/2024</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2162" tIns="46081" rIns="92162" bIns="46081" rtlCol="0" anchor="ctr"/>
          <a:lstStyle/>
          <a:p>
            <a:endParaRPr lang="en-GB"/>
          </a:p>
        </p:txBody>
      </p:sp>
      <p:sp>
        <p:nvSpPr>
          <p:cNvPr id="5" name="Notes Placeholder 4"/>
          <p:cNvSpPr>
            <a:spLocks noGrp="1"/>
          </p:cNvSpPr>
          <p:nvPr>
            <p:ph type="body" sz="quarter" idx="3"/>
          </p:nvPr>
        </p:nvSpPr>
        <p:spPr>
          <a:xfrm>
            <a:off x="685801" y="4787126"/>
            <a:ext cx="5486400" cy="3916740"/>
          </a:xfrm>
          <a:prstGeom prst="rect">
            <a:avLst/>
          </a:prstGeom>
        </p:spPr>
        <p:txBody>
          <a:bodyPr vert="horz" lIns="92162" tIns="46081" rIns="92162" bIns="46081"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9090"/>
          </a:xfrm>
          <a:prstGeom prst="rect">
            <a:avLst/>
          </a:prstGeom>
        </p:spPr>
        <p:txBody>
          <a:bodyPr vert="horz" lIns="92162" tIns="46081" rIns="92162" bIns="46081"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9448185"/>
            <a:ext cx="2971800" cy="499090"/>
          </a:xfrm>
          <a:prstGeom prst="rect">
            <a:avLst/>
          </a:prstGeom>
        </p:spPr>
        <p:txBody>
          <a:bodyPr vert="horz" lIns="92162" tIns="46081" rIns="92162" bIns="46081" rtlCol="0" anchor="b"/>
          <a:lstStyle>
            <a:lvl1pPr algn="r">
              <a:defRPr sz="1200"/>
            </a:lvl1pPr>
          </a:lstStyle>
          <a:p>
            <a:fld id="{8D706A2E-3811-49B6-B433-3BC40D738142}" type="slidenum">
              <a:rPr lang="en-GB" smtClean="0"/>
              <a:t>‹#›</a:t>
            </a:fld>
            <a:endParaRPr lang="en-GB"/>
          </a:p>
        </p:txBody>
      </p:sp>
    </p:spTree>
    <p:extLst>
      <p:ext uri="{BB962C8B-B14F-4D97-AF65-F5344CB8AC3E}">
        <p14:creationId xmlns:p14="http://schemas.microsoft.com/office/powerpoint/2010/main" val="3451002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Social Media Guidance is designed to support parents, carers and Pupils to understand the world of social media and how to we can use these safely to connect with others.</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1</a:t>
            </a:fld>
            <a:endParaRPr lang="en-GB"/>
          </a:p>
        </p:txBody>
      </p:sp>
    </p:spTree>
    <p:extLst>
      <p:ext uri="{BB962C8B-B14F-4D97-AF65-F5344CB8AC3E}">
        <p14:creationId xmlns:p14="http://schemas.microsoft.com/office/powerpoint/2010/main" val="3580272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D706A2E-3811-49B6-B433-3BC40D738142}" type="slidenum">
              <a:rPr lang="en-GB" smtClean="0"/>
              <a:t>10</a:t>
            </a:fld>
            <a:endParaRPr lang="en-GB"/>
          </a:p>
        </p:txBody>
      </p:sp>
    </p:spTree>
    <p:extLst>
      <p:ext uri="{BB962C8B-B14F-4D97-AF65-F5344CB8AC3E}">
        <p14:creationId xmlns:p14="http://schemas.microsoft.com/office/powerpoint/2010/main" val="3252086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D706A2E-3811-49B6-B433-3BC40D738142}" type="slidenum">
              <a:rPr lang="en-GB" smtClean="0"/>
              <a:t>11</a:t>
            </a:fld>
            <a:endParaRPr lang="en-GB"/>
          </a:p>
        </p:txBody>
      </p:sp>
    </p:spTree>
    <p:extLst>
      <p:ext uri="{BB962C8B-B14F-4D97-AF65-F5344CB8AC3E}">
        <p14:creationId xmlns:p14="http://schemas.microsoft.com/office/powerpoint/2010/main" val="4271807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D706A2E-3811-49B6-B433-3BC40D738142}" type="slidenum">
              <a:rPr lang="en-GB" smtClean="0"/>
              <a:t>12</a:t>
            </a:fld>
            <a:endParaRPr lang="en-GB"/>
          </a:p>
        </p:txBody>
      </p:sp>
    </p:spTree>
    <p:extLst>
      <p:ext uri="{BB962C8B-B14F-4D97-AF65-F5344CB8AC3E}">
        <p14:creationId xmlns:p14="http://schemas.microsoft.com/office/powerpoint/2010/main" val="387266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D706A2E-3811-49B6-B433-3BC40D738142}" type="slidenum">
              <a:rPr lang="en-GB" smtClean="0"/>
              <a:t>13</a:t>
            </a:fld>
            <a:endParaRPr lang="en-GB"/>
          </a:p>
        </p:txBody>
      </p:sp>
    </p:spTree>
    <p:extLst>
      <p:ext uri="{BB962C8B-B14F-4D97-AF65-F5344CB8AC3E}">
        <p14:creationId xmlns:p14="http://schemas.microsoft.com/office/powerpoint/2010/main" val="318459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St Margaret’s we use a programme called Project Evolve to teach our pupils how to stay safe in our digital world. This short video will explain what is covered in the programme.</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14</a:t>
            </a:fld>
            <a:endParaRPr lang="en-GB"/>
          </a:p>
        </p:txBody>
      </p:sp>
    </p:spTree>
    <p:extLst>
      <p:ext uri="{BB962C8B-B14F-4D97-AF65-F5344CB8AC3E}">
        <p14:creationId xmlns:p14="http://schemas.microsoft.com/office/powerpoint/2010/main" val="3715210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links can support pupils and parents to get more information about how to stay safe online.</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15</a:t>
            </a:fld>
            <a:endParaRPr lang="en-GB"/>
          </a:p>
        </p:txBody>
      </p:sp>
    </p:spTree>
    <p:extLst>
      <p:ext uri="{BB962C8B-B14F-4D97-AF65-F5344CB8AC3E}">
        <p14:creationId xmlns:p14="http://schemas.microsoft.com/office/powerpoint/2010/main" val="636156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D706A2E-3811-49B6-B433-3BC40D738142}" type="slidenum">
              <a:rPr lang="en-GB" smtClean="0"/>
              <a:t>16</a:t>
            </a:fld>
            <a:endParaRPr lang="en-GB"/>
          </a:p>
        </p:txBody>
      </p:sp>
    </p:spTree>
    <p:extLst>
      <p:ext uri="{BB962C8B-B14F-4D97-AF65-F5344CB8AC3E}">
        <p14:creationId xmlns:p14="http://schemas.microsoft.com/office/powerpoint/2010/main" val="1437568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Social media has undeniably transformed the way we connect, communicate, and share information in the digital age. It has become an integral part of our daily lives, allowing us to interact with friends and family, engage with global communities, and stay updated on current </a:t>
            </a:r>
            <a:r>
              <a:rPr lang="en-GB" dirty="0" smtClean="0"/>
              <a:t>events.</a:t>
            </a:r>
          </a:p>
          <a:p>
            <a:endParaRPr lang="en-GB" dirty="0"/>
          </a:p>
          <a:p>
            <a:r>
              <a:rPr lang="en-GB" dirty="0" smtClean="0"/>
              <a:t>However there can be a negative side to social media if not used effectively.</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2</a:t>
            </a:fld>
            <a:endParaRPr lang="en-GB"/>
          </a:p>
        </p:txBody>
      </p:sp>
    </p:spTree>
    <p:extLst>
      <p:ext uri="{BB962C8B-B14F-4D97-AF65-F5344CB8AC3E}">
        <p14:creationId xmlns:p14="http://schemas.microsoft.com/office/powerpoint/2010/main" val="616929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digital footprint – sometimes called a digital shadow or an electronic footprint – refers to the trail of data you leave when using the internet. It includes websites you visit, emails you send, and information you submit online. A digital footprint can be used to track a person's online activities and devices.</a:t>
            </a:r>
          </a:p>
        </p:txBody>
      </p:sp>
      <p:sp>
        <p:nvSpPr>
          <p:cNvPr id="4" name="Slide Number Placeholder 3"/>
          <p:cNvSpPr>
            <a:spLocks noGrp="1"/>
          </p:cNvSpPr>
          <p:nvPr>
            <p:ph type="sldNum" sz="quarter" idx="10"/>
          </p:nvPr>
        </p:nvSpPr>
        <p:spPr/>
        <p:txBody>
          <a:bodyPr/>
          <a:lstStyle/>
          <a:p>
            <a:fld id="{8D706A2E-3811-49B6-B433-3BC40D738142}" type="slidenum">
              <a:rPr lang="en-GB" smtClean="0"/>
              <a:t>3</a:t>
            </a:fld>
            <a:endParaRPr lang="en-GB"/>
          </a:p>
        </p:txBody>
      </p:sp>
    </p:spTree>
    <p:extLst>
      <p:ext uri="{BB962C8B-B14F-4D97-AF65-F5344CB8AC3E}">
        <p14:creationId xmlns:p14="http://schemas.microsoft.com/office/powerpoint/2010/main" val="3570689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Parental controls allow you to block and filter upsetting or inappropriate content. They work across your </a:t>
            </a:r>
            <a:r>
              <a:rPr lang="en-GB" dirty="0" err="1"/>
              <a:t>WiFi</a:t>
            </a:r>
            <a:r>
              <a:rPr lang="en-GB" dirty="0"/>
              <a:t>, phone network, individual apps and devices. Parental controls can help you to: plan what time of day your child can go online and how long for.</a:t>
            </a:r>
          </a:p>
        </p:txBody>
      </p:sp>
      <p:sp>
        <p:nvSpPr>
          <p:cNvPr id="4" name="Slide Number Placeholder 3"/>
          <p:cNvSpPr>
            <a:spLocks noGrp="1"/>
          </p:cNvSpPr>
          <p:nvPr>
            <p:ph type="sldNum" sz="quarter" idx="10"/>
          </p:nvPr>
        </p:nvSpPr>
        <p:spPr/>
        <p:txBody>
          <a:bodyPr/>
          <a:lstStyle/>
          <a:p>
            <a:fld id="{8D706A2E-3811-49B6-B433-3BC40D738142}" type="slidenum">
              <a:rPr lang="en-GB" smtClean="0"/>
              <a:t>4</a:t>
            </a:fld>
            <a:endParaRPr lang="en-GB"/>
          </a:p>
        </p:txBody>
      </p:sp>
    </p:spTree>
    <p:extLst>
      <p:ext uri="{BB962C8B-B14F-4D97-AF65-F5344CB8AC3E}">
        <p14:creationId xmlns:p14="http://schemas.microsoft.com/office/powerpoint/2010/main" val="2561889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are many </a:t>
            </a:r>
            <a:r>
              <a:rPr lang="en-GB" dirty="0"/>
              <a:t>benefits of social networks </a:t>
            </a:r>
            <a:r>
              <a:rPr lang="en-GB" dirty="0" smtClean="0"/>
              <a:t>including</a:t>
            </a:r>
            <a:r>
              <a:rPr lang="en-GB" dirty="0"/>
              <a:t> their ability to help people connect and stay in touch with family, friends, and new contacts; the opportunity they offer businesses to market their brands; their ability to spread useful, even vital, information </a:t>
            </a:r>
            <a:r>
              <a:rPr lang="en-GB" dirty="0" smtClean="0"/>
              <a:t>instantly.</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5</a:t>
            </a:fld>
            <a:endParaRPr lang="en-GB"/>
          </a:p>
        </p:txBody>
      </p:sp>
    </p:spTree>
    <p:extLst>
      <p:ext uri="{BB962C8B-B14F-4D97-AF65-F5344CB8AC3E}">
        <p14:creationId xmlns:p14="http://schemas.microsoft.com/office/powerpoint/2010/main" val="2677487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However inappropriate use of social networking can lead to depression, anxiety, sleep and communication issues.</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6</a:t>
            </a:fld>
            <a:endParaRPr lang="en-GB"/>
          </a:p>
        </p:txBody>
      </p:sp>
    </p:spTree>
    <p:extLst>
      <p:ext uri="{BB962C8B-B14F-4D97-AF65-F5344CB8AC3E}">
        <p14:creationId xmlns:p14="http://schemas.microsoft.com/office/powerpoint/2010/main" val="2992616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may recognise many of these social media platforms and you may be surprised that the age recommendation for all of these is at least 13, but many of our primary school age pupils have regular unsupervised access to these.</a:t>
            </a:r>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7</a:t>
            </a:fld>
            <a:endParaRPr lang="en-GB"/>
          </a:p>
        </p:txBody>
      </p:sp>
    </p:spTree>
    <p:extLst>
      <p:ext uri="{BB962C8B-B14F-4D97-AF65-F5344CB8AC3E}">
        <p14:creationId xmlns:p14="http://schemas.microsoft.com/office/powerpoint/2010/main" val="2384779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Cyberbullying is the use of technology to harass, threaten, embarrass, or target another person. Online threats and mean, aggressive, or rude texts, tweets, posts, or messages all count. </a:t>
            </a:r>
          </a:p>
        </p:txBody>
      </p:sp>
      <p:sp>
        <p:nvSpPr>
          <p:cNvPr id="4" name="Slide Number Placeholder 3"/>
          <p:cNvSpPr>
            <a:spLocks noGrp="1"/>
          </p:cNvSpPr>
          <p:nvPr>
            <p:ph type="sldNum" sz="quarter" idx="10"/>
          </p:nvPr>
        </p:nvSpPr>
        <p:spPr/>
        <p:txBody>
          <a:bodyPr/>
          <a:lstStyle/>
          <a:p>
            <a:fld id="{8D706A2E-3811-49B6-B433-3BC40D738142}" type="slidenum">
              <a:rPr lang="en-GB" smtClean="0"/>
              <a:t>8</a:t>
            </a:fld>
            <a:endParaRPr lang="en-GB"/>
          </a:p>
        </p:txBody>
      </p:sp>
    </p:spTree>
    <p:extLst>
      <p:ext uri="{BB962C8B-B14F-4D97-AF65-F5344CB8AC3E}">
        <p14:creationId xmlns:p14="http://schemas.microsoft.com/office/powerpoint/2010/main" val="77762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Cyberbullying is also posting personal information, pictures, or videos designed to hurt or embarrass someone else.</a:t>
            </a:r>
          </a:p>
          <a:p>
            <a:endParaRPr lang="en-GB" dirty="0"/>
          </a:p>
        </p:txBody>
      </p:sp>
      <p:sp>
        <p:nvSpPr>
          <p:cNvPr id="4" name="Slide Number Placeholder 3"/>
          <p:cNvSpPr>
            <a:spLocks noGrp="1"/>
          </p:cNvSpPr>
          <p:nvPr>
            <p:ph type="sldNum" sz="quarter" idx="10"/>
          </p:nvPr>
        </p:nvSpPr>
        <p:spPr/>
        <p:txBody>
          <a:bodyPr/>
          <a:lstStyle/>
          <a:p>
            <a:fld id="{8D706A2E-3811-49B6-B433-3BC40D738142}" type="slidenum">
              <a:rPr lang="en-GB" smtClean="0"/>
              <a:t>9</a:t>
            </a:fld>
            <a:endParaRPr lang="en-GB"/>
          </a:p>
        </p:txBody>
      </p:sp>
    </p:spTree>
    <p:extLst>
      <p:ext uri="{BB962C8B-B14F-4D97-AF65-F5344CB8AC3E}">
        <p14:creationId xmlns:p14="http://schemas.microsoft.com/office/powerpoint/2010/main" val="12897732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5CE7DD2B-D17F-4804-B1EB-BC035C938558}"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994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99C6B6E-3CCE-40B2-842B-791E63E11E2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1950657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9185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927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2765765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7717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1168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4209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067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388220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99C6B6E-3CCE-40B2-842B-791E63E11E27}" type="datetimeFigureOut">
              <a:rPr lang="en-GB" smtClean="0"/>
              <a:t>24/06/2024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CE7DD2B-D17F-4804-B1EB-BC035C938558}"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9972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99C6B6E-3CCE-40B2-842B-791E63E11E2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832145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99C6B6E-3CCE-40B2-842B-791E63E11E27}" type="datetimeFigureOut">
              <a:rPr lang="en-GB" smtClean="0"/>
              <a:t>24/06/2024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CE7DD2B-D17F-4804-B1EB-BC035C938558}"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122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99C6B6E-3CCE-40B2-842B-791E63E11E27}" type="datetimeFigureOut">
              <a:rPr lang="en-GB" smtClean="0"/>
              <a:t>24/06/2024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CE7DD2B-D17F-4804-B1EB-BC035C938558}"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9202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9C6B6E-3CCE-40B2-842B-791E63E11E27}" type="datetimeFigureOut">
              <a:rPr lang="en-GB" smtClean="0"/>
              <a:t>24/06/2024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1243753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99C6B6E-3CCE-40B2-842B-791E63E11E2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E7DD2B-D17F-4804-B1EB-BC035C938558}"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9619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699C6B6E-3CCE-40B2-842B-791E63E11E27}" type="datetimeFigureOut">
              <a:rPr lang="en-GB" smtClean="0"/>
              <a:t>24/06/2024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CE7DD2B-D17F-4804-B1EB-BC035C938558}" type="slidenum">
              <a:rPr lang="en-GB" smtClean="0"/>
              <a:t>‹#›</a:t>
            </a:fld>
            <a:endParaRPr lang="en-GB"/>
          </a:p>
        </p:txBody>
      </p:sp>
    </p:spTree>
    <p:extLst>
      <p:ext uri="{BB962C8B-B14F-4D97-AF65-F5344CB8AC3E}">
        <p14:creationId xmlns:p14="http://schemas.microsoft.com/office/powerpoint/2010/main" val="4179565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99C6B6E-3CCE-40B2-842B-791E63E11E27}" type="datetimeFigureOut">
              <a:rPr lang="en-GB" smtClean="0"/>
              <a:t>24/06/2024</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CE7DD2B-D17F-4804-B1EB-BC035C938558}" type="slidenum">
              <a:rPr lang="en-GB" smtClean="0"/>
              <a:t>‹#›</a:t>
            </a:fld>
            <a:endParaRPr lang="en-GB"/>
          </a:p>
        </p:txBody>
      </p:sp>
    </p:spTree>
    <p:extLst>
      <p:ext uri="{BB962C8B-B14F-4D97-AF65-F5344CB8AC3E}">
        <p14:creationId xmlns:p14="http://schemas.microsoft.com/office/powerpoint/2010/main" val="773076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0.m4a"/><Relationship Id="rId7" Type="http://schemas.openxmlformats.org/officeDocument/2006/relationships/image" Target="../media/image25.pn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notesSlide" Target="../notesSlides/notesSlide14.xml"/><Relationship Id="rId5" Type="http://schemas.openxmlformats.org/officeDocument/2006/relationships/slideLayout" Target="../slideLayouts/slideLayout4.xml"/><Relationship Id="rId10" Type="http://schemas.openxmlformats.org/officeDocument/2006/relationships/image" Target="../media/image7.png"/><Relationship Id="rId4" Type="http://schemas.openxmlformats.org/officeDocument/2006/relationships/audio" Target="../media/media10.m4a"/><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hyperlink" Target="http://www.nspcc.org.uk/" TargetMode="External"/><Relationship Id="rId3" Type="http://schemas.openxmlformats.org/officeDocument/2006/relationships/slideLayout" Target="../slideLayouts/slideLayout4.xml"/><Relationship Id="rId7" Type="http://schemas.openxmlformats.org/officeDocument/2006/relationships/hyperlink" Target="http://www.childline.org.uk/" TargetMode="Externa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www.saferinternet.org.uk/" TargetMode="External"/><Relationship Id="rId5" Type="http://schemas.openxmlformats.org/officeDocument/2006/relationships/hyperlink" Target="http://www.internetmatters.org/" TargetMode="External"/><Relationship Id="rId4" Type="http://schemas.openxmlformats.org/officeDocument/2006/relationships/notesSlide" Target="../notesSlides/notesSlide15.xml"/><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hyperlink" Target="http://www.crimestoppers.uk.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www.scotland.police.uk/"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hyperlink" Target="https://www.youtube.com/howyoutubeworks/user-settings/privacy/?_gl=1*1edt0ph*_up*MQ..*_ga*MTM5ODU1NzcxMy4xNzAwMTUxNzAx*_ga_M0180HEFCY*MTcwMDE1MTcwMS4xLjAuMTcwMDE1MTcwNy4wLjAuMA..#overview" TargetMode="External"/><Relationship Id="rId13"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hyperlink" Target="https://help.twitter.com/en/safety-and-security/public-and-protected-posts" TargetMode="External"/><Relationship Id="rId12" Type="http://schemas.openxmlformats.org/officeDocument/2006/relationships/hyperlink" Target="https://www.internetmatters.org/parental-controls/" TargetMode="Externa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hyperlink" Target="https://www.facebook.com/help/325807937506242" TargetMode="External"/><Relationship Id="rId11"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notesSlide" Target="../notesSlides/notesSlide4.xml"/><Relationship Id="rId9" Type="http://schemas.openxmlformats.org/officeDocument/2006/relationships/hyperlink" Target="https://help.snapchat.com/hc/en-us/articles/7012343074580-How-do-I-change-my-privacy-settings-on-Snapchat-"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7.png"/><Relationship Id="rId5" Type="http://schemas.openxmlformats.org/officeDocument/2006/relationships/image" Target="../media/image13.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4.xml"/><Relationship Id="rId7" Type="http://schemas.openxmlformats.org/officeDocument/2006/relationships/image" Target="../media/image18.jpeg"/><Relationship Id="rId2" Type="http://schemas.openxmlformats.org/officeDocument/2006/relationships/audio" Target="../media/media8.m4a"/><Relationship Id="rId1" Type="http://schemas.microsoft.com/office/2007/relationships/media" Target="../media/media8.m4a"/><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s://www.thinkuknow.co.uk/"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Social Media Guidance</a:t>
            </a:r>
            <a:endParaRPr lang="en-GB" dirty="0"/>
          </a:p>
        </p:txBody>
      </p:sp>
      <p:sp>
        <p:nvSpPr>
          <p:cNvPr id="3" name="Subtitle 2"/>
          <p:cNvSpPr>
            <a:spLocks noGrp="1"/>
          </p:cNvSpPr>
          <p:nvPr>
            <p:ph type="subTitle" idx="1"/>
          </p:nvPr>
        </p:nvSpPr>
        <p:spPr/>
        <p:txBody>
          <a:bodyPr/>
          <a:lstStyle/>
          <a:p>
            <a:r>
              <a:rPr lang="en-GB" dirty="0" smtClean="0"/>
              <a:t>For Pupils, Parents and Carers</a:t>
            </a:r>
            <a:endParaRPr lang="en-GB"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9000" y="4317998"/>
            <a:ext cx="609600" cy="609600"/>
          </a:xfrm>
          <a:prstGeom prst="rect">
            <a:avLst/>
          </a:prstGeom>
        </p:spPr>
      </p:pic>
    </p:spTree>
    <p:extLst>
      <p:ext uri="{BB962C8B-B14F-4D97-AF65-F5344CB8AC3E}">
        <p14:creationId xmlns:p14="http://schemas.microsoft.com/office/powerpoint/2010/main" val="30328873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7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talk about social m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3363" y="2644888"/>
            <a:ext cx="4090308" cy="339288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GB" dirty="0"/>
              <a:t>How to help </a:t>
            </a:r>
            <a:r>
              <a:rPr lang="en-GB" dirty="0" smtClean="0"/>
              <a:t>your </a:t>
            </a:r>
            <a:r>
              <a:rPr lang="en-GB" dirty="0"/>
              <a:t>child</a:t>
            </a:r>
          </a:p>
        </p:txBody>
      </p:sp>
      <p:sp>
        <p:nvSpPr>
          <p:cNvPr id="3" name="Content Placeholder 2"/>
          <p:cNvSpPr>
            <a:spLocks noGrp="1"/>
          </p:cNvSpPr>
          <p:nvPr>
            <p:ph sz="half" idx="1"/>
          </p:nvPr>
        </p:nvSpPr>
        <p:spPr>
          <a:xfrm>
            <a:off x="838199" y="2506662"/>
            <a:ext cx="6485163" cy="3868738"/>
          </a:xfrm>
        </p:spPr>
        <p:txBody>
          <a:bodyPr>
            <a:normAutofit/>
          </a:bodyPr>
          <a:lstStyle/>
          <a:p>
            <a:r>
              <a:rPr lang="en-GB" dirty="0" smtClean="0"/>
              <a:t>Don’t </a:t>
            </a:r>
            <a:r>
              <a:rPr lang="en-GB" dirty="0"/>
              <a:t>be put off by believing your child knows more than you: the </a:t>
            </a:r>
            <a:r>
              <a:rPr lang="en-GB" b="1" dirty="0"/>
              <a:t>tools</a:t>
            </a:r>
            <a:r>
              <a:rPr lang="en-GB" dirty="0"/>
              <a:t> are actually quite easy to manage. </a:t>
            </a:r>
            <a:endParaRPr lang="en-GB" dirty="0" smtClean="0"/>
          </a:p>
          <a:p>
            <a:r>
              <a:rPr lang="en-GB" dirty="0" smtClean="0"/>
              <a:t>Ask </a:t>
            </a:r>
            <a:r>
              <a:rPr lang="en-GB" dirty="0"/>
              <a:t>them to show you which </a:t>
            </a:r>
            <a:r>
              <a:rPr lang="en-GB" b="1" dirty="0"/>
              <a:t>social media apps </a:t>
            </a:r>
            <a:r>
              <a:rPr lang="en-GB" dirty="0"/>
              <a:t>they use and what they like about them. </a:t>
            </a:r>
            <a:endParaRPr lang="en-GB" dirty="0" smtClean="0"/>
          </a:p>
          <a:p>
            <a:r>
              <a:rPr lang="en-GB" b="1" dirty="0" smtClean="0"/>
              <a:t>Talk</a:t>
            </a:r>
            <a:r>
              <a:rPr lang="en-GB" dirty="0" smtClean="0"/>
              <a:t> </a:t>
            </a:r>
            <a:r>
              <a:rPr lang="en-GB" dirty="0"/>
              <a:t>about how they use them and what makes them so engaging </a:t>
            </a:r>
            <a:endParaRPr lang="en-GB" dirty="0" smtClean="0"/>
          </a:p>
        </p:txBody>
      </p:sp>
    </p:spTree>
    <p:extLst>
      <p:ext uri="{BB962C8B-B14F-4D97-AF65-F5344CB8AC3E}">
        <p14:creationId xmlns:p14="http://schemas.microsoft.com/office/powerpoint/2010/main" val="24171346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lum bright="70000" contrast="-70000"/>
          </a:blip>
          <a:stretch>
            <a:fillRect/>
          </a:stretch>
        </p:blipFill>
        <p:spPr>
          <a:xfrm>
            <a:off x="3405487" y="2495005"/>
            <a:ext cx="5248656" cy="3619762"/>
          </a:xfrm>
          <a:prstGeom prst="rect">
            <a:avLst/>
          </a:prstGeom>
        </p:spPr>
      </p:pic>
      <p:sp>
        <p:nvSpPr>
          <p:cNvPr id="2" name="Title 1"/>
          <p:cNvSpPr>
            <a:spLocks noGrp="1"/>
          </p:cNvSpPr>
          <p:nvPr>
            <p:ph type="title"/>
          </p:nvPr>
        </p:nvSpPr>
        <p:spPr/>
        <p:txBody>
          <a:bodyPr/>
          <a:lstStyle/>
          <a:p>
            <a:r>
              <a:rPr lang="en-GB" dirty="0" smtClean="0"/>
              <a:t>Privacy settings</a:t>
            </a:r>
            <a:endParaRPr lang="en-GB" dirty="0"/>
          </a:p>
        </p:txBody>
      </p:sp>
      <p:sp>
        <p:nvSpPr>
          <p:cNvPr id="3" name="Content Placeholder 2"/>
          <p:cNvSpPr>
            <a:spLocks noGrp="1"/>
          </p:cNvSpPr>
          <p:nvPr>
            <p:ph sz="half" idx="1"/>
          </p:nvPr>
        </p:nvSpPr>
        <p:spPr/>
        <p:txBody>
          <a:bodyPr/>
          <a:lstStyle/>
          <a:p>
            <a:r>
              <a:rPr lang="en-GB" dirty="0"/>
              <a:t>Work through </a:t>
            </a:r>
            <a:r>
              <a:rPr lang="en-GB" b="1" dirty="0"/>
              <a:t>safety and privacy features </a:t>
            </a:r>
            <a:r>
              <a:rPr lang="en-GB" dirty="0"/>
              <a:t>on the apps that your child is using, or might use. Make sure they understand the point of these and how to use them. </a:t>
            </a:r>
          </a:p>
          <a:p>
            <a:endParaRPr lang="en-GB" dirty="0"/>
          </a:p>
        </p:txBody>
      </p:sp>
      <p:sp>
        <p:nvSpPr>
          <p:cNvPr id="4" name="Content Placeholder 3"/>
          <p:cNvSpPr>
            <a:spLocks noGrp="1"/>
          </p:cNvSpPr>
          <p:nvPr>
            <p:ph sz="half" idx="2"/>
          </p:nvPr>
        </p:nvSpPr>
        <p:spPr/>
        <p:txBody>
          <a:bodyPr/>
          <a:lstStyle/>
          <a:p>
            <a:r>
              <a:rPr lang="en-GB" dirty="0"/>
              <a:t>Explain how you can use </a:t>
            </a:r>
            <a:r>
              <a:rPr lang="en-GB" b="1" dirty="0"/>
              <a:t>privacy settings </a:t>
            </a:r>
            <a:r>
              <a:rPr lang="en-GB" dirty="0"/>
              <a:t>to make sure only approved friends can see posts &amp; images </a:t>
            </a:r>
          </a:p>
          <a:p>
            <a:endParaRPr lang="en-GB" dirty="0"/>
          </a:p>
        </p:txBody>
      </p:sp>
    </p:spTree>
    <p:extLst>
      <p:ext uri="{BB962C8B-B14F-4D97-AF65-F5344CB8AC3E}">
        <p14:creationId xmlns:p14="http://schemas.microsoft.com/office/powerpoint/2010/main" val="865826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media</a:t>
            </a:r>
            <a:endParaRPr lang="en-GB" dirty="0"/>
          </a:p>
        </p:txBody>
      </p:sp>
      <p:sp>
        <p:nvSpPr>
          <p:cNvPr id="3" name="Content Placeholder 2"/>
          <p:cNvSpPr>
            <a:spLocks noGrp="1"/>
          </p:cNvSpPr>
          <p:nvPr>
            <p:ph sz="half" idx="1"/>
          </p:nvPr>
        </p:nvSpPr>
        <p:spPr>
          <a:xfrm>
            <a:off x="1298448" y="2560320"/>
            <a:ext cx="9598150" cy="2188355"/>
          </a:xfrm>
        </p:spPr>
        <p:txBody>
          <a:bodyPr>
            <a:normAutofit fontScale="92500"/>
          </a:bodyPr>
          <a:lstStyle/>
          <a:p>
            <a:r>
              <a:rPr lang="en-GB" dirty="0"/>
              <a:t>Check if any of their apps have </a:t>
            </a:r>
            <a:r>
              <a:rPr lang="en-GB" b="1" dirty="0"/>
              <a:t>‘geo-location’ </a:t>
            </a:r>
            <a:r>
              <a:rPr lang="en-GB" dirty="0"/>
              <a:t>enabled, sharing their location unintentionally</a:t>
            </a:r>
          </a:p>
          <a:p>
            <a:r>
              <a:rPr lang="en-GB" dirty="0"/>
              <a:t>Show them how to </a:t>
            </a:r>
            <a:r>
              <a:rPr lang="en-GB" b="1" dirty="0"/>
              <a:t>report</a:t>
            </a:r>
            <a:r>
              <a:rPr lang="en-GB" dirty="0"/>
              <a:t> offensive comments or block people who upset them</a:t>
            </a:r>
          </a:p>
          <a:p>
            <a:r>
              <a:rPr lang="en-GB" dirty="0"/>
              <a:t>Check </a:t>
            </a:r>
            <a:r>
              <a:rPr lang="en-GB" b="1" dirty="0"/>
              <a:t>‘tagging’ settings </a:t>
            </a:r>
            <a:r>
              <a:rPr lang="en-GB" dirty="0"/>
              <a:t>so that when others are posting or sharing photos online, your child’s identity is not revealed. </a:t>
            </a:r>
          </a:p>
          <a:p>
            <a:endParaRPr lang="en-GB" dirty="0"/>
          </a:p>
        </p:txBody>
      </p:sp>
      <p:pic>
        <p:nvPicPr>
          <p:cNvPr id="5" name="Picture 4"/>
          <p:cNvPicPr>
            <a:picLocks noChangeAspect="1"/>
          </p:cNvPicPr>
          <p:nvPr/>
        </p:nvPicPr>
        <p:blipFill>
          <a:blip r:embed="rId3"/>
          <a:stretch>
            <a:fillRect/>
          </a:stretch>
        </p:blipFill>
        <p:spPr>
          <a:xfrm>
            <a:off x="3880757" y="4748675"/>
            <a:ext cx="4430486" cy="1510393"/>
          </a:xfrm>
          <a:prstGeom prst="rect">
            <a:avLst/>
          </a:prstGeom>
        </p:spPr>
      </p:pic>
    </p:spTree>
    <p:extLst>
      <p:ext uri="{BB962C8B-B14F-4D97-AF65-F5344CB8AC3E}">
        <p14:creationId xmlns:p14="http://schemas.microsoft.com/office/powerpoint/2010/main" val="9784016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Report and consent</a:t>
            </a:r>
            <a:endParaRPr lang="en-GB" dirty="0"/>
          </a:p>
        </p:txBody>
      </p:sp>
      <p:sp>
        <p:nvSpPr>
          <p:cNvPr id="3" name="Content Placeholder 2"/>
          <p:cNvSpPr>
            <a:spLocks noGrp="1"/>
          </p:cNvSpPr>
          <p:nvPr>
            <p:ph sz="half" idx="1"/>
          </p:nvPr>
        </p:nvSpPr>
        <p:spPr>
          <a:xfrm>
            <a:off x="1298447" y="2560320"/>
            <a:ext cx="9804981" cy="3310128"/>
          </a:xfrm>
        </p:spPr>
        <p:txBody>
          <a:bodyPr>
            <a:normAutofit/>
          </a:bodyPr>
          <a:lstStyle/>
          <a:p>
            <a:r>
              <a:rPr lang="en-GB" dirty="0"/>
              <a:t>Also, get </a:t>
            </a:r>
            <a:r>
              <a:rPr lang="en-GB" b="1" dirty="0"/>
              <a:t>people‘s consent </a:t>
            </a:r>
            <a:r>
              <a:rPr lang="en-GB" dirty="0"/>
              <a:t>before sharing photos </a:t>
            </a:r>
          </a:p>
          <a:p>
            <a:r>
              <a:rPr lang="en-GB" b="1" dirty="0"/>
              <a:t>Encourage</a:t>
            </a:r>
            <a:r>
              <a:rPr lang="en-GB" dirty="0"/>
              <a:t> your child to come and talk to you if they see anything that upsets </a:t>
            </a:r>
            <a:r>
              <a:rPr lang="en-GB" dirty="0" smtClean="0"/>
              <a:t>them. Discuss what will happen if they see something that makes them uncomfortable. Make sure they know they won’t get into trouble if its not their fault.</a:t>
            </a:r>
            <a:endParaRPr lang="en-GB" dirty="0"/>
          </a:p>
          <a:p>
            <a:endParaRPr lang="en-GB" dirty="0"/>
          </a:p>
        </p:txBody>
      </p:sp>
      <p:pic>
        <p:nvPicPr>
          <p:cNvPr id="7170" name="Picture 2" descr="Image result for talk about inernet safe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318" y="655320"/>
            <a:ext cx="1722211" cy="17051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9247414" y="4427142"/>
            <a:ext cx="1971776" cy="1643147"/>
          </a:xfrm>
          <a:prstGeom prst="rect">
            <a:avLst/>
          </a:prstGeom>
        </p:spPr>
      </p:pic>
    </p:spTree>
    <p:extLst>
      <p:ext uri="{BB962C8B-B14F-4D97-AF65-F5344CB8AC3E}">
        <p14:creationId xmlns:p14="http://schemas.microsoft.com/office/powerpoint/2010/main" val="641607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Our work in St Margaret’s</a:t>
            </a:r>
            <a:endParaRPr lang="en-GB" dirty="0"/>
          </a:p>
        </p:txBody>
      </p:sp>
      <p:pic>
        <p:nvPicPr>
          <p:cNvPr id="13" name="intro-video">
            <a:hlinkClick r:id="" action="ppaction://media"/>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7"/>
          <a:stretch>
            <a:fillRect/>
          </a:stretch>
        </p:blipFill>
        <p:spPr>
          <a:xfrm>
            <a:off x="6180135" y="2580480"/>
            <a:ext cx="4716463" cy="2652713"/>
          </a:xfrm>
          <a:ln>
            <a:solidFill>
              <a:schemeClr val="tx1"/>
            </a:solidFill>
          </a:ln>
        </p:spPr>
      </p:pic>
      <p:pic>
        <p:nvPicPr>
          <p:cNvPr id="9" name="Content Placeholder 8"/>
          <p:cNvPicPr>
            <a:picLocks noGrp="1" noChangeAspect="1"/>
          </p:cNvPicPr>
          <p:nvPr>
            <p:ph sz="half" idx="2"/>
          </p:nvPr>
        </p:nvPicPr>
        <p:blipFill>
          <a:blip r:embed="rId8"/>
          <a:stretch>
            <a:fillRect/>
          </a:stretch>
        </p:blipFill>
        <p:spPr>
          <a:xfrm>
            <a:off x="825500" y="4565625"/>
            <a:ext cx="4800600" cy="1335136"/>
          </a:xfrm>
          <a:prstGeom prst="rect">
            <a:avLst/>
          </a:prstGeom>
        </p:spPr>
      </p:pic>
      <p:pic>
        <p:nvPicPr>
          <p:cNvPr id="10" name="Picture 9"/>
          <p:cNvPicPr>
            <a:picLocks noChangeAspect="1"/>
          </p:cNvPicPr>
          <p:nvPr/>
        </p:nvPicPr>
        <p:blipFill>
          <a:blip r:embed="rId9"/>
          <a:stretch>
            <a:fillRect/>
          </a:stretch>
        </p:blipFill>
        <p:spPr>
          <a:xfrm>
            <a:off x="985837" y="2008360"/>
            <a:ext cx="4733925" cy="2019300"/>
          </a:xfrm>
          <a:prstGeom prst="rect">
            <a:avLst/>
          </a:prstGeom>
        </p:spPr>
      </p:pic>
      <p:pic>
        <p:nvPicPr>
          <p:cNvPr id="3"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779000" y="1155700"/>
            <a:ext cx="609600" cy="609600"/>
          </a:xfrm>
          <a:prstGeom prst="rect">
            <a:avLst/>
          </a:prstGeom>
        </p:spPr>
      </p:pic>
    </p:spTree>
    <p:extLst>
      <p:ext uri="{BB962C8B-B14F-4D97-AF65-F5344CB8AC3E}">
        <p14:creationId xmlns:p14="http://schemas.microsoft.com/office/powerpoint/2010/main" val="28245565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472" fill="hold"/>
                                        <p:tgtEl>
                                          <p:spTgt spid="3"/>
                                        </p:tgtEl>
                                      </p:cBhvr>
                                    </p:cmd>
                                  </p:childTnLst>
                                </p:cTn>
                              </p:par>
                            </p:childTnLst>
                          </p:cTn>
                        </p:par>
                      </p:childTnLst>
                    </p:cTn>
                  </p:par>
                </p:childTnLst>
              </p:cTn>
              <p:nextCondLst>
                <p:cond evt="onClick" delay="0">
                  <p:tgtEl>
                    <p:spTgt spid="3"/>
                  </p:tgtEl>
                </p:cond>
              </p:nextCondLst>
            </p:seq>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links</a:t>
            </a:r>
            <a:endParaRPr lang="en-GB" dirty="0"/>
          </a:p>
        </p:txBody>
      </p:sp>
      <p:sp>
        <p:nvSpPr>
          <p:cNvPr id="3" name="Content Placeholder 2"/>
          <p:cNvSpPr>
            <a:spLocks noGrp="1"/>
          </p:cNvSpPr>
          <p:nvPr>
            <p:ph sz="half" idx="1"/>
          </p:nvPr>
        </p:nvSpPr>
        <p:spPr>
          <a:xfrm>
            <a:off x="762000" y="2451100"/>
            <a:ext cx="10642600" cy="3733800"/>
          </a:xfrm>
        </p:spPr>
        <p:txBody>
          <a:bodyPr>
            <a:normAutofit fontScale="92500"/>
          </a:bodyPr>
          <a:lstStyle/>
          <a:p>
            <a:r>
              <a:rPr lang="en-GB" dirty="0"/>
              <a:t>Internet Matters: Get expert support and practical tips to help children benefit from connected technology and the internet safely and smartly. </a:t>
            </a:r>
            <a:r>
              <a:rPr lang="en-GB" dirty="0" smtClean="0">
                <a:hlinkClick r:id="rId5"/>
              </a:rPr>
              <a:t>www.internetmatters.org</a:t>
            </a:r>
            <a:r>
              <a:rPr lang="en-GB" dirty="0" smtClean="0"/>
              <a:t> </a:t>
            </a:r>
          </a:p>
          <a:p>
            <a:r>
              <a:rPr lang="en-GB" dirty="0" smtClean="0"/>
              <a:t>UK </a:t>
            </a:r>
            <a:r>
              <a:rPr lang="en-GB" dirty="0"/>
              <a:t>Safer Internet Centre: Promote the safe and responsible use of technology for young people and provide online safety tips, advice and resources to help children and young people stay safe online. </a:t>
            </a:r>
            <a:r>
              <a:rPr lang="en-GB" dirty="0" smtClean="0">
                <a:hlinkClick r:id="rId6"/>
              </a:rPr>
              <a:t>www.saferinternet.org.uk</a:t>
            </a:r>
            <a:r>
              <a:rPr lang="en-GB" dirty="0" smtClean="0"/>
              <a:t> </a:t>
            </a:r>
          </a:p>
          <a:p>
            <a:r>
              <a:rPr lang="en-GB" dirty="0" err="1" smtClean="0"/>
              <a:t>Childline</a:t>
            </a:r>
            <a:r>
              <a:rPr lang="en-GB" dirty="0"/>
              <a:t>: </a:t>
            </a:r>
            <a:r>
              <a:rPr lang="en-GB" dirty="0" err="1"/>
              <a:t>Childline</a:t>
            </a:r>
            <a:r>
              <a:rPr lang="en-GB" dirty="0"/>
              <a:t> is a free and confidential service for children and young people. You can phone them on 0800 11 11 or you can visit their website </a:t>
            </a:r>
            <a:r>
              <a:rPr lang="en-GB" dirty="0" smtClean="0">
                <a:hlinkClick r:id="rId7"/>
              </a:rPr>
              <a:t>www.childline.org.uk</a:t>
            </a:r>
            <a:r>
              <a:rPr lang="en-GB" dirty="0" smtClean="0"/>
              <a:t> </a:t>
            </a:r>
          </a:p>
          <a:p>
            <a:r>
              <a:rPr lang="en-GB" dirty="0" smtClean="0"/>
              <a:t>NSPCC</a:t>
            </a:r>
            <a:r>
              <a:rPr lang="en-GB" dirty="0"/>
              <a:t>: If you are an adult and worried about a child you can call the 24-hour NSPCC helpline on 0808 800 5000 or visit their website. </a:t>
            </a:r>
            <a:r>
              <a:rPr lang="en-GB" dirty="0" smtClean="0">
                <a:hlinkClick r:id="rId8"/>
              </a:rPr>
              <a:t>www.nspcc.org.uk</a:t>
            </a:r>
            <a:r>
              <a:rPr lang="en-GB" dirty="0" smtClean="0"/>
              <a:t>  </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21700" y="1329265"/>
            <a:ext cx="609600" cy="609600"/>
          </a:xfrm>
          <a:prstGeom prst="rect">
            <a:avLst/>
          </a:prstGeom>
        </p:spPr>
      </p:pic>
    </p:spTree>
    <p:extLst>
      <p:ext uri="{BB962C8B-B14F-4D97-AF65-F5344CB8AC3E}">
        <p14:creationId xmlns:p14="http://schemas.microsoft.com/office/powerpoint/2010/main" val="12484630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2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Further links</a:t>
            </a:r>
          </a:p>
        </p:txBody>
      </p:sp>
      <p:sp>
        <p:nvSpPr>
          <p:cNvPr id="3" name="Content Placeholder 2"/>
          <p:cNvSpPr>
            <a:spLocks noGrp="1"/>
          </p:cNvSpPr>
          <p:nvPr>
            <p:ph sz="half" idx="1"/>
          </p:nvPr>
        </p:nvSpPr>
        <p:spPr>
          <a:xfrm>
            <a:off x="1298448" y="2560320"/>
            <a:ext cx="9723338" cy="3310128"/>
          </a:xfrm>
        </p:spPr>
        <p:txBody>
          <a:bodyPr>
            <a:normAutofit fontScale="92500" lnSpcReduction="20000"/>
          </a:bodyPr>
          <a:lstStyle/>
          <a:p>
            <a:r>
              <a:rPr lang="en-GB" dirty="0" err="1"/>
              <a:t>ParentLine</a:t>
            </a:r>
            <a:r>
              <a:rPr lang="en-GB" dirty="0"/>
              <a:t> Scotland: Call 08000282233 or email: parentlinescotland@children1st.org.uk Parent Line's opening hours are from 9am-10pm (Mon-Fri) and 12 noon-8pm at weekends. </a:t>
            </a:r>
          </a:p>
          <a:p>
            <a:r>
              <a:rPr lang="en-GB" dirty="0"/>
              <a:t> </a:t>
            </a:r>
            <a:r>
              <a:rPr lang="en-GB" dirty="0" err="1"/>
              <a:t>Crimestoppers</a:t>
            </a:r>
            <a:r>
              <a:rPr lang="en-GB" dirty="0"/>
              <a:t>: Call 0800 555 111 or visit their website </a:t>
            </a:r>
            <a:r>
              <a:rPr lang="en-GB" dirty="0">
                <a:hlinkClick r:id="rId3"/>
              </a:rPr>
              <a:t>www.crimestoppers.uk.org</a:t>
            </a:r>
            <a:r>
              <a:rPr lang="en-GB" dirty="0"/>
              <a:t> </a:t>
            </a:r>
          </a:p>
          <a:p>
            <a:r>
              <a:rPr lang="en-GB" dirty="0"/>
              <a:t> Fearless: Fearless is a service that allows you to pass on information about crime 100% anonymously. </a:t>
            </a:r>
          </a:p>
          <a:p>
            <a:r>
              <a:rPr lang="en-GB" dirty="0"/>
              <a:t>Police Scotland: Call 101 for advice and support (or call 999 if you think a child is in immediate danger). </a:t>
            </a:r>
            <a:r>
              <a:rPr lang="en-GB" dirty="0">
                <a:hlinkClick r:id="rId4"/>
              </a:rPr>
              <a:t>www.scotland.police.uk</a:t>
            </a:r>
            <a:r>
              <a:rPr lang="en-GB" dirty="0"/>
              <a:t> </a:t>
            </a:r>
          </a:p>
          <a:p>
            <a:r>
              <a:rPr lang="en-GB" dirty="0"/>
              <a:t>Internet Watch Foundation: Report remove nude images shared online</a:t>
            </a:r>
          </a:p>
          <a:p>
            <a:endParaRPr lang="en-GB" dirty="0"/>
          </a:p>
        </p:txBody>
      </p:sp>
    </p:spTree>
    <p:extLst>
      <p:ext uri="{BB962C8B-B14F-4D97-AF65-F5344CB8AC3E}">
        <p14:creationId xmlns:p14="http://schemas.microsoft.com/office/powerpoint/2010/main" val="1624129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What is Social Media and why do you need to know about it?</a:t>
            </a:r>
            <a:endParaRPr lang="en-GB" dirty="0"/>
          </a:p>
        </p:txBody>
      </p:sp>
      <p:pic>
        <p:nvPicPr>
          <p:cNvPr id="4" name="Content Placeholder 3"/>
          <p:cNvPicPr>
            <a:picLocks noGrp="1" noChangeAspect="1"/>
          </p:cNvPicPr>
          <p:nvPr>
            <p:ph idx="1"/>
          </p:nvPr>
        </p:nvPicPr>
        <p:blipFill>
          <a:blip r:embed="rId5"/>
          <a:stretch>
            <a:fillRect/>
          </a:stretch>
        </p:blipFill>
        <p:spPr>
          <a:xfrm>
            <a:off x="2164492" y="2285999"/>
            <a:ext cx="8187823" cy="3961443"/>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169400" y="1634065"/>
            <a:ext cx="609600" cy="609600"/>
          </a:xfrm>
          <a:prstGeom prst="rect">
            <a:avLst/>
          </a:prstGeom>
        </p:spPr>
      </p:pic>
    </p:spTree>
    <p:extLst>
      <p:ext uri="{BB962C8B-B14F-4D97-AF65-F5344CB8AC3E}">
        <p14:creationId xmlns:p14="http://schemas.microsoft.com/office/powerpoint/2010/main" val="248157204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4719"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My Digital Footprint</a:t>
            </a:r>
            <a:endParaRPr lang="en-GB" dirty="0"/>
          </a:p>
        </p:txBody>
      </p:sp>
      <p:pic>
        <p:nvPicPr>
          <p:cNvPr id="4" name="Content Placeholder 3"/>
          <p:cNvPicPr>
            <a:picLocks noGrp="1" noChangeAspect="1"/>
          </p:cNvPicPr>
          <p:nvPr>
            <p:ph sz="half" idx="1"/>
          </p:nvPr>
        </p:nvPicPr>
        <p:blipFill>
          <a:blip r:embed="rId5"/>
          <a:stretch>
            <a:fillRect/>
          </a:stretch>
        </p:blipFill>
        <p:spPr>
          <a:xfrm>
            <a:off x="838200" y="1841666"/>
            <a:ext cx="3009900" cy="4345845"/>
          </a:xfrm>
          <a:prstGeom prst="rect">
            <a:avLst/>
          </a:prstGeom>
        </p:spPr>
      </p:pic>
      <p:sp>
        <p:nvSpPr>
          <p:cNvPr id="5" name="Content Placeholder 4"/>
          <p:cNvSpPr>
            <a:spLocks noGrp="1"/>
          </p:cNvSpPr>
          <p:nvPr>
            <p:ph sz="half" idx="2"/>
          </p:nvPr>
        </p:nvSpPr>
        <p:spPr>
          <a:xfrm>
            <a:off x="4098471" y="2560319"/>
            <a:ext cx="6801177" cy="3627191"/>
          </a:xfrm>
        </p:spPr>
        <p:txBody>
          <a:bodyPr>
            <a:normAutofit fontScale="92500" lnSpcReduction="10000"/>
          </a:bodyPr>
          <a:lstStyle/>
          <a:p>
            <a:r>
              <a:rPr lang="en-GB" dirty="0" smtClean="0"/>
              <a:t>Think about what you're posting, and who has access to it. Do you know this person?</a:t>
            </a:r>
          </a:p>
          <a:p>
            <a:endParaRPr lang="en-GB" dirty="0"/>
          </a:p>
          <a:p>
            <a:r>
              <a:rPr lang="en-GB" dirty="0" smtClean="0"/>
              <a:t>Consider what your followers and friends need to know. Can people identify your location from your public posts?</a:t>
            </a:r>
          </a:p>
          <a:p>
            <a:endParaRPr lang="en-GB" dirty="0"/>
          </a:p>
          <a:p>
            <a:r>
              <a:rPr lang="en-GB" dirty="0" smtClean="0"/>
              <a:t>Criminals can use this publicly available information to steal your identity, or use it to make phishing messages more convincing. </a:t>
            </a:r>
            <a:endParaRPr lang="en-GB" dirty="0"/>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07500" y="1232066"/>
            <a:ext cx="609600" cy="609600"/>
          </a:xfrm>
          <a:prstGeom prst="rect">
            <a:avLst/>
          </a:prstGeom>
        </p:spPr>
      </p:pic>
    </p:spTree>
    <p:extLst>
      <p:ext uri="{BB962C8B-B14F-4D97-AF65-F5344CB8AC3E}">
        <p14:creationId xmlns:p14="http://schemas.microsoft.com/office/powerpoint/2010/main" val="3923732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31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7091" y="685164"/>
            <a:ext cx="9289636" cy="1325563"/>
          </a:xfrm>
        </p:spPr>
        <p:txBody>
          <a:bodyPr/>
          <a:lstStyle/>
          <a:p>
            <a:pPr algn="ctr"/>
            <a:r>
              <a:rPr lang="en-GB" dirty="0" smtClean="0"/>
              <a:t>A Guide to Parental Controls</a:t>
            </a:r>
            <a:endParaRPr lang="en-GB" dirty="0"/>
          </a:p>
        </p:txBody>
      </p:sp>
      <p:pic>
        <p:nvPicPr>
          <p:cNvPr id="4" name="Content Placeholder 3"/>
          <p:cNvPicPr>
            <a:picLocks noGrp="1" noChangeAspect="1"/>
          </p:cNvPicPr>
          <p:nvPr>
            <p:ph sz="half" idx="1"/>
          </p:nvPr>
        </p:nvPicPr>
        <p:blipFill>
          <a:blip r:embed="rId5"/>
          <a:stretch>
            <a:fillRect/>
          </a:stretch>
        </p:blipFill>
        <p:spPr>
          <a:xfrm>
            <a:off x="977900" y="685164"/>
            <a:ext cx="2540000" cy="1422400"/>
          </a:xfrm>
          <a:prstGeom prst="rect">
            <a:avLst/>
          </a:prstGeom>
        </p:spPr>
      </p:pic>
      <p:sp>
        <p:nvSpPr>
          <p:cNvPr id="6" name="Content Placeholder 5"/>
          <p:cNvSpPr>
            <a:spLocks noGrp="1"/>
          </p:cNvSpPr>
          <p:nvPr>
            <p:ph sz="half" idx="2"/>
          </p:nvPr>
        </p:nvSpPr>
        <p:spPr>
          <a:xfrm>
            <a:off x="6108700" y="2010727"/>
            <a:ext cx="5372100" cy="4015423"/>
          </a:xfrm>
        </p:spPr>
        <p:txBody>
          <a:bodyPr>
            <a:normAutofit/>
          </a:bodyPr>
          <a:lstStyle/>
          <a:p>
            <a:endParaRPr lang="en-GB" dirty="0"/>
          </a:p>
          <a:p>
            <a:r>
              <a:rPr lang="en-GB" dirty="0" smtClean="0">
                <a:hlinkClick r:id="rId6"/>
              </a:rPr>
              <a:t>Facebook: basic privacy settings and tools </a:t>
            </a:r>
            <a:endParaRPr lang="en-GB" dirty="0" smtClean="0"/>
          </a:p>
          <a:p>
            <a:r>
              <a:rPr lang="en-GB" dirty="0" smtClean="0">
                <a:hlinkClick r:id="rId7"/>
              </a:rPr>
              <a:t>Twitter: how to protect and unprotect your Tweets </a:t>
            </a:r>
            <a:endParaRPr lang="en-GB" dirty="0" smtClean="0"/>
          </a:p>
          <a:p>
            <a:r>
              <a:rPr lang="en-GB" dirty="0" smtClean="0">
                <a:hlinkClick r:id="rId8"/>
              </a:rPr>
              <a:t>YouTube: privacy and safety Instagram: privacy settings and information </a:t>
            </a:r>
            <a:endParaRPr lang="en-GB" dirty="0" smtClean="0"/>
          </a:p>
          <a:p>
            <a:r>
              <a:rPr lang="en-GB" dirty="0" smtClean="0">
                <a:hlinkClick r:id="rId9"/>
              </a:rPr>
              <a:t>Snapchat: privacy settings</a:t>
            </a:r>
            <a:endParaRPr lang="en-GB" dirty="0"/>
          </a:p>
        </p:txBody>
      </p:sp>
      <p:pic>
        <p:nvPicPr>
          <p:cNvPr id="5" name="Picture 4"/>
          <p:cNvPicPr>
            <a:picLocks noChangeAspect="1"/>
          </p:cNvPicPr>
          <p:nvPr/>
        </p:nvPicPr>
        <p:blipFill rotWithShape="1">
          <a:blip r:embed="rId10"/>
          <a:srcRect t="21745" b="21614"/>
          <a:stretch/>
        </p:blipFill>
        <p:spPr>
          <a:xfrm>
            <a:off x="3267403" y="4323372"/>
            <a:ext cx="2841297" cy="1287463"/>
          </a:xfrm>
          <a:prstGeom prst="rect">
            <a:avLst/>
          </a:prstGeom>
        </p:spPr>
      </p:pic>
      <p:pic>
        <p:nvPicPr>
          <p:cNvPr id="7" name="Picture 6"/>
          <p:cNvPicPr>
            <a:picLocks noChangeAspect="1"/>
          </p:cNvPicPr>
          <p:nvPr/>
        </p:nvPicPr>
        <p:blipFill rotWithShape="1">
          <a:blip r:embed="rId11"/>
          <a:srcRect l="1666" t="8073" r="2604" b="17057"/>
          <a:stretch/>
        </p:blipFill>
        <p:spPr>
          <a:xfrm>
            <a:off x="771944" y="4266982"/>
            <a:ext cx="2237956" cy="1400245"/>
          </a:xfrm>
          <a:prstGeom prst="rect">
            <a:avLst/>
          </a:prstGeom>
        </p:spPr>
      </p:pic>
      <p:sp>
        <p:nvSpPr>
          <p:cNvPr id="3" name="Rectangle 2"/>
          <p:cNvSpPr/>
          <p:nvPr/>
        </p:nvSpPr>
        <p:spPr>
          <a:xfrm>
            <a:off x="771944" y="2410653"/>
            <a:ext cx="5304269" cy="1815882"/>
          </a:xfrm>
          <a:prstGeom prst="rect">
            <a:avLst/>
          </a:prstGeom>
        </p:spPr>
        <p:txBody>
          <a:bodyPr wrap="square">
            <a:spAutoFit/>
          </a:bodyPr>
          <a:lstStyle/>
          <a:p>
            <a:r>
              <a:rPr lang="en-GB" sz="2800" dirty="0">
                <a:hlinkClick r:id="rId12"/>
              </a:rPr>
              <a:t>Internet Matter Guides</a:t>
            </a:r>
            <a:endParaRPr lang="en-GB" sz="2800" dirty="0"/>
          </a:p>
          <a:p>
            <a:r>
              <a:rPr lang="en-GB" sz="2800" dirty="0"/>
              <a:t>Use this to find your child’s phone or entertainment or social media to learn how to set safe controls. </a:t>
            </a:r>
          </a:p>
        </p:txBody>
      </p:sp>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918700" y="1754346"/>
            <a:ext cx="609600" cy="609600"/>
          </a:xfrm>
          <a:prstGeom prst="rect">
            <a:avLst/>
          </a:prstGeom>
        </p:spPr>
      </p:pic>
    </p:spTree>
    <p:extLst>
      <p:ext uri="{BB962C8B-B14F-4D97-AF65-F5344CB8AC3E}">
        <p14:creationId xmlns:p14="http://schemas.microsoft.com/office/powerpoint/2010/main" val="14650794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800"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Positive Impacts of </a:t>
            </a:r>
            <a:br>
              <a:rPr lang="en-GB" dirty="0" smtClean="0"/>
            </a:br>
            <a:r>
              <a:rPr lang="en-GB" dirty="0" smtClean="0"/>
              <a:t>Social Networking</a:t>
            </a:r>
            <a:endParaRPr lang="en-GB" dirty="0"/>
          </a:p>
        </p:txBody>
      </p:sp>
      <p:sp>
        <p:nvSpPr>
          <p:cNvPr id="3" name="Content Placeholder 2"/>
          <p:cNvSpPr>
            <a:spLocks noGrp="1"/>
          </p:cNvSpPr>
          <p:nvPr>
            <p:ph sz="half" idx="1"/>
          </p:nvPr>
        </p:nvSpPr>
        <p:spPr>
          <a:xfrm>
            <a:off x="1298447" y="2560320"/>
            <a:ext cx="9298795" cy="3310128"/>
          </a:xfrm>
        </p:spPr>
        <p:txBody>
          <a:bodyPr>
            <a:normAutofit fontScale="92500" lnSpcReduction="10000"/>
          </a:bodyPr>
          <a:lstStyle/>
          <a:p>
            <a:pPr marL="0" indent="0">
              <a:buNone/>
            </a:pPr>
            <a:r>
              <a:rPr lang="en-GB" u="sng" dirty="0" smtClean="0"/>
              <a:t>Positive Impacts</a:t>
            </a:r>
          </a:p>
          <a:p>
            <a:r>
              <a:rPr lang="en-GB" dirty="0" smtClean="0"/>
              <a:t>Promotes </a:t>
            </a:r>
            <a:r>
              <a:rPr lang="en-GB" b="1" dirty="0" smtClean="0">
                <a:solidFill>
                  <a:srgbClr val="00B050"/>
                </a:solidFill>
              </a:rPr>
              <a:t>creativity</a:t>
            </a:r>
            <a:r>
              <a:rPr lang="en-GB" dirty="0" smtClean="0"/>
              <a:t> through the use of apps for music or video production, art, photography and writing.</a:t>
            </a:r>
          </a:p>
          <a:p>
            <a:r>
              <a:rPr lang="en-GB" dirty="0" smtClean="0"/>
              <a:t>Fosters </a:t>
            </a:r>
            <a:r>
              <a:rPr lang="en-GB" b="1" dirty="0" smtClean="0">
                <a:solidFill>
                  <a:srgbClr val="00B050"/>
                </a:solidFill>
              </a:rPr>
              <a:t>purposeful mindfulness </a:t>
            </a:r>
            <a:r>
              <a:rPr lang="en-GB" dirty="0" smtClean="0"/>
              <a:t>through the use of public speaking and presentation skills. </a:t>
            </a:r>
          </a:p>
          <a:p>
            <a:r>
              <a:rPr lang="en-GB" b="1" dirty="0" smtClean="0">
                <a:solidFill>
                  <a:srgbClr val="00B050"/>
                </a:solidFill>
              </a:rPr>
              <a:t>Connect with peers </a:t>
            </a:r>
            <a:r>
              <a:rPr lang="en-GB" dirty="0" smtClean="0"/>
              <a:t>with similar interests.</a:t>
            </a:r>
          </a:p>
          <a:p>
            <a:r>
              <a:rPr lang="en-GB" b="1" dirty="0" smtClean="0">
                <a:solidFill>
                  <a:srgbClr val="00B050"/>
                </a:solidFill>
              </a:rPr>
              <a:t>Promote awareness </a:t>
            </a:r>
            <a:r>
              <a:rPr lang="en-GB" dirty="0" smtClean="0"/>
              <a:t>of culture and world issues. </a:t>
            </a:r>
          </a:p>
          <a:p>
            <a:r>
              <a:rPr lang="en-GB" dirty="0" smtClean="0">
                <a:solidFill>
                  <a:schemeClr val="tx1"/>
                </a:solidFill>
              </a:rPr>
              <a:t>Promotes</a:t>
            </a:r>
            <a:r>
              <a:rPr lang="en-GB" dirty="0" smtClean="0">
                <a:solidFill>
                  <a:srgbClr val="00B050"/>
                </a:solidFill>
              </a:rPr>
              <a:t> </a:t>
            </a:r>
            <a:r>
              <a:rPr lang="en-GB" b="1" dirty="0" smtClean="0">
                <a:solidFill>
                  <a:srgbClr val="00B050"/>
                </a:solidFill>
              </a:rPr>
              <a:t>critical thinking </a:t>
            </a:r>
            <a:r>
              <a:rPr lang="en-GB" dirty="0" smtClean="0"/>
              <a:t>as schools are using social networking more.</a:t>
            </a:r>
            <a:endParaRPr lang="en-GB" dirty="0"/>
          </a:p>
        </p:txBody>
      </p:sp>
      <p:pic>
        <p:nvPicPr>
          <p:cNvPr id="4098" name="Picture 2" descr="Image result for Tick Sig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3505" y="751204"/>
            <a:ext cx="1526268" cy="15347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Tick Sig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70974" y="751204"/>
            <a:ext cx="1526268" cy="1534795"/>
          </a:xfrm>
          <a:prstGeom prst="rect">
            <a:avLst/>
          </a:prstGeom>
          <a:noFill/>
          <a:extLst>
            <a:ext uri="{909E8E84-426E-40DD-AFC4-6F175D3DCCD1}">
              <a14:hiddenFill xmlns:a14="http://schemas.microsoft.com/office/drawing/2010/main">
                <a:solidFill>
                  <a:srgbClr val="FFFFFF"/>
                </a:solidFill>
              </a14:hiddenFill>
            </a:ext>
          </a:extLst>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62018" y="1676399"/>
            <a:ext cx="609600" cy="609600"/>
          </a:xfrm>
          <a:prstGeom prst="rect">
            <a:avLst/>
          </a:prstGeom>
        </p:spPr>
      </p:pic>
    </p:spTree>
    <p:extLst>
      <p:ext uri="{BB962C8B-B14F-4D97-AF65-F5344CB8AC3E}">
        <p14:creationId xmlns:p14="http://schemas.microsoft.com/office/powerpoint/2010/main" val="10774291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6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Negative Impacts of </a:t>
            </a:r>
            <a:br>
              <a:rPr lang="en-GB" dirty="0"/>
            </a:br>
            <a:r>
              <a:rPr lang="en-GB" dirty="0"/>
              <a:t>Social Networking</a:t>
            </a:r>
          </a:p>
        </p:txBody>
      </p:sp>
      <p:sp>
        <p:nvSpPr>
          <p:cNvPr id="4" name="Content Placeholder 3"/>
          <p:cNvSpPr>
            <a:spLocks noGrp="1"/>
          </p:cNvSpPr>
          <p:nvPr>
            <p:ph sz="half" idx="2"/>
          </p:nvPr>
        </p:nvSpPr>
        <p:spPr>
          <a:xfrm>
            <a:off x="1295402" y="2560319"/>
            <a:ext cx="9604246" cy="3513909"/>
          </a:xfrm>
        </p:spPr>
        <p:txBody>
          <a:bodyPr>
            <a:normAutofit fontScale="92500"/>
          </a:bodyPr>
          <a:lstStyle/>
          <a:p>
            <a:pPr marL="0" indent="0">
              <a:buNone/>
            </a:pPr>
            <a:r>
              <a:rPr lang="en-GB" u="sng" dirty="0"/>
              <a:t>Negative Impacts</a:t>
            </a:r>
          </a:p>
          <a:p>
            <a:r>
              <a:rPr lang="en-GB" dirty="0"/>
              <a:t>Social media intensifies feelings of </a:t>
            </a:r>
            <a:r>
              <a:rPr lang="en-GB" b="1" dirty="0">
                <a:solidFill>
                  <a:srgbClr val="FF0000"/>
                </a:solidFill>
              </a:rPr>
              <a:t>depression</a:t>
            </a:r>
            <a:r>
              <a:rPr lang="en-GB" dirty="0"/>
              <a:t>.</a:t>
            </a:r>
          </a:p>
          <a:p>
            <a:r>
              <a:rPr lang="en-GB" b="1" dirty="0">
                <a:solidFill>
                  <a:srgbClr val="FF0000"/>
                </a:solidFill>
              </a:rPr>
              <a:t>Anxiety</a:t>
            </a:r>
            <a:r>
              <a:rPr lang="en-GB" dirty="0"/>
              <a:t> due to pressure to have perfect posts, respond quickly, cyber bullying etc.</a:t>
            </a:r>
          </a:p>
          <a:p>
            <a:r>
              <a:rPr lang="en-GB" b="1" dirty="0">
                <a:solidFill>
                  <a:srgbClr val="FF0000"/>
                </a:solidFill>
              </a:rPr>
              <a:t>Sleep</a:t>
            </a:r>
            <a:r>
              <a:rPr lang="en-GB" b="1" dirty="0"/>
              <a:t> </a:t>
            </a:r>
            <a:r>
              <a:rPr lang="en-GB" b="1" dirty="0">
                <a:solidFill>
                  <a:srgbClr val="FF0000"/>
                </a:solidFill>
              </a:rPr>
              <a:t>deprivation</a:t>
            </a:r>
            <a:r>
              <a:rPr lang="en-GB" b="1" dirty="0"/>
              <a:t> </a:t>
            </a:r>
            <a:r>
              <a:rPr lang="en-GB" dirty="0"/>
              <a:t>– almost 1/5</a:t>
            </a:r>
            <a:r>
              <a:rPr lang="en-GB" baseline="30000" dirty="0"/>
              <a:t>th</a:t>
            </a:r>
            <a:r>
              <a:rPr lang="en-GB" dirty="0"/>
              <a:t> of teens ‘almost always’ wake to check social media during the night.</a:t>
            </a:r>
          </a:p>
          <a:p>
            <a:r>
              <a:rPr lang="en-GB" b="1" dirty="0">
                <a:solidFill>
                  <a:srgbClr val="FF0000"/>
                </a:solidFill>
              </a:rPr>
              <a:t>Envy</a:t>
            </a:r>
            <a:r>
              <a:rPr lang="en-GB" dirty="0"/>
              <a:t> and feeding feelings of inadequacy.</a:t>
            </a:r>
          </a:p>
          <a:p>
            <a:r>
              <a:rPr lang="en-GB" b="1" dirty="0">
                <a:solidFill>
                  <a:srgbClr val="FF0000"/>
                </a:solidFill>
              </a:rPr>
              <a:t>Communication</a:t>
            </a:r>
            <a:r>
              <a:rPr lang="en-GB" b="1" dirty="0"/>
              <a:t> </a:t>
            </a:r>
            <a:r>
              <a:rPr lang="en-GB" b="1" dirty="0">
                <a:solidFill>
                  <a:srgbClr val="FF0000"/>
                </a:solidFill>
              </a:rPr>
              <a:t>issues</a:t>
            </a:r>
            <a:r>
              <a:rPr lang="en-GB" b="1" dirty="0"/>
              <a:t> </a:t>
            </a:r>
            <a:r>
              <a:rPr lang="en-GB" dirty="0"/>
              <a:t>due to misunderstanding tone and expressions. </a:t>
            </a:r>
          </a:p>
          <a:p>
            <a:endParaRPr lang="en-GB" dirty="0"/>
          </a:p>
        </p:txBody>
      </p:sp>
      <p:pic>
        <p:nvPicPr>
          <p:cNvPr id="5" name="Picture 4"/>
          <p:cNvPicPr>
            <a:picLocks noChangeAspect="1"/>
          </p:cNvPicPr>
          <p:nvPr/>
        </p:nvPicPr>
        <p:blipFill>
          <a:blip r:embed="rId5"/>
          <a:stretch>
            <a:fillRect/>
          </a:stretch>
        </p:blipFill>
        <p:spPr>
          <a:xfrm>
            <a:off x="942294" y="825680"/>
            <a:ext cx="1996849" cy="1597479"/>
          </a:xfrm>
          <a:prstGeom prst="rect">
            <a:avLst/>
          </a:prstGeom>
        </p:spPr>
      </p:pic>
      <p:pic>
        <p:nvPicPr>
          <p:cNvPr id="6" name="Picture 5"/>
          <p:cNvPicPr>
            <a:picLocks noChangeAspect="1"/>
          </p:cNvPicPr>
          <p:nvPr/>
        </p:nvPicPr>
        <p:blipFill>
          <a:blip r:embed="rId5"/>
          <a:stretch>
            <a:fillRect/>
          </a:stretch>
        </p:blipFill>
        <p:spPr>
          <a:xfrm>
            <a:off x="9252857" y="787851"/>
            <a:ext cx="1996849" cy="1597479"/>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61903" y="1676399"/>
            <a:ext cx="609600" cy="609600"/>
          </a:xfrm>
          <a:prstGeom prst="rect">
            <a:avLst/>
          </a:prstGeom>
        </p:spPr>
      </p:pic>
    </p:spTree>
    <p:extLst>
      <p:ext uri="{BB962C8B-B14F-4D97-AF65-F5344CB8AC3E}">
        <p14:creationId xmlns:p14="http://schemas.microsoft.com/office/powerpoint/2010/main" val="10708507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5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What you need to know about </a:t>
            </a:r>
            <a:br>
              <a:rPr lang="en-GB" dirty="0" smtClean="0"/>
            </a:br>
            <a:r>
              <a:rPr lang="en-GB" dirty="0" smtClean="0"/>
              <a:t>Social Media Platforms</a:t>
            </a:r>
            <a:endParaRPr lang="en-GB" dirty="0"/>
          </a:p>
        </p:txBody>
      </p:sp>
      <p:pic>
        <p:nvPicPr>
          <p:cNvPr id="5" name="Content Placeholder 4"/>
          <p:cNvPicPr>
            <a:picLocks noGrp="1" noChangeAspect="1"/>
          </p:cNvPicPr>
          <p:nvPr>
            <p:ph sz="half" idx="1"/>
          </p:nvPr>
        </p:nvPicPr>
        <p:blipFill>
          <a:blip r:embed="rId5"/>
          <a:stretch>
            <a:fillRect/>
          </a:stretch>
        </p:blipFill>
        <p:spPr>
          <a:xfrm>
            <a:off x="978978" y="2714625"/>
            <a:ext cx="4722812" cy="2644775"/>
          </a:xfrm>
          <a:prstGeom prst="rect">
            <a:avLst/>
          </a:prstGeom>
        </p:spPr>
      </p:pic>
      <p:sp>
        <p:nvSpPr>
          <p:cNvPr id="4" name="Content Placeholder 3"/>
          <p:cNvSpPr>
            <a:spLocks noGrp="1"/>
          </p:cNvSpPr>
          <p:nvPr>
            <p:ph sz="half" idx="2"/>
          </p:nvPr>
        </p:nvSpPr>
        <p:spPr/>
        <p:txBody>
          <a:bodyPr>
            <a:normAutofit fontScale="92500" lnSpcReduction="10000"/>
          </a:bodyPr>
          <a:lstStyle/>
          <a:p>
            <a:r>
              <a:rPr lang="en-GB" dirty="0" smtClean="0"/>
              <a:t>How many of these do you recognise?</a:t>
            </a:r>
          </a:p>
          <a:p>
            <a:endParaRPr lang="en-GB" dirty="0"/>
          </a:p>
          <a:p>
            <a:r>
              <a:rPr lang="en-GB" dirty="0" smtClean="0"/>
              <a:t>Do you know what age you need to be to access these?</a:t>
            </a:r>
          </a:p>
          <a:p>
            <a:endParaRPr lang="en-GB" i="1" dirty="0"/>
          </a:p>
          <a:p>
            <a:r>
              <a:rPr lang="en-GB" dirty="0" smtClean="0"/>
              <a:t>Do you know how you can communicate with people you don’t know?</a:t>
            </a:r>
          </a:p>
          <a:p>
            <a:endParaRPr lang="en-GB" dirty="0"/>
          </a:p>
          <a:p>
            <a:endParaRPr lang="en-GB" dirty="0"/>
          </a:p>
        </p:txBody>
      </p:sp>
      <p:pic>
        <p:nvPicPr>
          <p:cNvPr id="3076" name="Picture 4" descr="Number 13 - Free Picture of the Number Thirtee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375449" y="3816016"/>
            <a:ext cx="798735" cy="798735"/>
          </a:xfrm>
          <a:prstGeom prst="rect">
            <a:avLst/>
          </a:prstGeom>
          <a:noFill/>
          <a:extLst>
            <a:ext uri="{909E8E84-426E-40DD-AFC4-6F175D3DCCD1}">
              <a14:hiddenFill xmlns:a14="http://schemas.microsoft.com/office/drawing/2010/main">
                <a:solidFill>
                  <a:srgbClr val="FFFFFF"/>
                </a:solidFill>
              </a14:hiddenFill>
            </a:ext>
          </a:ex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96400" y="1676399"/>
            <a:ext cx="609600" cy="609600"/>
          </a:xfrm>
          <a:prstGeom prst="rect">
            <a:avLst/>
          </a:prstGeom>
        </p:spPr>
      </p:pic>
    </p:spTree>
    <p:extLst>
      <p:ext uri="{BB962C8B-B14F-4D97-AF65-F5344CB8AC3E}">
        <p14:creationId xmlns:p14="http://schemas.microsoft.com/office/powerpoint/2010/main" val="33460335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2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5">
            <a:lum bright="70000" contrast="-70000"/>
            <a:extLst>
              <a:ext uri="{BEBA8EAE-BF5A-486C-A8C5-ECC9F3942E4B}">
                <a14:imgProps xmlns:a14="http://schemas.microsoft.com/office/drawing/2010/main">
                  <a14:imgLayer r:embed="rId6">
                    <a14:imgEffect>
                      <a14:saturation sat="99000"/>
                    </a14:imgEffect>
                  </a14:imgLayer>
                </a14:imgProps>
              </a:ext>
            </a:extLst>
          </a:blip>
          <a:srcRect l="4603" t="7579" r="4915" b="11778"/>
          <a:stretch/>
        </p:blipFill>
        <p:spPr>
          <a:xfrm>
            <a:off x="6768846" y="2560320"/>
            <a:ext cx="3543300" cy="3487355"/>
          </a:xfrm>
          <a:prstGeom prst="rect">
            <a:avLst/>
          </a:prstGeom>
        </p:spPr>
      </p:pic>
      <p:sp>
        <p:nvSpPr>
          <p:cNvPr id="2" name="Title 1"/>
          <p:cNvSpPr>
            <a:spLocks noGrp="1"/>
          </p:cNvSpPr>
          <p:nvPr>
            <p:ph type="title"/>
          </p:nvPr>
        </p:nvSpPr>
        <p:spPr/>
        <p:txBody>
          <a:bodyPr>
            <a:normAutofit fontScale="90000"/>
          </a:bodyPr>
          <a:lstStyle/>
          <a:p>
            <a:pPr algn="ctr"/>
            <a:r>
              <a:rPr lang="en-GB" dirty="0" smtClean="0"/>
              <a:t>Cyberbullying – What is it and </a:t>
            </a:r>
            <a:br>
              <a:rPr lang="en-GB" dirty="0" smtClean="0"/>
            </a:br>
            <a:r>
              <a:rPr lang="en-GB" dirty="0" smtClean="0"/>
              <a:t>how can you help?</a:t>
            </a:r>
            <a:endParaRPr lang="en-GB" dirty="0"/>
          </a:p>
        </p:txBody>
      </p:sp>
      <p:sp>
        <p:nvSpPr>
          <p:cNvPr id="3" name="Content Placeholder 2"/>
          <p:cNvSpPr>
            <a:spLocks noGrp="1"/>
          </p:cNvSpPr>
          <p:nvPr>
            <p:ph sz="half" idx="1"/>
          </p:nvPr>
        </p:nvSpPr>
        <p:spPr/>
        <p:txBody>
          <a:bodyPr>
            <a:normAutofit/>
          </a:bodyPr>
          <a:lstStyle/>
          <a:p>
            <a:r>
              <a:rPr lang="en-GB" sz="2800" dirty="0"/>
              <a:t>Cyberbullying is bullying with the use of digital technologies. </a:t>
            </a:r>
            <a:r>
              <a:rPr lang="en-GB" sz="2800" dirty="0" smtClean="0"/>
              <a:t>It </a:t>
            </a:r>
            <a:r>
              <a:rPr lang="en-GB" sz="2800" dirty="0"/>
              <a:t>is repeated behaviour, aimed at scaring, angering or shaming those who are targeted.</a:t>
            </a:r>
          </a:p>
        </p:txBody>
      </p:sp>
      <p:sp>
        <p:nvSpPr>
          <p:cNvPr id="4" name="Content Placeholder 3"/>
          <p:cNvSpPr>
            <a:spLocks noGrp="1"/>
          </p:cNvSpPr>
          <p:nvPr>
            <p:ph sz="half" idx="2"/>
          </p:nvPr>
        </p:nvSpPr>
        <p:spPr>
          <a:xfrm>
            <a:off x="6181344" y="2560320"/>
            <a:ext cx="4905756" cy="3310128"/>
          </a:xfrm>
        </p:spPr>
        <p:txBody>
          <a:bodyPr>
            <a:normAutofit/>
          </a:bodyPr>
          <a:lstStyle/>
          <a:p>
            <a:pPr marL="0" indent="0">
              <a:buNone/>
            </a:pPr>
            <a:r>
              <a:rPr lang="en-GB" sz="2800" dirty="0"/>
              <a:t>It can take place </a:t>
            </a:r>
            <a:r>
              <a:rPr lang="en-GB" sz="2800" dirty="0" smtClean="0"/>
              <a:t>on: </a:t>
            </a:r>
          </a:p>
          <a:p>
            <a:r>
              <a:rPr lang="en-GB" sz="2800" dirty="0" smtClean="0"/>
              <a:t>social media</a:t>
            </a:r>
          </a:p>
          <a:p>
            <a:r>
              <a:rPr lang="en-GB" sz="2800" dirty="0" smtClean="0"/>
              <a:t>messaging platforms</a:t>
            </a:r>
          </a:p>
          <a:p>
            <a:r>
              <a:rPr lang="en-GB" sz="2800" dirty="0" smtClean="0"/>
              <a:t>gaming </a:t>
            </a:r>
            <a:r>
              <a:rPr lang="en-GB" sz="2800" dirty="0"/>
              <a:t>platforms </a:t>
            </a:r>
            <a:endParaRPr lang="en-GB" sz="2800" dirty="0" smtClean="0"/>
          </a:p>
          <a:p>
            <a:r>
              <a:rPr lang="en-GB" sz="2800" dirty="0" smtClean="0"/>
              <a:t>mobile </a:t>
            </a:r>
            <a:r>
              <a:rPr lang="en-GB" sz="2800" dirty="0"/>
              <a:t>phones. </a:t>
            </a:r>
          </a:p>
        </p:txBody>
      </p:sp>
      <p:pic>
        <p:nvPicPr>
          <p:cNvPr id="1026" name="Picture 2" descr="MOMENTS OF LIFE: CYBER BULLYING,KENYA'S NEWEST ENEM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6300" y="844549"/>
            <a:ext cx="1393825" cy="13938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MENTS OF LIFE: CYBER BULLYING,KENYA'S NEWEST ENEM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61573" y="707811"/>
            <a:ext cx="1393825" cy="1393825"/>
          </a:xfrm>
          <a:prstGeom prst="rect">
            <a:avLst/>
          </a:prstGeom>
          <a:noFill/>
          <a:extLst>
            <a:ext uri="{909E8E84-426E-40DD-AFC4-6F175D3DCCD1}">
              <a14:hiddenFill xmlns:a14="http://schemas.microsoft.com/office/drawing/2010/main">
                <a:solidFill>
                  <a:srgbClr val="FFFFFF"/>
                </a:solidFill>
              </a14:hiddenFill>
            </a:ext>
          </a:ex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29422" y="1628774"/>
            <a:ext cx="609600" cy="609600"/>
          </a:xfrm>
          <a:prstGeom prst="rect">
            <a:avLst/>
          </a:prstGeom>
        </p:spPr>
      </p:pic>
    </p:spTree>
    <p:extLst>
      <p:ext uri="{BB962C8B-B14F-4D97-AF65-F5344CB8AC3E}">
        <p14:creationId xmlns:p14="http://schemas.microsoft.com/office/powerpoint/2010/main" val="26384590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3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Cyberbullying – What is it and </a:t>
            </a:r>
            <a:br>
              <a:rPr lang="en-GB" dirty="0"/>
            </a:br>
            <a:r>
              <a:rPr lang="en-GB" dirty="0"/>
              <a:t>how can you help?</a:t>
            </a:r>
          </a:p>
        </p:txBody>
      </p:sp>
      <p:sp>
        <p:nvSpPr>
          <p:cNvPr id="3" name="Content Placeholder 2"/>
          <p:cNvSpPr>
            <a:spLocks noGrp="1"/>
          </p:cNvSpPr>
          <p:nvPr>
            <p:ph sz="half" idx="1"/>
          </p:nvPr>
        </p:nvSpPr>
        <p:spPr>
          <a:xfrm>
            <a:off x="1298447" y="2560320"/>
            <a:ext cx="5363609" cy="3310128"/>
          </a:xfrm>
        </p:spPr>
        <p:txBody>
          <a:bodyPr>
            <a:normAutofit lnSpcReduction="10000"/>
          </a:bodyPr>
          <a:lstStyle/>
          <a:p>
            <a:pPr marL="0" indent="0">
              <a:buNone/>
            </a:pPr>
            <a:r>
              <a:rPr lang="en-GB" dirty="0"/>
              <a:t>Sharing images</a:t>
            </a:r>
          </a:p>
          <a:p>
            <a:r>
              <a:rPr lang="en-GB" dirty="0"/>
              <a:t>No one has the right to pressure someone else into sharing a nude image. </a:t>
            </a:r>
          </a:p>
          <a:p>
            <a:r>
              <a:rPr lang="en-GB" dirty="0"/>
              <a:t>Everyone has the right to say ‘no’ if someone asks them to do something they’re not comfortable with.</a:t>
            </a:r>
          </a:p>
          <a:p>
            <a:r>
              <a:rPr lang="en-GB" dirty="0"/>
              <a:t>Visit: </a:t>
            </a:r>
            <a:r>
              <a:rPr lang="en-GB" dirty="0">
                <a:hlinkClick r:id="rId3"/>
              </a:rPr>
              <a:t>CEOP Education (thinkuknow.co.uk)</a:t>
            </a:r>
            <a:endParaRPr lang="en-GB" dirty="0"/>
          </a:p>
          <a:p>
            <a:endParaRPr lang="en-GB" dirty="0"/>
          </a:p>
        </p:txBody>
      </p:sp>
      <p:pic>
        <p:nvPicPr>
          <p:cNvPr id="1026" name="Picture 2" descr="cyber bullying on internet for cyber bullying concept 511324 Vector Art ..."/>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6885781" y="2560638"/>
            <a:ext cx="3309937" cy="330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61949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281</TotalTime>
  <Words>1320</Words>
  <Application>Microsoft Office PowerPoint</Application>
  <PresentationFormat>Widescreen</PresentationFormat>
  <Paragraphs>104</Paragraphs>
  <Slides>16</Slides>
  <Notes>16</Notes>
  <HiddenSlides>0</HiddenSlides>
  <MMClips>11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Garamond</vt:lpstr>
      <vt:lpstr>Organic</vt:lpstr>
      <vt:lpstr>Social Media Guidance</vt:lpstr>
      <vt:lpstr>What is Social Media and why do you need to know about it?</vt:lpstr>
      <vt:lpstr>My Digital Footprint</vt:lpstr>
      <vt:lpstr>A Guide to Parental Controls</vt:lpstr>
      <vt:lpstr>Positive Impacts of  Social Networking</vt:lpstr>
      <vt:lpstr>Negative Impacts of  Social Networking</vt:lpstr>
      <vt:lpstr>What you need to know about  Social Media Platforms</vt:lpstr>
      <vt:lpstr>Cyberbullying – What is it and  how can you help?</vt:lpstr>
      <vt:lpstr>Cyberbullying – What is it and  how can you help?</vt:lpstr>
      <vt:lpstr>How to help your child</vt:lpstr>
      <vt:lpstr>Privacy settings</vt:lpstr>
      <vt:lpstr>Social media</vt:lpstr>
      <vt:lpstr>Report and consent</vt:lpstr>
      <vt:lpstr>Our work in St Margaret’s</vt:lpstr>
      <vt:lpstr>Further links</vt:lpstr>
      <vt:lpstr>Further links</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Guidance</dc:title>
  <dc:creator>Ashley Johnston</dc:creator>
  <cp:lastModifiedBy>Ashley Johnston</cp:lastModifiedBy>
  <cp:revision>30</cp:revision>
  <cp:lastPrinted>2024-06-24T15:33:18Z</cp:lastPrinted>
  <dcterms:created xsi:type="dcterms:W3CDTF">2023-10-31T13:08:05Z</dcterms:created>
  <dcterms:modified xsi:type="dcterms:W3CDTF">2024-06-24T15:43:01Z</dcterms:modified>
</cp:coreProperties>
</file>